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8" r:id="rId2"/>
    <p:sldId id="297" r:id="rId3"/>
    <p:sldId id="301" r:id="rId4"/>
    <p:sldId id="284" r:id="rId5"/>
    <p:sldId id="302" r:id="rId6"/>
    <p:sldId id="282" r:id="rId7"/>
    <p:sldId id="283" r:id="rId8"/>
    <p:sldId id="279" r:id="rId9"/>
    <p:sldId id="294" r:id="rId10"/>
    <p:sldId id="285" r:id="rId11"/>
    <p:sldId id="303" r:id="rId12"/>
    <p:sldId id="287" r:id="rId13"/>
    <p:sldId id="288" r:id="rId14"/>
    <p:sldId id="290" r:id="rId15"/>
    <p:sldId id="291" r:id="rId16"/>
    <p:sldId id="292" r:id="rId17"/>
    <p:sldId id="304" r:id="rId18"/>
    <p:sldId id="295" r:id="rId19"/>
    <p:sldId id="296" r:id="rId20"/>
    <p:sldId id="264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92" autoAdjust="0"/>
    <p:restoredTop sz="94660"/>
  </p:normalViewPr>
  <p:slideViewPr>
    <p:cSldViewPr>
      <p:cViewPr varScale="1">
        <p:scale>
          <a:sx n="71" d="100"/>
          <a:sy n="71" d="100"/>
        </p:scale>
        <p:origin x="118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9141A-CB58-4528-B6C7-5A65EC69288E}" type="datetimeFigureOut">
              <a:rPr lang="en-GB" smtClean="0"/>
              <a:t>25/01/2016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BB5EA-6269-49C8-A145-CF160520CF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8303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5BB5EA-6269-49C8-A145-CF160520CFB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297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0"/>
          <p:cNvSpPr txBox="1">
            <a:spLocks noChangeArrowheads="1"/>
          </p:cNvSpPr>
          <p:nvPr userDrawn="1"/>
        </p:nvSpPr>
        <p:spPr bwMode="auto">
          <a:xfrm>
            <a:off x="5148263" y="1125538"/>
            <a:ext cx="32607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188" y="2636838"/>
            <a:ext cx="7772400" cy="1470025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en-GB" noProof="0" smtClean="0"/>
              <a:t>Title of presentation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4797425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GB" noProof="0" smtClean="0"/>
              <a:t>A subtitle for the presentation</a:t>
            </a:r>
          </a:p>
        </p:txBody>
      </p:sp>
      <p:pic>
        <p:nvPicPr>
          <p:cNvPr id="2" name="Picture 1" descr="mast_tit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12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68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53C5B-4A56-5740-B67A-2D2C4AE9D9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05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274638"/>
            <a:ext cx="2058988" cy="5602287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29325" cy="5602287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67D7B4-70EB-D64C-8ED3-44B0168694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006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40713" cy="5602287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A2DCA-FAD8-2A41-8ACF-F382A730D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56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99050-943D-B341-81A7-01B29B0D2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28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AB42CF-7617-E143-B79D-9CB27D141C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2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844675"/>
            <a:ext cx="4038600" cy="40322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5E4D2-3B55-FF44-AA1E-7C0C6F1674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36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BC11B-67DD-A246-B07D-C002570820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171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67A98-FAE5-CA4D-8ED9-F8786A48A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4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A42284-7353-7F4A-95D3-1966E76A513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65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E1AB-A3CC-894D-AEB1-7B6C2C051F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00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4410B-5F5C-0A47-8D3A-E1ED7AEB1E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53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844675"/>
            <a:ext cx="8229600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076825" y="6165850"/>
            <a:ext cx="1989138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Arial" charset="0"/>
              </a:defRPr>
            </a:lvl1pPr>
          </a:lstStyle>
          <a:p>
            <a:pPr>
              <a:defRPr/>
            </a:pPr>
            <a:fld id="{24D52300-E78F-BF4A-890E-4AA76F5FB9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1" name="Picture 7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021388"/>
            <a:ext cx="1524000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3" name="Picture 2" descr="mast_1.png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6021288"/>
            <a:ext cx="2803111" cy="676403"/>
          </a:xfrm>
          <a:prstGeom prst="rect">
            <a:avLst/>
          </a:prstGeom>
        </p:spPr>
      </p:pic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Open Sans" charset="0"/>
          <a:ea typeface="ＭＳ Ｐゴシック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dirty="0" smtClean="0"/>
              <a:t>ABBEY STADIUM AND CAMBRIDGE UNITED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4436413"/>
            <a:ext cx="2420888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/>
          <a:lstStyle/>
          <a:p>
            <a:r>
              <a:rPr lang="en-GB" dirty="0" smtClean="0"/>
              <a:t>Abbey United’s First Grandstand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47831"/>
            <a:ext cx="5776104" cy="3456384"/>
          </a:xfrm>
        </p:spPr>
      </p:pic>
      <p:sp>
        <p:nvSpPr>
          <p:cNvPr id="3" name="Rectangle 2"/>
          <p:cNvSpPr/>
          <p:nvPr/>
        </p:nvSpPr>
        <p:spPr>
          <a:xfrm>
            <a:off x="6372200" y="2204864"/>
            <a:ext cx="25922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This </a:t>
            </a:r>
            <a:r>
              <a:rPr lang="en-GB" b="1" dirty="0" smtClean="0"/>
              <a:t>is a photo of </a:t>
            </a:r>
            <a:r>
              <a:rPr lang="en-GB" b="1" dirty="0"/>
              <a:t>Abbey United’s first grandstand, which opened in 1934 and could seat around 400 people. </a:t>
            </a:r>
            <a:endParaRPr lang="en-GB" b="1" dirty="0" smtClean="0"/>
          </a:p>
          <a:p>
            <a:endParaRPr lang="en-GB" b="1" dirty="0" smtClean="0"/>
          </a:p>
          <a:p>
            <a:r>
              <a:rPr lang="en-GB" b="1" dirty="0" smtClean="0"/>
              <a:t>It </a:t>
            </a:r>
            <a:r>
              <a:rPr lang="en-GB" b="1" dirty="0"/>
              <a:t>was on the side where the main stand is now.</a:t>
            </a:r>
          </a:p>
        </p:txBody>
      </p:sp>
    </p:spTree>
    <p:extLst>
      <p:ext uri="{BB962C8B-B14F-4D97-AF65-F5344CB8AC3E}">
        <p14:creationId xmlns:p14="http://schemas.microsoft.com/office/powerpoint/2010/main" val="332042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79296" cy="1143000"/>
          </a:xfrm>
        </p:spPr>
        <p:txBody>
          <a:bodyPr/>
          <a:lstStyle/>
          <a:p>
            <a:pPr algn="ctr"/>
            <a:r>
              <a:rPr lang="en-GB" dirty="0" smtClean="0"/>
              <a:t>Abbey United Becomes Cambridge United</a:t>
            </a:r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4497"/>
            <a:ext cx="3384376" cy="4252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99992" y="2884959"/>
            <a:ext cx="4283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This photo shows a </a:t>
            </a:r>
            <a:r>
              <a:rPr lang="en-GB" b="1" dirty="0"/>
              <a:t>match in the 1950s </a:t>
            </a:r>
            <a:r>
              <a:rPr lang="en-GB" b="1" dirty="0" smtClean="0"/>
              <a:t>of Abbey United playing against </a:t>
            </a:r>
            <a:r>
              <a:rPr lang="en-GB" b="1" dirty="0"/>
              <a:t>Cambridge City</a:t>
            </a:r>
            <a:r>
              <a:rPr lang="en-GB" b="1" dirty="0" smtClean="0"/>
              <a:t>.</a:t>
            </a:r>
          </a:p>
          <a:p>
            <a:endParaRPr lang="en-GB" b="1" dirty="0"/>
          </a:p>
          <a:p>
            <a:r>
              <a:rPr lang="en-GB" b="1" dirty="0" smtClean="0"/>
              <a:t> </a:t>
            </a:r>
            <a:r>
              <a:rPr lang="en-GB" b="1" dirty="0"/>
              <a:t>Derby matches in those days were huge affairs, sometimes drawing 10,000 or 12,000 </a:t>
            </a:r>
            <a:r>
              <a:rPr lang="en-GB" b="1" dirty="0" smtClean="0"/>
              <a:t>people to watch!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4211960" y="541319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 smtClean="0"/>
              <a:t>Photo of Goalkeeper </a:t>
            </a:r>
            <a:r>
              <a:rPr lang="en-GB" sz="1600" dirty="0"/>
              <a:t>Sam Cornwell </a:t>
            </a:r>
            <a:r>
              <a:rPr lang="en-GB" sz="1600" dirty="0" smtClean="0"/>
              <a:t>reaching </a:t>
            </a:r>
            <a:r>
              <a:rPr lang="en-GB" sz="1600" dirty="0"/>
              <a:t>to </a:t>
            </a:r>
            <a:r>
              <a:rPr lang="en-GB" sz="1600" dirty="0" smtClean="0"/>
              <a:t>save a </a:t>
            </a:r>
            <a:r>
              <a:rPr lang="en-GB" sz="1600" dirty="0"/>
              <a:t>goal.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468461" y="179389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In 1949 the club turned professional, and changed its name to Cambridge United in </a:t>
            </a:r>
            <a:r>
              <a:rPr lang="en-GB" b="1" dirty="0" smtClean="0"/>
              <a:t>1951.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0252481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Celebrations at Abbey Stadium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825"/>
            <a:ext cx="6120680" cy="4017516"/>
          </a:xfrm>
        </p:spPr>
      </p:pic>
      <p:sp>
        <p:nvSpPr>
          <p:cNvPr id="3" name="TextBox 2"/>
          <p:cNvSpPr txBox="1"/>
          <p:nvPr/>
        </p:nvSpPr>
        <p:spPr>
          <a:xfrm>
            <a:off x="6516216" y="2121593"/>
            <a:ext cx="272805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This photo is from</a:t>
            </a:r>
          </a:p>
          <a:p>
            <a:r>
              <a:rPr lang="en-GB" b="1" dirty="0" smtClean="0"/>
              <a:t>around 1950 and </a:t>
            </a:r>
          </a:p>
          <a:p>
            <a:r>
              <a:rPr lang="en-GB" b="1" dirty="0"/>
              <a:t>s</a:t>
            </a:r>
            <a:r>
              <a:rPr lang="en-GB" b="1" dirty="0" smtClean="0"/>
              <a:t>hows a celebration</a:t>
            </a:r>
          </a:p>
          <a:p>
            <a:r>
              <a:rPr lang="en-GB" b="1" dirty="0" smtClean="0"/>
              <a:t>at the stadium-</a:t>
            </a:r>
          </a:p>
          <a:p>
            <a:r>
              <a:rPr lang="en-GB" b="1" dirty="0"/>
              <a:t>p</a:t>
            </a:r>
            <a:r>
              <a:rPr lang="en-GB" b="1" dirty="0" smtClean="0"/>
              <a:t>ossibly celebrating</a:t>
            </a:r>
          </a:p>
          <a:p>
            <a:r>
              <a:rPr lang="en-GB" b="1" dirty="0"/>
              <a:t>t</a:t>
            </a:r>
            <a:r>
              <a:rPr lang="en-GB" b="1" dirty="0" smtClean="0"/>
              <a:t>he Queen’s </a:t>
            </a:r>
          </a:p>
          <a:p>
            <a:r>
              <a:rPr lang="en-GB" b="1" dirty="0" smtClean="0"/>
              <a:t>Coronation</a:t>
            </a:r>
            <a:r>
              <a:rPr lang="en-GB" b="1" dirty="0"/>
              <a:t> </a:t>
            </a:r>
            <a:r>
              <a:rPr lang="en-GB" b="1" dirty="0" smtClean="0"/>
              <a:t>in 1951 </a:t>
            </a:r>
          </a:p>
          <a:p>
            <a:r>
              <a:rPr lang="en-GB" b="1" dirty="0"/>
              <a:t>o</a:t>
            </a:r>
            <a:r>
              <a:rPr lang="en-GB" b="1" dirty="0" smtClean="0"/>
              <a:t>r Cambridge gaining</a:t>
            </a:r>
          </a:p>
          <a:p>
            <a:r>
              <a:rPr lang="en-GB" b="1" dirty="0" smtClean="0"/>
              <a:t> it’s City status in 1953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17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Central Youth Centre Boys Football Match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96632"/>
            <a:ext cx="5690798" cy="4032250"/>
          </a:xfrm>
        </p:spPr>
      </p:pic>
      <p:sp>
        <p:nvSpPr>
          <p:cNvPr id="3" name="TextBox 2"/>
          <p:cNvSpPr txBox="1"/>
          <p:nvPr/>
        </p:nvSpPr>
        <p:spPr>
          <a:xfrm>
            <a:off x="6241446" y="4797152"/>
            <a:ext cx="2499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Boys Team Group photo</a:t>
            </a:r>
          </a:p>
          <a:p>
            <a:r>
              <a:rPr lang="en-GB" sz="1600" dirty="0" smtClean="0"/>
              <a:t>outside the Changing </a:t>
            </a:r>
          </a:p>
          <a:p>
            <a:r>
              <a:rPr lang="en-GB" sz="1600" dirty="0" smtClean="0"/>
              <a:t>Rooms at Abbey Stadium</a:t>
            </a:r>
          </a:p>
          <a:p>
            <a:r>
              <a:rPr lang="en-GB" sz="1600" dirty="0" smtClean="0"/>
              <a:t>in 1950s.</a:t>
            </a:r>
            <a:endParaRPr lang="en-GB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6240641" y="1896632"/>
            <a:ext cx="290335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/>
              <a:t>Local boys teams also </a:t>
            </a:r>
          </a:p>
          <a:p>
            <a:r>
              <a:rPr lang="en-GB" b="1" dirty="0"/>
              <a:t>p</a:t>
            </a:r>
            <a:r>
              <a:rPr lang="en-GB" b="1" dirty="0" smtClean="0"/>
              <a:t>layed at the stadium in </a:t>
            </a:r>
          </a:p>
          <a:p>
            <a:r>
              <a:rPr lang="en-GB" b="1" dirty="0" smtClean="0"/>
              <a:t>1950s. </a:t>
            </a:r>
          </a:p>
          <a:p>
            <a:endParaRPr lang="en-GB" b="1" dirty="0"/>
          </a:p>
          <a:p>
            <a:r>
              <a:rPr lang="en-GB" b="1" dirty="0" smtClean="0"/>
              <a:t>The changing rooms </a:t>
            </a:r>
          </a:p>
          <a:p>
            <a:r>
              <a:rPr lang="en-GB" b="1" dirty="0" smtClean="0"/>
              <a:t>weren’t as fancy as they </a:t>
            </a:r>
          </a:p>
          <a:p>
            <a:r>
              <a:rPr lang="en-GB" b="1" dirty="0" smtClean="0"/>
              <a:t>are today- they were </a:t>
            </a:r>
          </a:p>
          <a:p>
            <a:r>
              <a:rPr lang="en-GB" b="1" dirty="0"/>
              <a:t>b</a:t>
            </a:r>
            <a:r>
              <a:rPr lang="en-GB" b="1" dirty="0" smtClean="0"/>
              <a:t>asically just a hut, as</a:t>
            </a:r>
          </a:p>
          <a:p>
            <a:r>
              <a:rPr lang="en-GB" b="1" dirty="0" smtClean="0"/>
              <a:t>the picture shows.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71662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Old Faithful Canteen at </a:t>
            </a:r>
            <a:br>
              <a:rPr lang="en-GB" dirty="0" smtClean="0"/>
            </a:br>
            <a:r>
              <a:rPr lang="en-GB" dirty="0" smtClean="0"/>
              <a:t>Abbey Stadium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772816"/>
            <a:ext cx="5141851" cy="3384376"/>
          </a:xfrm>
        </p:spPr>
      </p:pic>
      <p:sp>
        <p:nvSpPr>
          <p:cNvPr id="3" name="TextBox 2"/>
          <p:cNvSpPr txBox="1"/>
          <p:nvPr/>
        </p:nvSpPr>
        <p:spPr>
          <a:xfrm>
            <a:off x="5498277" y="1806732"/>
            <a:ext cx="34918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The Old Faithful canteen as it was named was built in 1953 and demolished in 1962 to make space for floodlight pylons and terrace improvements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r>
              <a:rPr lang="en-GB" b="1" dirty="0" smtClean="0"/>
              <a:t>The </a:t>
            </a:r>
            <a:r>
              <a:rPr lang="en-GB" b="1" dirty="0"/>
              <a:t>floodlights are still there today but might have to be demolished when the new development </a:t>
            </a:r>
            <a:r>
              <a:rPr lang="en-GB" b="1" dirty="0" smtClean="0"/>
              <a:t> takes </a:t>
            </a:r>
            <a:r>
              <a:rPr lang="en-GB" b="1" dirty="0"/>
              <a:t>place.</a:t>
            </a:r>
          </a:p>
        </p:txBody>
      </p:sp>
      <p:sp>
        <p:nvSpPr>
          <p:cNvPr id="5" name="Rectangle 4"/>
          <p:cNvSpPr/>
          <p:nvPr/>
        </p:nvSpPr>
        <p:spPr>
          <a:xfrm>
            <a:off x="250792" y="5177164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In the background of this photo you can see the old tea bar, where supporters Mrs Morgan and Mrs Harrison, both local ladies, used to serve teas. </a:t>
            </a:r>
          </a:p>
        </p:txBody>
      </p:sp>
    </p:spTree>
    <p:extLst>
      <p:ext uri="{BB962C8B-B14F-4D97-AF65-F5344CB8AC3E}">
        <p14:creationId xmlns:p14="http://schemas.microsoft.com/office/powerpoint/2010/main" val="216439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/>
          <a:lstStyle/>
          <a:p>
            <a:r>
              <a:rPr lang="en-GB" dirty="0" smtClean="0"/>
              <a:t>The Pitch and Grounds in 1950s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731" y="1813967"/>
            <a:ext cx="5542073" cy="3901779"/>
          </a:xfrm>
        </p:spPr>
      </p:pic>
      <p:sp>
        <p:nvSpPr>
          <p:cNvPr id="3" name="TextBox 2"/>
          <p:cNvSpPr txBox="1"/>
          <p:nvPr/>
        </p:nvSpPr>
        <p:spPr>
          <a:xfrm>
            <a:off x="6051315" y="1779687"/>
            <a:ext cx="30598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This </a:t>
            </a:r>
            <a:r>
              <a:rPr lang="en-GB" b="1" dirty="0"/>
              <a:t>shows just how open and empty the ground used to be, before the club and supporters started to build the ground as we know it today. </a:t>
            </a:r>
            <a:endParaRPr lang="en-GB" b="1" dirty="0" smtClean="0"/>
          </a:p>
          <a:p>
            <a:r>
              <a:rPr lang="en-GB" b="1" dirty="0" smtClean="0"/>
              <a:t>You </a:t>
            </a:r>
            <a:r>
              <a:rPr lang="en-GB" b="1" dirty="0"/>
              <a:t>can see the old changing rooms on the right. The supporters built the terraces now known as the </a:t>
            </a:r>
            <a:r>
              <a:rPr lang="en-GB" b="1" dirty="0" err="1"/>
              <a:t>Habbin</a:t>
            </a:r>
            <a:r>
              <a:rPr lang="en-GB" b="1" dirty="0"/>
              <a:t> (named after a supporters’ club chairman) and the Newmarket Road End.</a:t>
            </a:r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b="1" dirty="0" smtClean="0"/>
          </a:p>
        </p:txBody>
      </p:sp>
      <p:sp>
        <p:nvSpPr>
          <p:cNvPr id="5" name="Rectangle 4"/>
          <p:cNvSpPr/>
          <p:nvPr/>
        </p:nvSpPr>
        <p:spPr>
          <a:xfrm>
            <a:off x="3189768" y="5934670"/>
            <a:ext cx="4334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The view </a:t>
            </a:r>
            <a:r>
              <a:rPr lang="en-GB" sz="1600" dirty="0"/>
              <a:t>from </a:t>
            </a:r>
            <a:r>
              <a:rPr lang="en-GB" sz="1600" dirty="0" err="1"/>
              <a:t>Habbins</a:t>
            </a:r>
            <a:r>
              <a:rPr lang="en-GB" sz="1600" dirty="0"/>
              <a:t> </a:t>
            </a:r>
            <a:r>
              <a:rPr lang="en-GB" sz="1600" dirty="0" smtClean="0"/>
              <a:t>and allotments </a:t>
            </a:r>
            <a:r>
              <a:rPr lang="en-GB" sz="1600" dirty="0"/>
              <a:t>end </a:t>
            </a:r>
            <a:endParaRPr lang="en-GB" sz="1600" dirty="0" smtClean="0"/>
          </a:p>
          <a:p>
            <a:r>
              <a:rPr lang="en-GB" sz="1600" dirty="0" smtClean="0"/>
              <a:t>of the pitch in 1950s. </a:t>
            </a:r>
          </a:p>
          <a:p>
            <a:r>
              <a:rPr lang="en-GB" sz="1600" dirty="0" smtClean="0"/>
              <a:t>Photo </a:t>
            </a:r>
            <a:r>
              <a:rPr lang="en-GB" sz="1600" dirty="0"/>
              <a:t>from </a:t>
            </a:r>
            <a:r>
              <a:rPr lang="en-GB" sz="1600" dirty="0" smtClean="0"/>
              <a:t>J </a:t>
            </a:r>
            <a:r>
              <a:rPr lang="en-GB" sz="1600" dirty="0" err="1"/>
              <a:t>Swailand</a:t>
            </a:r>
            <a:r>
              <a:rPr lang="en-GB" sz="1600" dirty="0"/>
              <a:t> Collection</a:t>
            </a:r>
          </a:p>
        </p:txBody>
      </p:sp>
    </p:spTree>
    <p:extLst>
      <p:ext uri="{BB962C8B-B14F-4D97-AF65-F5344CB8AC3E}">
        <p14:creationId xmlns:p14="http://schemas.microsoft.com/office/powerpoint/2010/main" val="400094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Football Ground in 1960s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28003"/>
            <a:ext cx="5684539" cy="4032250"/>
          </a:xfrm>
        </p:spPr>
      </p:pic>
      <p:sp>
        <p:nvSpPr>
          <p:cNvPr id="3" name="Rectangle 2"/>
          <p:cNvSpPr/>
          <p:nvPr/>
        </p:nvSpPr>
        <p:spPr>
          <a:xfrm>
            <a:off x="6325708" y="1712803"/>
            <a:ext cx="25740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A photo from </a:t>
            </a:r>
            <a:r>
              <a:rPr lang="en-GB" dirty="0"/>
              <a:t>1960 showing how different the ground was in those </a:t>
            </a:r>
            <a:r>
              <a:rPr lang="en-GB" dirty="0" smtClean="0"/>
              <a:t>days, with the old</a:t>
            </a:r>
          </a:p>
          <a:p>
            <a:r>
              <a:rPr lang="en-GB" dirty="0" smtClean="0"/>
              <a:t>Stand still there </a:t>
            </a:r>
            <a:r>
              <a:rPr lang="en-GB" dirty="0" err="1" smtClean="0"/>
              <a:t>infront</a:t>
            </a:r>
            <a:r>
              <a:rPr lang="en-GB" dirty="0" smtClean="0"/>
              <a:t> of the houses in </a:t>
            </a:r>
            <a:r>
              <a:rPr lang="en-GB" dirty="0" err="1" smtClean="0"/>
              <a:t>Elfleda</a:t>
            </a:r>
            <a:r>
              <a:rPr lang="en-GB" dirty="0" smtClean="0"/>
              <a:t> Road. </a:t>
            </a:r>
            <a:endParaRPr lang="en-GB" dirty="0"/>
          </a:p>
        </p:txBody>
      </p:sp>
      <p:sp>
        <p:nvSpPr>
          <p:cNvPr id="5" name="Explosion 1 4"/>
          <p:cNvSpPr/>
          <p:nvPr/>
        </p:nvSpPr>
        <p:spPr>
          <a:xfrm>
            <a:off x="4932040" y="3501008"/>
            <a:ext cx="4211960" cy="2808312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 b="1" dirty="0" smtClean="0">
              <a:solidFill>
                <a:schemeClr val="bg1"/>
              </a:solidFill>
            </a:endParaRP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FACTOID!</a:t>
            </a:r>
          </a:p>
          <a:p>
            <a:pPr algn="ctr"/>
            <a:r>
              <a:rPr lang="en-GB" sz="1300" b="1" dirty="0">
                <a:solidFill>
                  <a:schemeClr val="bg1"/>
                </a:solidFill>
              </a:rPr>
              <a:t>T</a:t>
            </a:r>
            <a:r>
              <a:rPr lang="en-GB" sz="1300" b="1" dirty="0" smtClean="0">
                <a:solidFill>
                  <a:schemeClr val="bg1"/>
                </a:solidFill>
              </a:rPr>
              <a:t>he </a:t>
            </a:r>
            <a:r>
              <a:rPr lang="en-GB" sz="1300" b="1" dirty="0">
                <a:solidFill>
                  <a:schemeClr val="bg1"/>
                </a:solidFill>
              </a:rPr>
              <a:t>old main stand and the old </a:t>
            </a:r>
            <a:r>
              <a:rPr lang="en-GB" sz="1300" b="1" dirty="0" smtClean="0">
                <a:solidFill>
                  <a:schemeClr val="bg1"/>
                </a:solidFill>
              </a:rPr>
              <a:t>floodlights were </a:t>
            </a:r>
            <a:r>
              <a:rPr lang="en-GB" sz="1300" b="1" dirty="0">
                <a:solidFill>
                  <a:schemeClr val="bg1"/>
                </a:solidFill>
              </a:rPr>
              <a:t>put up by supporters on telegraph poles!</a:t>
            </a:r>
          </a:p>
        </p:txBody>
      </p:sp>
    </p:spTree>
    <p:extLst>
      <p:ext uri="{BB962C8B-B14F-4D97-AF65-F5344CB8AC3E}">
        <p14:creationId xmlns:p14="http://schemas.microsoft.com/office/powerpoint/2010/main" val="394174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Cambridge United Vs Chelsea</a:t>
            </a: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7"/>
            <a:ext cx="5371263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868144" y="1772817"/>
            <a:ext cx="302433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On 1 May 1970 a record crowd of 14,000 packed into the Abbey Stadium to see United take on Chelsea, who had won the FA Cup a few days before. </a:t>
            </a:r>
            <a:endParaRPr lang="en-GB" b="1" dirty="0" smtClean="0"/>
          </a:p>
          <a:p>
            <a:endParaRPr lang="en-GB" b="1" dirty="0"/>
          </a:p>
          <a:p>
            <a:r>
              <a:rPr lang="en-GB" b="1" dirty="0" smtClean="0"/>
              <a:t>The </a:t>
            </a:r>
            <a:r>
              <a:rPr lang="en-GB" b="1" dirty="0"/>
              <a:t>United goalkeeper making the save is Rodney Slack, who still lives opposite the ground on Newmarket Road and is a Coconuts committee member.</a:t>
            </a:r>
          </a:p>
        </p:txBody>
      </p:sp>
    </p:spTree>
    <p:extLst>
      <p:ext uri="{BB962C8B-B14F-4D97-AF65-F5344CB8AC3E}">
        <p14:creationId xmlns:p14="http://schemas.microsoft.com/office/powerpoint/2010/main" val="2483264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Cambridge United’s Double Victory at Wembley Stadium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55431"/>
            <a:ext cx="6020404" cy="3959170"/>
          </a:xfrm>
        </p:spPr>
      </p:pic>
      <p:sp>
        <p:nvSpPr>
          <p:cNvPr id="3" name="TextBox 2"/>
          <p:cNvSpPr txBox="1"/>
          <p:nvPr/>
        </p:nvSpPr>
        <p:spPr>
          <a:xfrm>
            <a:off x="3198426" y="5814601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Cambridge United’s Celebration on Wembley Pitch in 2014.</a:t>
            </a:r>
          </a:p>
        </p:txBody>
      </p:sp>
      <p:sp>
        <p:nvSpPr>
          <p:cNvPr id="6" name="Explosion 1 5"/>
          <p:cNvSpPr/>
          <p:nvPr/>
        </p:nvSpPr>
        <p:spPr>
          <a:xfrm>
            <a:off x="4993784" y="2847722"/>
            <a:ext cx="4042132" cy="3259266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FACTOID!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In </a:t>
            </a:r>
            <a:r>
              <a:rPr lang="en-GB" sz="1300" b="1" dirty="0">
                <a:solidFill>
                  <a:schemeClr val="bg1"/>
                </a:solidFill>
              </a:rPr>
              <a:t>2014, Cambridge United went to Wembley twice and won twice – and were promoted back to the Football League.</a:t>
            </a:r>
          </a:p>
        </p:txBody>
      </p:sp>
    </p:spTree>
    <p:extLst>
      <p:ext uri="{BB962C8B-B14F-4D97-AF65-F5344CB8AC3E}">
        <p14:creationId xmlns:p14="http://schemas.microsoft.com/office/powerpoint/2010/main" val="21923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088" y="260648"/>
            <a:ext cx="9108504" cy="1143000"/>
          </a:xfrm>
        </p:spPr>
        <p:txBody>
          <a:bodyPr/>
          <a:lstStyle/>
          <a:p>
            <a:r>
              <a:rPr lang="en-US" sz="3800" dirty="0" smtClean="0"/>
              <a:t>Abbey Meadows School Singing Three Lions Song on BBC </a:t>
            </a:r>
            <a:r>
              <a:rPr lang="en-US" sz="3800" dirty="0" err="1" smtClean="0"/>
              <a:t>Newsround</a:t>
            </a:r>
            <a:endParaRPr lang="en-US" sz="3800" dirty="0"/>
          </a:p>
        </p:txBody>
      </p:sp>
      <p:pic>
        <p:nvPicPr>
          <p:cNvPr id="4" name="Content Placeholder 3" descr="Screen shot 2015-07-13 at 18.56.3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7" b="14537"/>
          <a:stretch>
            <a:fillRect/>
          </a:stretch>
        </p:blipFill>
        <p:spPr>
          <a:xfrm>
            <a:off x="1043608" y="1772816"/>
            <a:ext cx="7201558" cy="3528541"/>
          </a:xfrm>
        </p:spPr>
      </p:pic>
      <p:sp>
        <p:nvSpPr>
          <p:cNvPr id="3" name="TextBox 2"/>
          <p:cNvSpPr txBox="1"/>
          <p:nvPr/>
        </p:nvSpPr>
        <p:spPr>
          <a:xfrm>
            <a:off x="251520" y="5435299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Abbey Meadows pupils sang their own version of the famous Three Lions song, </a:t>
            </a:r>
          </a:p>
          <a:p>
            <a:r>
              <a:rPr lang="en-GB" dirty="0" smtClean="0"/>
              <a:t>to support Cambridge United in their match against Manchester United in Feb 2015.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913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Cambridge and The History </a:t>
            </a:r>
            <a:br>
              <a:rPr lang="en-GB" dirty="0" smtClean="0"/>
            </a:br>
            <a:r>
              <a:rPr lang="en-GB" dirty="0" smtClean="0"/>
              <a:t>of Football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514617" y="1561824"/>
            <a:ext cx="417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  </a:t>
            </a:r>
            <a:endParaRPr lang="en-GB" sz="20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169838" y="1647661"/>
            <a:ext cx="57606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When the Romans settled in Cambridge, one of their sites was based in Barnwell, which means that they were perhaps the first people to play a kind of football in the area where the stadium is </a:t>
            </a:r>
            <a:r>
              <a:rPr lang="en-GB" b="1" dirty="0" smtClean="0"/>
              <a:t>today!</a:t>
            </a:r>
            <a:endParaRPr lang="en-GB" b="1" dirty="0"/>
          </a:p>
          <a:p>
            <a:r>
              <a:rPr lang="en-GB" b="1" dirty="0" smtClean="0"/>
              <a:t>Another important moment in football history was </a:t>
            </a:r>
            <a:r>
              <a:rPr lang="en-GB" b="1" dirty="0"/>
              <a:t>in 1579 </a:t>
            </a:r>
            <a:r>
              <a:rPr lang="en-GB" b="1" dirty="0" smtClean="0"/>
              <a:t>when </a:t>
            </a:r>
            <a:r>
              <a:rPr lang="en-GB" b="1" dirty="0"/>
              <a:t>a </a:t>
            </a:r>
            <a:r>
              <a:rPr lang="en-GB" b="1" dirty="0" smtClean="0"/>
              <a:t>Cambridge town </a:t>
            </a:r>
            <a:r>
              <a:rPr lang="en-GB" b="1" dirty="0"/>
              <a:t>against gown match </a:t>
            </a:r>
            <a:r>
              <a:rPr lang="en-GB" b="1" dirty="0" smtClean="0"/>
              <a:t>ended </a:t>
            </a:r>
            <a:r>
              <a:rPr lang="en-GB" b="1" dirty="0"/>
              <a:t>in a </a:t>
            </a:r>
            <a:r>
              <a:rPr lang="en-GB" b="1" dirty="0" smtClean="0"/>
              <a:t>brawl</a:t>
            </a:r>
            <a:r>
              <a:rPr lang="en-GB" b="1" dirty="0"/>
              <a:t>!</a:t>
            </a:r>
            <a:endParaRPr lang="en-GB" b="1" dirty="0" smtClean="0"/>
          </a:p>
          <a:p>
            <a:endParaRPr lang="en-GB" dirty="0"/>
          </a:p>
        </p:txBody>
      </p:sp>
      <p:pic>
        <p:nvPicPr>
          <p:cNvPr id="4" name="Picture 3" descr="Harpastum_romain 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739475"/>
            <a:ext cx="3251572" cy="3537076"/>
          </a:xfrm>
          <a:prstGeom prst="rect">
            <a:avLst/>
          </a:prstGeom>
        </p:spPr>
      </p:pic>
      <p:sp>
        <p:nvSpPr>
          <p:cNvPr id="5" name="Explosion 1 4"/>
          <p:cNvSpPr/>
          <p:nvPr/>
        </p:nvSpPr>
        <p:spPr>
          <a:xfrm>
            <a:off x="1835696" y="3585518"/>
            <a:ext cx="4464496" cy="3019305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FACTOID!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Football </a:t>
            </a:r>
            <a:r>
              <a:rPr lang="en-GB" sz="1300" b="1" dirty="0">
                <a:solidFill>
                  <a:schemeClr val="bg1"/>
                </a:solidFill>
              </a:rPr>
              <a:t>originated from the Roman game of </a:t>
            </a:r>
            <a:r>
              <a:rPr lang="en-GB" sz="1300" b="1" dirty="0" err="1">
                <a:solidFill>
                  <a:schemeClr val="bg1"/>
                </a:solidFill>
              </a:rPr>
              <a:t>harpastum</a:t>
            </a:r>
            <a:r>
              <a:rPr lang="en-GB" sz="1300" b="1" dirty="0">
                <a:solidFill>
                  <a:schemeClr val="bg1"/>
                </a:solidFill>
              </a:rPr>
              <a:t>- an early form of football.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59278" y="5372171"/>
            <a:ext cx="34563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Picture of people playing </a:t>
            </a:r>
            <a:r>
              <a:rPr lang="en-GB" sz="1600" dirty="0" err="1" smtClean="0"/>
              <a:t>harpastum</a:t>
            </a:r>
            <a:endParaRPr lang="en-GB" sz="1600" dirty="0" smtClean="0"/>
          </a:p>
          <a:p>
            <a:r>
              <a:rPr lang="en-GB" sz="1600" dirty="0" smtClean="0"/>
              <a:t> in Roman times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27785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Web Resources available at: 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2" t="11224" r="15572"/>
          <a:stretch/>
        </p:blipFill>
        <p:spPr bwMode="auto">
          <a:xfrm>
            <a:off x="2195736" y="2688749"/>
            <a:ext cx="4752528" cy="335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628800"/>
            <a:ext cx="8064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http://www.creatingmycambridge.com</a:t>
            </a:r>
            <a:r>
              <a:rPr lang="en-GB" sz="3200" dirty="0" smtClean="0"/>
              <a:t>/</a:t>
            </a:r>
          </a:p>
          <a:p>
            <a:pPr algn="ctr"/>
            <a:r>
              <a:rPr lang="en-GB" sz="3200" smtClean="0"/>
              <a:t>history-stories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8352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Today’s Rules of Football Inspired by Cambridge Rules!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4971817" y="1537303"/>
            <a:ext cx="417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  </a:t>
            </a:r>
            <a:endParaRPr lang="en-GB" sz="2000" b="1" dirty="0" smtClean="0"/>
          </a:p>
        </p:txBody>
      </p:sp>
      <p:sp>
        <p:nvSpPr>
          <p:cNvPr id="3" name="Rectangle 2"/>
          <p:cNvSpPr/>
          <p:nvPr/>
        </p:nvSpPr>
        <p:spPr>
          <a:xfrm>
            <a:off x="4910233" y="1704081"/>
            <a:ext cx="41262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I</a:t>
            </a:r>
            <a:r>
              <a:rPr lang="en-GB" dirty="0" smtClean="0"/>
              <a:t>n </a:t>
            </a:r>
            <a:r>
              <a:rPr lang="en-GB" dirty="0"/>
              <a:t>1848 the teams in the </a:t>
            </a:r>
            <a:r>
              <a:rPr lang="en-GB" dirty="0" smtClean="0"/>
              <a:t>Cambridge area met </a:t>
            </a:r>
            <a:r>
              <a:rPr lang="en-GB" dirty="0"/>
              <a:t>to establish one uniform set of rules as a way of preventing fights and </a:t>
            </a:r>
            <a:r>
              <a:rPr lang="en-GB" dirty="0" smtClean="0"/>
              <a:t>disagreements. </a:t>
            </a:r>
          </a:p>
          <a:p>
            <a:endParaRPr lang="en-GB" dirty="0"/>
          </a:p>
          <a:p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51620"/>
            <a:ext cx="4586705" cy="34400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5191649"/>
            <a:ext cx="45867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Photo of football team playing match on  Parker’s Piece</a:t>
            </a:r>
          </a:p>
          <a:p>
            <a:r>
              <a:rPr lang="en-GB" sz="1400" dirty="0" smtClean="0"/>
              <a:t>- the site where the original rules were created!</a:t>
            </a:r>
            <a:endParaRPr lang="en-GB" sz="1400" dirty="0"/>
          </a:p>
        </p:txBody>
      </p:sp>
      <p:sp>
        <p:nvSpPr>
          <p:cNvPr id="6" name="Rectangle 5"/>
          <p:cNvSpPr/>
          <p:nvPr/>
        </p:nvSpPr>
        <p:spPr>
          <a:xfrm>
            <a:off x="3191586" y="5714869"/>
            <a:ext cx="38663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This history shows that </a:t>
            </a:r>
            <a:endParaRPr lang="en-GB" dirty="0" smtClean="0"/>
          </a:p>
          <a:p>
            <a:r>
              <a:rPr lang="en-GB" dirty="0"/>
              <a:t>f</a:t>
            </a:r>
            <a:r>
              <a:rPr lang="en-GB" dirty="0" smtClean="0"/>
              <a:t>ootball has </a:t>
            </a:r>
            <a:r>
              <a:rPr lang="en-GB" dirty="0"/>
              <a:t>been at the centre of Cambridge’s culture for generations!</a:t>
            </a:r>
          </a:p>
        </p:txBody>
      </p:sp>
      <p:sp>
        <p:nvSpPr>
          <p:cNvPr id="8" name="Explosion 1 7"/>
          <p:cNvSpPr/>
          <p:nvPr/>
        </p:nvSpPr>
        <p:spPr>
          <a:xfrm>
            <a:off x="3635897" y="2535286"/>
            <a:ext cx="5508104" cy="3558009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00" b="1" dirty="0" smtClean="0">
              <a:solidFill>
                <a:schemeClr val="bg1"/>
              </a:solidFill>
            </a:endParaRP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FACOID! 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The </a:t>
            </a:r>
            <a:r>
              <a:rPr lang="en-GB" sz="1300" b="1" dirty="0">
                <a:solidFill>
                  <a:schemeClr val="bg1"/>
                </a:solidFill>
              </a:rPr>
              <a:t>football rules were written on papers fixed to the trees on Parker’s Piece. Later, when the Football Association was founded in 1863, they used the </a:t>
            </a:r>
            <a:r>
              <a:rPr lang="en-GB" sz="1300" b="1" dirty="0" smtClean="0">
                <a:solidFill>
                  <a:schemeClr val="bg1"/>
                </a:solidFill>
              </a:rPr>
              <a:t>Cambridge rules</a:t>
            </a:r>
            <a:r>
              <a:rPr lang="en-GB" sz="1300" b="1" dirty="0">
                <a:solidFill>
                  <a:schemeClr val="bg1"/>
                </a:solidFill>
              </a:rPr>
              <a:t>, which are still the rules </a:t>
            </a:r>
            <a:r>
              <a:rPr lang="en-GB" sz="1300" b="1" dirty="0" smtClean="0">
                <a:solidFill>
                  <a:schemeClr val="bg1"/>
                </a:solidFill>
              </a:rPr>
              <a:t>used</a:t>
            </a:r>
          </a:p>
          <a:p>
            <a:pPr algn="ctr"/>
            <a:r>
              <a:rPr lang="en-GB" sz="1300" b="1" dirty="0">
                <a:solidFill>
                  <a:schemeClr val="bg1"/>
                </a:solidFill>
              </a:rPr>
              <a:t> </a:t>
            </a:r>
            <a:r>
              <a:rPr lang="en-GB" sz="1300" b="1" dirty="0" smtClean="0">
                <a:solidFill>
                  <a:schemeClr val="bg1"/>
                </a:solidFill>
              </a:rPr>
              <a:t>              today!         </a:t>
            </a:r>
            <a:endParaRPr lang="en-GB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90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241" y="260648"/>
            <a:ext cx="8932228" cy="1143000"/>
          </a:xfrm>
        </p:spPr>
        <p:txBody>
          <a:bodyPr/>
          <a:lstStyle/>
          <a:p>
            <a:r>
              <a:rPr lang="en-GB" dirty="0" smtClean="0"/>
              <a:t>The Origins of Cambridge United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63" y="3138500"/>
            <a:ext cx="8917563" cy="2754740"/>
          </a:xfrm>
        </p:spPr>
      </p:pic>
      <p:sp>
        <p:nvSpPr>
          <p:cNvPr id="3" name="TextBox 2"/>
          <p:cNvSpPr txBox="1"/>
          <p:nvPr/>
        </p:nvSpPr>
        <p:spPr>
          <a:xfrm>
            <a:off x="3207296" y="5893240"/>
            <a:ext cx="4484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Photo of ball going wide at </a:t>
            </a:r>
            <a:r>
              <a:rPr lang="en-GB" sz="1600" dirty="0" err="1" smtClean="0"/>
              <a:t>Creake</a:t>
            </a:r>
            <a:r>
              <a:rPr lang="en-GB" sz="1600" dirty="0" smtClean="0"/>
              <a:t> Charity Shield football match on Milton Road </a:t>
            </a:r>
          </a:p>
          <a:p>
            <a:r>
              <a:rPr lang="en-GB" sz="1600" dirty="0" smtClean="0"/>
              <a:t>on 2</a:t>
            </a:r>
            <a:r>
              <a:rPr lang="en-GB" sz="1600" baseline="30000" dirty="0" smtClean="0"/>
              <a:t>nd</a:t>
            </a:r>
            <a:r>
              <a:rPr lang="en-GB" sz="1600" dirty="0" smtClean="0"/>
              <a:t> July in 1925.</a:t>
            </a:r>
            <a:endParaRPr lang="en-GB" sz="1600" dirty="0"/>
          </a:p>
        </p:txBody>
      </p:sp>
      <p:sp>
        <p:nvSpPr>
          <p:cNvPr id="5" name="Rectangle 4"/>
          <p:cNvSpPr/>
          <p:nvPr/>
        </p:nvSpPr>
        <p:spPr>
          <a:xfrm>
            <a:off x="219261" y="162880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The </a:t>
            </a:r>
            <a:r>
              <a:rPr lang="en-GB" sz="2000" b="1" dirty="0" smtClean="0"/>
              <a:t>‘Cambridge United’ football team </a:t>
            </a:r>
            <a:r>
              <a:rPr lang="en-GB" sz="2000" b="1" dirty="0"/>
              <a:t>was established in 1912 and initially named </a:t>
            </a:r>
            <a:r>
              <a:rPr lang="en-GB" sz="2000" b="1" dirty="0" smtClean="0"/>
              <a:t>‘Abbey United’, </a:t>
            </a:r>
            <a:r>
              <a:rPr lang="en-GB" sz="2000" b="1" dirty="0"/>
              <a:t>after the Abbey area where it was set </a:t>
            </a:r>
            <a:r>
              <a:rPr lang="en-GB" sz="2000" b="1" dirty="0" smtClean="0"/>
              <a:t>up. </a:t>
            </a:r>
            <a:r>
              <a:rPr lang="en-GB" sz="2000" b="1" dirty="0"/>
              <a:t>I</a:t>
            </a:r>
            <a:r>
              <a:rPr lang="en-GB" sz="2000" b="1" dirty="0" smtClean="0"/>
              <a:t>n fact </a:t>
            </a:r>
            <a:r>
              <a:rPr lang="en-GB" sz="2000" b="1" dirty="0"/>
              <a:t>the name ‘Cambridge United’ originally belonged to a completely different </a:t>
            </a:r>
            <a:r>
              <a:rPr lang="en-GB" sz="2000" b="1" dirty="0" smtClean="0"/>
              <a:t>Cambridge club, based in Romsey!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69123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75302"/>
            <a:ext cx="3737747" cy="2799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original grounds- back in the day!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365402" y="1753335"/>
            <a:ext cx="48546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This photo shows a match from </a:t>
            </a:r>
            <a:r>
              <a:rPr lang="en-GB" dirty="0"/>
              <a:t>1928 at Abbey United’s first ground, which was called the Celery Trenches because the surface was so </a:t>
            </a:r>
            <a:r>
              <a:rPr lang="en-GB" dirty="0" smtClean="0"/>
              <a:t>rough! The grounds were on </a:t>
            </a:r>
            <a:r>
              <a:rPr lang="en-GB" dirty="0"/>
              <a:t>the old </a:t>
            </a:r>
            <a:r>
              <a:rPr lang="en-GB" dirty="0" err="1"/>
              <a:t>Whitehill</a:t>
            </a:r>
            <a:r>
              <a:rPr lang="en-GB" dirty="0"/>
              <a:t> Farm, which was eventually covered by the </a:t>
            </a:r>
            <a:r>
              <a:rPr lang="en-GB" dirty="0" err="1" smtClean="0"/>
              <a:t>Whitehill</a:t>
            </a:r>
            <a:r>
              <a:rPr lang="en-GB" dirty="0" smtClean="0"/>
              <a:t> estate</a:t>
            </a:r>
            <a:r>
              <a:rPr lang="en-GB" dirty="0"/>
              <a:t>. </a:t>
            </a:r>
          </a:p>
        </p:txBody>
      </p:sp>
      <p:sp>
        <p:nvSpPr>
          <p:cNvPr id="5" name="Explosion 1 4"/>
          <p:cNvSpPr/>
          <p:nvPr/>
        </p:nvSpPr>
        <p:spPr>
          <a:xfrm>
            <a:off x="1259632" y="3164355"/>
            <a:ext cx="5575113" cy="3672408"/>
          </a:xfrm>
          <a:prstGeom prst="irregularSeal1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b="1" dirty="0" smtClean="0">
              <a:solidFill>
                <a:schemeClr val="bg1"/>
              </a:solidFill>
            </a:endParaRPr>
          </a:p>
          <a:p>
            <a:pPr algn="ctr"/>
            <a:r>
              <a:rPr lang="en-GB" sz="1400" b="1" dirty="0" smtClean="0">
                <a:solidFill>
                  <a:schemeClr val="bg1"/>
                </a:solidFill>
              </a:rPr>
              <a:t>FACTOID</a:t>
            </a:r>
            <a:r>
              <a:rPr lang="en-GB" sz="1300" b="1" dirty="0" smtClean="0">
                <a:solidFill>
                  <a:schemeClr val="bg1"/>
                </a:solidFill>
              </a:rPr>
              <a:t>!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Before </a:t>
            </a:r>
            <a:r>
              <a:rPr lang="en-GB" sz="1300" b="1" dirty="0">
                <a:solidFill>
                  <a:schemeClr val="bg1"/>
                </a:solidFill>
              </a:rPr>
              <a:t>the club moved to the Celery Trenches, the players &amp; supporters had to carry the goalposts from the Dog &amp; Pheasant pub, Newmarket Road to a pitch on Stourbridge </a:t>
            </a:r>
            <a:r>
              <a:rPr lang="en-GB" sz="1300" b="1" dirty="0" smtClean="0">
                <a:solidFill>
                  <a:schemeClr val="bg1"/>
                </a:solidFill>
              </a:rPr>
              <a:t>Common </a:t>
            </a:r>
            <a:r>
              <a:rPr lang="en-GB" sz="1300" b="1" dirty="0">
                <a:solidFill>
                  <a:schemeClr val="bg1"/>
                </a:solidFill>
              </a:rPr>
              <a:t>and back again </a:t>
            </a:r>
            <a:r>
              <a:rPr lang="en-GB" sz="1300" b="1" dirty="0" smtClean="0">
                <a:solidFill>
                  <a:schemeClr val="bg1"/>
                </a:solidFill>
              </a:rPr>
              <a:t>after</a:t>
            </a:r>
          </a:p>
          <a:p>
            <a:pPr algn="ctr"/>
            <a:r>
              <a:rPr lang="en-GB" sz="1300" b="1" dirty="0" smtClean="0">
                <a:solidFill>
                  <a:schemeClr val="bg1"/>
                </a:solidFill>
              </a:rPr>
              <a:t> the game.                      .    </a:t>
            </a:r>
            <a:endParaRPr lang="en-GB" sz="1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441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8439533" cy="1143000"/>
          </a:xfrm>
        </p:spPr>
        <p:txBody>
          <a:bodyPr/>
          <a:lstStyle/>
          <a:p>
            <a:r>
              <a:rPr lang="en-GB" dirty="0" smtClean="0"/>
              <a:t>The Opening of Abbey Stadium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07" y="1844824"/>
            <a:ext cx="6100093" cy="3643679"/>
          </a:xfrm>
        </p:spPr>
      </p:pic>
      <p:sp>
        <p:nvSpPr>
          <p:cNvPr id="3" name="Rectangle 2"/>
          <p:cNvSpPr/>
          <p:nvPr/>
        </p:nvSpPr>
        <p:spPr>
          <a:xfrm>
            <a:off x="6489740" y="1793093"/>
            <a:ext cx="262778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The team settled in the Abbey </a:t>
            </a:r>
            <a:r>
              <a:rPr lang="en-GB" b="1" dirty="0" smtClean="0"/>
              <a:t>Stadium</a:t>
            </a:r>
          </a:p>
          <a:p>
            <a:r>
              <a:rPr lang="en-GB" b="1" dirty="0"/>
              <a:t>i</a:t>
            </a:r>
            <a:r>
              <a:rPr lang="en-GB" b="1" dirty="0" smtClean="0"/>
              <a:t>n 1932 and are still there today. </a:t>
            </a:r>
          </a:p>
          <a:p>
            <a:endParaRPr lang="en-GB" b="1" dirty="0"/>
          </a:p>
          <a:p>
            <a:r>
              <a:rPr lang="en-GB" b="1" dirty="0" smtClean="0"/>
              <a:t>The land was gifted to them by Harry Cement Francis, the president at the time, who was managing director of the Star Brewery and lived in </a:t>
            </a:r>
            <a:r>
              <a:rPr lang="en-GB" b="1" dirty="0" err="1" smtClean="0"/>
              <a:t>Burleigh</a:t>
            </a:r>
            <a:r>
              <a:rPr lang="en-GB" b="1" dirty="0" smtClean="0"/>
              <a:t> House on Newmarket Road</a:t>
            </a:r>
            <a:endParaRPr lang="en-GB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5661248"/>
            <a:ext cx="50940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Photo of Abbey Stadium’s Opening Ceremony in 1932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008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The </a:t>
            </a:r>
            <a:r>
              <a:rPr lang="en-GB" dirty="0"/>
              <a:t>F</a:t>
            </a:r>
            <a:r>
              <a:rPr lang="en-GB" dirty="0" smtClean="0"/>
              <a:t>irst </a:t>
            </a:r>
            <a:r>
              <a:rPr lang="en-GB" dirty="0"/>
              <a:t>M</a:t>
            </a:r>
            <a:r>
              <a:rPr lang="en-GB" dirty="0" smtClean="0"/>
              <a:t>atch at </a:t>
            </a:r>
            <a:br>
              <a:rPr lang="en-GB" dirty="0" smtClean="0"/>
            </a:br>
            <a:r>
              <a:rPr lang="en-GB" dirty="0" smtClean="0"/>
              <a:t>Abbey Road Stadium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72816"/>
            <a:ext cx="5692588" cy="4032250"/>
          </a:xfrm>
        </p:spPr>
      </p:pic>
      <p:sp>
        <p:nvSpPr>
          <p:cNvPr id="3" name="TextBox 2"/>
          <p:cNvSpPr txBox="1"/>
          <p:nvPr/>
        </p:nvSpPr>
        <p:spPr>
          <a:xfrm>
            <a:off x="6588224" y="1916832"/>
            <a:ext cx="23762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The </a:t>
            </a:r>
            <a:r>
              <a:rPr lang="en-GB" b="1" dirty="0" smtClean="0"/>
              <a:t>ever first match at Abbey Road Stadium </a:t>
            </a:r>
            <a:r>
              <a:rPr lang="en-GB" b="1" dirty="0"/>
              <a:t>was kicked off by Mrs </a:t>
            </a:r>
            <a:r>
              <a:rPr lang="en-GB" b="1" dirty="0" smtClean="0"/>
              <a:t>Saxon</a:t>
            </a:r>
            <a:r>
              <a:rPr lang="en-GB" b="1" dirty="0"/>
              <a:t>, Henry Clement Francis</a:t>
            </a:r>
            <a:r>
              <a:rPr lang="en-GB" b="1" dirty="0" smtClean="0"/>
              <a:t>’ </a:t>
            </a:r>
            <a:r>
              <a:rPr lang="en-GB" b="1" dirty="0"/>
              <a:t>daughter. </a:t>
            </a:r>
            <a:endParaRPr lang="en-GB" b="1" dirty="0" smtClean="0"/>
          </a:p>
          <a:p>
            <a:endParaRPr lang="en-GB" b="1" dirty="0"/>
          </a:p>
          <a:p>
            <a:r>
              <a:rPr lang="en-GB" b="1" dirty="0" smtClean="0"/>
              <a:t>The </a:t>
            </a:r>
            <a:r>
              <a:rPr lang="en-GB" b="1" dirty="0"/>
              <a:t>player on the right is Harvey Cornwell, </a:t>
            </a:r>
            <a:r>
              <a:rPr lang="en-GB" b="1" dirty="0" smtClean="0"/>
              <a:t>who was the </a:t>
            </a:r>
            <a:r>
              <a:rPr lang="en-GB" b="1" dirty="0"/>
              <a:t>star player </a:t>
            </a:r>
            <a:r>
              <a:rPr lang="en-GB" b="1" dirty="0" smtClean="0"/>
              <a:t>of </a:t>
            </a:r>
            <a:r>
              <a:rPr lang="en-GB" b="1" dirty="0"/>
              <a:t>the 1920s.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47864" y="5924019"/>
            <a:ext cx="38635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Photo of Mrs Saxon marking the start of </a:t>
            </a:r>
          </a:p>
          <a:p>
            <a:r>
              <a:rPr lang="en-GB" sz="1600" dirty="0" smtClean="0"/>
              <a:t>the first match at the stadium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455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3" y="274638"/>
            <a:ext cx="8853280" cy="1143000"/>
          </a:xfrm>
        </p:spPr>
        <p:txBody>
          <a:bodyPr/>
          <a:lstStyle/>
          <a:p>
            <a:r>
              <a:rPr lang="en-GB" dirty="0" smtClean="0"/>
              <a:t>First Competitive </a:t>
            </a:r>
            <a:r>
              <a:rPr lang="en-GB" dirty="0"/>
              <a:t>F</a:t>
            </a:r>
            <a:r>
              <a:rPr lang="en-GB" dirty="0" smtClean="0"/>
              <a:t>ootball Match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1911638"/>
            <a:ext cx="5222949" cy="3749610"/>
          </a:xfrm>
        </p:spPr>
      </p:pic>
      <p:sp>
        <p:nvSpPr>
          <p:cNvPr id="3" name="TextBox 2"/>
          <p:cNvSpPr txBox="1"/>
          <p:nvPr/>
        </p:nvSpPr>
        <p:spPr>
          <a:xfrm>
            <a:off x="6012160" y="1988840"/>
            <a:ext cx="29257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The team played their</a:t>
            </a:r>
          </a:p>
          <a:p>
            <a:r>
              <a:rPr lang="en-GB" b="1" dirty="0" smtClean="0"/>
              <a:t>1</a:t>
            </a:r>
            <a:r>
              <a:rPr lang="en-GB" b="1" baseline="30000" dirty="0" smtClean="0"/>
              <a:t>st</a:t>
            </a:r>
            <a:r>
              <a:rPr lang="en-GB" b="1" dirty="0" smtClean="0"/>
              <a:t> competitive football match as ‘Abbey United’</a:t>
            </a:r>
          </a:p>
          <a:p>
            <a:r>
              <a:rPr lang="en-GB" b="1" dirty="0"/>
              <a:t>a</a:t>
            </a:r>
            <a:r>
              <a:rPr lang="en-GB" b="1" dirty="0" smtClean="0"/>
              <a:t>t the Abbey Stadium </a:t>
            </a:r>
          </a:p>
          <a:p>
            <a:r>
              <a:rPr lang="en-GB" b="1" dirty="0" smtClean="0"/>
              <a:t>on Newmarket Road on</a:t>
            </a:r>
          </a:p>
          <a:p>
            <a:r>
              <a:rPr lang="en-GB" b="1" dirty="0" smtClean="0"/>
              <a:t>3</a:t>
            </a:r>
            <a:r>
              <a:rPr lang="en-GB" b="1" baseline="30000" dirty="0" smtClean="0"/>
              <a:t>rd</a:t>
            </a:r>
            <a:r>
              <a:rPr lang="en-GB" b="1" dirty="0" smtClean="0"/>
              <a:t> September 1932.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24128" y="4797152"/>
            <a:ext cx="32137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Photo of Harvey Cornwell playing in the team’s first competitive match as ‘Abbey United’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45763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Cambridge United Join the Football League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44824"/>
            <a:ext cx="5668431" cy="4032250"/>
          </a:xfrm>
        </p:spPr>
      </p:pic>
      <p:sp>
        <p:nvSpPr>
          <p:cNvPr id="3" name="TextBox 2"/>
          <p:cNvSpPr txBox="1"/>
          <p:nvPr/>
        </p:nvSpPr>
        <p:spPr>
          <a:xfrm>
            <a:off x="3275856" y="5947140"/>
            <a:ext cx="3512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Cambridge United V Chelsea Match </a:t>
            </a:r>
          </a:p>
          <a:p>
            <a:r>
              <a:rPr lang="en-GB" sz="1600" dirty="0" smtClean="0"/>
              <a:t>in 1970s- Photo by Ian Hutchinson</a:t>
            </a:r>
            <a:endParaRPr lang="en-GB" sz="1600" dirty="0"/>
          </a:p>
        </p:txBody>
      </p:sp>
      <p:sp>
        <p:nvSpPr>
          <p:cNvPr id="5" name="Rectangle 4"/>
          <p:cNvSpPr/>
          <p:nvPr/>
        </p:nvSpPr>
        <p:spPr>
          <a:xfrm>
            <a:off x="6156176" y="1700808"/>
            <a:ext cx="298782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Cambridge United Football Club entered the promised land of the Football League in 1970 for the first time. </a:t>
            </a:r>
            <a:endParaRPr lang="en-GB" sz="2000" b="1" dirty="0" smtClean="0"/>
          </a:p>
          <a:p>
            <a:endParaRPr lang="en-GB" sz="2000" b="1" dirty="0" smtClean="0"/>
          </a:p>
          <a:p>
            <a:r>
              <a:rPr lang="en-GB" sz="2000" b="1" dirty="0" smtClean="0"/>
              <a:t>It </a:t>
            </a:r>
            <a:r>
              <a:rPr lang="en-GB" sz="2000" b="1" dirty="0"/>
              <a:t>was the latest twist in the tale of Cambridge football because people had already been playing the beautiful game in the city for </a:t>
            </a:r>
            <a:r>
              <a:rPr lang="en-GB" sz="2000" b="1" dirty="0" smtClean="0"/>
              <a:t>centuries! 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71719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4">
      <a:dk1>
        <a:srgbClr val="1C1C1C"/>
      </a:dk1>
      <a:lt1>
        <a:srgbClr val="FFFFFF"/>
      </a:lt1>
      <a:dk2>
        <a:srgbClr val="080808"/>
      </a:dk2>
      <a:lt2>
        <a:srgbClr val="E3EBF1"/>
      </a:lt2>
      <a:accent1>
        <a:srgbClr val="990000"/>
      </a:accent1>
      <a:accent2>
        <a:srgbClr val="008888"/>
      </a:accent2>
      <a:accent3>
        <a:srgbClr val="AAAAAA"/>
      </a:accent3>
      <a:accent4>
        <a:srgbClr val="DADADA"/>
      </a:accent4>
      <a:accent5>
        <a:srgbClr val="CAAAAA"/>
      </a:accent5>
      <a:accent6>
        <a:srgbClr val="007B7B"/>
      </a:accent6>
      <a:hlink>
        <a:srgbClr val="00BEB9"/>
      </a:hlink>
      <a:folHlink>
        <a:srgbClr val="F0E500"/>
      </a:folHlink>
    </a:clrScheme>
    <a:fontScheme name="Default Design">
      <a:majorFont>
        <a:latin typeface="Open Sans"/>
        <a:ea typeface="ＭＳ Ｐゴシック"/>
        <a:cs typeface="Arial"/>
      </a:majorFont>
      <a:minorFont>
        <a:latin typeface="Open Sans Light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1C1C1C"/>
        </a:dk1>
        <a:lt1>
          <a:srgbClr val="FFFFFF"/>
        </a:lt1>
        <a:dk2>
          <a:srgbClr val="292929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CACAC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1C1C1C"/>
        </a:dk1>
        <a:lt1>
          <a:srgbClr val="FFFFFF"/>
        </a:lt1>
        <a:dk2>
          <a:srgbClr val="080808"/>
        </a:dk2>
        <a:lt2>
          <a:srgbClr val="E3EBF1"/>
        </a:lt2>
        <a:accent1>
          <a:srgbClr val="990000"/>
        </a:accent1>
        <a:accent2>
          <a:srgbClr val="008888"/>
        </a:accent2>
        <a:accent3>
          <a:srgbClr val="AAAAAA"/>
        </a:accent3>
        <a:accent4>
          <a:srgbClr val="DADADA"/>
        </a:accent4>
        <a:accent5>
          <a:srgbClr val="CAAAAA"/>
        </a:accent5>
        <a:accent6>
          <a:srgbClr val="007B7B"/>
        </a:accent6>
        <a:hlink>
          <a:srgbClr val="00BEB9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3132</TotalTime>
  <Words>1166</Words>
  <Application>Microsoft Office PowerPoint</Application>
  <PresentationFormat>On-screen Show (4:3)</PresentationFormat>
  <Paragraphs>124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ＭＳ Ｐゴシック</vt:lpstr>
      <vt:lpstr>Open Sans</vt:lpstr>
      <vt:lpstr>Open Sans Light</vt:lpstr>
      <vt:lpstr>Default Design</vt:lpstr>
      <vt:lpstr>ABBEY STADIUM AND CAMBRIDGE UNITED</vt:lpstr>
      <vt:lpstr>Cambridge and The History  of Football</vt:lpstr>
      <vt:lpstr>Today’s Rules of Football Inspired by Cambridge Rules!</vt:lpstr>
      <vt:lpstr>The Origins of Cambridge United</vt:lpstr>
      <vt:lpstr>The original grounds- back in the day!</vt:lpstr>
      <vt:lpstr>The Opening of Abbey Stadium</vt:lpstr>
      <vt:lpstr>The First Match at  Abbey Road Stadium</vt:lpstr>
      <vt:lpstr>First Competitive Football Match</vt:lpstr>
      <vt:lpstr>Cambridge United Join the Football League</vt:lpstr>
      <vt:lpstr>Abbey United’s First Grandstand</vt:lpstr>
      <vt:lpstr>Abbey United Becomes Cambridge United</vt:lpstr>
      <vt:lpstr>Celebrations at Abbey Stadium</vt:lpstr>
      <vt:lpstr>Central Youth Centre Boys Football Match</vt:lpstr>
      <vt:lpstr>Old Faithful Canteen at  Abbey Stadium</vt:lpstr>
      <vt:lpstr>The Pitch and Grounds in 1950s</vt:lpstr>
      <vt:lpstr>The Football Ground in 1960s</vt:lpstr>
      <vt:lpstr>Cambridge United Vs Chelsea</vt:lpstr>
      <vt:lpstr>Cambridge United’s Double Victory at Wembley Stadium</vt:lpstr>
      <vt:lpstr>Abbey Meadows School Singing Three Lions Song on BBC Newsround</vt:lpstr>
      <vt:lpstr>Web Resources available at: </vt:lpstr>
    </vt:vector>
  </TitlesOfParts>
  <Company>Taylor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Main</dc:creator>
  <cp:lastModifiedBy>HistoryWorks Mario</cp:lastModifiedBy>
  <cp:revision>198</cp:revision>
  <dcterms:created xsi:type="dcterms:W3CDTF">2015-03-12T11:07:07Z</dcterms:created>
  <dcterms:modified xsi:type="dcterms:W3CDTF">2016-01-25T15:15:09Z</dcterms:modified>
</cp:coreProperties>
</file>