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8" r:id="rId2"/>
    <p:sldId id="265" r:id="rId3"/>
    <p:sldId id="275" r:id="rId4"/>
    <p:sldId id="266" r:id="rId5"/>
    <p:sldId id="267" r:id="rId6"/>
    <p:sldId id="286" r:id="rId7"/>
    <p:sldId id="277" r:id="rId8"/>
    <p:sldId id="276" r:id="rId9"/>
    <p:sldId id="268" r:id="rId10"/>
    <p:sldId id="278" r:id="rId11"/>
    <p:sldId id="279" r:id="rId12"/>
    <p:sldId id="273" r:id="rId13"/>
    <p:sldId id="283" r:id="rId14"/>
    <p:sldId id="280" r:id="rId15"/>
    <p:sldId id="281" r:id="rId16"/>
    <p:sldId id="282" r:id="rId17"/>
    <p:sldId id="284" r:id="rId18"/>
    <p:sldId id="285" r:id="rId19"/>
    <p:sldId id="287" r:id="rId20"/>
    <p:sldId id="264" r:id="rId2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94677"/>
  </p:normalViewPr>
  <p:slideViewPr>
    <p:cSldViewPr>
      <p:cViewPr>
        <p:scale>
          <a:sx n="116" d="100"/>
          <a:sy n="116" d="100"/>
        </p:scale>
        <p:origin x="1016" y="-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141A-CB58-4528-B6C7-5A65EC69288E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B5EA-6269-49C8-A145-CF160520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297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266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  <p:pic>
        <p:nvPicPr>
          <p:cNvPr id="2" name="Picture 1" descr="mast_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12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3C5B-4A56-5740-B67A-2D2C4AE9D9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0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D7B4-70EB-D64C-8ED3-44B016869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A2DCA-FAD8-2A41-8ACF-F382A730D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9050-943D-B341-81A7-01B29B0D2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8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B42CF-7617-E143-B79D-9CB27D141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E4D2-3B55-FF44-AA1E-7C0C6F1674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3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C11B-67DD-A246-B07D-C00257082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1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67A98-FAE5-CA4D-8ED9-F8786A48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2284-7353-7F4A-95D3-1966E76A51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E1AB-A3CC-894D-AEB1-7B6C2C051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410B-5F5C-0A47-8D3A-E1ED7AEB1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53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Arial" charset="0"/>
              </a:defRPr>
            </a:lvl1pPr>
          </a:lstStyle>
          <a:p>
            <a:pPr>
              <a:defRPr/>
            </a:pPr>
            <a:fld id="{24D52300-E78F-BF4A-890E-4AA76F5FB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mast_1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2803111" cy="67640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apturingcambridge.org/mill-road-area/mill-road/the-bath-ho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6000" dirty="0">
                <a:ea typeface="Times New Roman" charset="0"/>
                <a:cs typeface="Times New Roman" charset="0"/>
              </a:rPr>
              <a:t>The Bath House</a:t>
            </a:r>
            <a:endParaRPr lang="en-GB" sz="6000" dirty="0">
              <a:ea typeface="Times New Roman" charset="0"/>
              <a:cs typeface="Times New Roman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436413"/>
            <a:ext cx="2420888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/>
              <a:t>Why not just take a dip in the river?</a:t>
            </a:r>
            <a:endParaRPr lang="en-GB" sz="4000" u="sng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1520" y="1772816"/>
            <a:ext cx="5328592" cy="4493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At this time, the Cambridge rivers were where everyone dumped their rubbish. They were basically open sewers!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2800" dirty="0" smtClean="0"/>
              <a:t>They were so bad even Queen Victoria asked why there was so much paper in them when she visited in 1843!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4649" t="4094" r="34430" b="17544"/>
          <a:stretch/>
        </p:blipFill>
        <p:spPr>
          <a:xfrm>
            <a:off x="6077779" y="1768890"/>
            <a:ext cx="2528409" cy="36043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57009" y="5423997"/>
            <a:ext cx="26940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/>
              <a:t>Photo of Queen Victoria </a:t>
            </a:r>
          </a:p>
          <a:p>
            <a:r>
              <a:rPr lang="en-US" dirty="0" smtClean="0"/>
              <a:t>from </a:t>
            </a:r>
            <a:r>
              <a:rPr lang="en-US" dirty="0" smtClean="0"/>
              <a:t>the British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30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/>
              <a:t>The Grand Opening</a:t>
            </a:r>
            <a:endParaRPr lang="en-GB" sz="4800" u="sng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707904" y="2591348"/>
            <a:ext cx="5256584" cy="2061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The opening of </a:t>
            </a:r>
            <a:r>
              <a:rPr lang="en-GB" sz="2400" dirty="0" smtClean="0"/>
              <a:t>the Bath House was a grand affair, with all the councillors of Cambridge attending. The mayor was given </a:t>
            </a:r>
            <a:r>
              <a:rPr lang="en-US" sz="2400" dirty="0" smtClean="0"/>
              <a:t>a golden key to unlock the building for the first time.</a:t>
            </a:r>
            <a:endParaRPr lang="en-US" sz="2400" dirty="0"/>
          </a:p>
        </p:txBody>
      </p:sp>
      <p:pic>
        <p:nvPicPr>
          <p:cNvPr id="5" name="Picture 4" descr="Screen Shot 2017-07-28 at 14.14.33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74" y="1731322"/>
            <a:ext cx="3362406" cy="42899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07904" y="4725144"/>
            <a:ext cx="5184576" cy="120032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Here is a picture from the </a:t>
            </a:r>
            <a:r>
              <a:rPr lang="en-US" sz="2400" i="1" dirty="0" smtClean="0">
                <a:solidFill>
                  <a:schemeClr val="bg1"/>
                </a:solidFill>
              </a:rPr>
              <a:t>Cambridge Daily News Paper </a:t>
            </a:r>
            <a:r>
              <a:rPr lang="en-US" sz="2400" dirty="0" smtClean="0">
                <a:solidFill>
                  <a:schemeClr val="bg1"/>
                </a:solidFill>
              </a:rPr>
              <a:t>of the big opening. Can you spot the mayor?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endParaRPr lang="en-US" sz="2400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07904" y="1700808"/>
            <a:ext cx="532859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Bath House opened on the 3</a:t>
            </a:r>
            <a:r>
              <a:rPr lang="en-US" sz="2400" baseline="30000" dirty="0"/>
              <a:t>rd</a:t>
            </a:r>
            <a:r>
              <a:rPr lang="en-US" sz="2400" dirty="0"/>
              <a:t> February 1927. </a:t>
            </a:r>
          </a:p>
          <a:p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3346796" y="6093296"/>
            <a:ext cx="3025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Photo from Capturing Cambridge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30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The First Bath</a:t>
            </a:r>
            <a:endParaRPr lang="en-GB" sz="49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23528" y="3717032"/>
            <a:ext cx="8551333" cy="2379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BUT there was something wrong with the boiler, so it was FREEZING!</a:t>
            </a:r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2800" dirty="0" smtClean="0"/>
              <a:t>Ben said </a:t>
            </a:r>
            <a:r>
              <a:rPr lang="en-US" sz="2800" dirty="0" smtClean="0">
                <a:solidFill>
                  <a:srgbClr val="0000FF"/>
                </a:solidFill>
              </a:rPr>
              <a:t>“Lukewarm?- Forget it! My first real bath was in stone-cold water!”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1316217"/>
            <a:ext cx="3728577" cy="23288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2060848"/>
            <a:ext cx="38902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Ben </a:t>
            </a:r>
            <a:r>
              <a:rPr lang="en-US" sz="2800" dirty="0" err="1">
                <a:latin typeface="+mn-lt"/>
              </a:rPr>
              <a:t>Benstead</a:t>
            </a:r>
            <a:r>
              <a:rPr lang="en-US" sz="2800" dirty="0">
                <a:latin typeface="+mn-lt"/>
              </a:rPr>
              <a:t>, who lived in Victoria Road, took the first bath.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716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How much did it cost?</a:t>
            </a:r>
            <a:endParaRPr lang="en-GB" sz="5400" u="sng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4792" y="1770262"/>
            <a:ext cx="4395200" cy="3157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To have a bath cost 4 pennies, which included a towel and some soap.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2800" dirty="0" smtClean="0"/>
              <a:t>An extra towel cost 1 penny.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509120"/>
            <a:ext cx="2963333" cy="1440230"/>
          </a:xfrm>
          <a:prstGeom prst="rect">
            <a:avLst/>
          </a:prstGeom>
        </p:spPr>
      </p:pic>
      <p:sp>
        <p:nvSpPr>
          <p:cNvPr id="6" name="Explosion 1 5"/>
          <p:cNvSpPr/>
          <p:nvPr/>
        </p:nvSpPr>
        <p:spPr>
          <a:xfrm>
            <a:off x="4283968" y="1157036"/>
            <a:ext cx="4725582" cy="3928148"/>
          </a:xfrm>
          <a:prstGeom prst="irregularSeal1">
            <a:avLst/>
          </a:prstGeom>
          <a:solidFill>
            <a:srgbClr val="FF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4048" y="2132856"/>
            <a:ext cx="314915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000000"/>
                </a:solidFill>
              </a:rPr>
              <a:t>FACTOID</a:t>
            </a:r>
          </a:p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4 pennies in 1927 was roughly equal to £2.82 today! Would you pay that for a bath?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5067" y="4960754"/>
            <a:ext cx="58589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If a parent brought more than one child, they got a </a:t>
            </a:r>
            <a:r>
              <a:rPr lang="en-US" sz="2800" dirty="0" smtClean="0">
                <a:latin typeface="+mn-lt"/>
              </a:rPr>
              <a:t>cheaper </a:t>
            </a:r>
            <a:r>
              <a:rPr lang="en-US" sz="2800" dirty="0">
                <a:latin typeface="+mn-lt"/>
              </a:rPr>
              <a:t>rate!</a:t>
            </a:r>
          </a:p>
        </p:txBody>
      </p:sp>
    </p:spTree>
    <p:extLst>
      <p:ext uri="{BB962C8B-B14F-4D97-AF65-F5344CB8AC3E}">
        <p14:creationId xmlns:p14="http://schemas.microsoft.com/office/powerpoint/2010/main" val="286409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100" dirty="0"/>
              <a:t>How did you use the Bath House?</a:t>
            </a:r>
            <a:endParaRPr lang="en-GB" sz="4100" u="sng" dirty="0"/>
          </a:p>
        </p:txBody>
      </p:sp>
      <p:pic>
        <p:nvPicPr>
          <p:cNvPr id="4" name="Picture 3" descr="Screen Shot 2017-07-28 at 14.38.1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" t="4379" b="7225"/>
          <a:stretch/>
        </p:blipFill>
        <p:spPr>
          <a:xfrm rot="5400000">
            <a:off x="705469" y="1030835"/>
            <a:ext cx="3312368" cy="45082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6016" y="1689189"/>
            <a:ext cx="432048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n-lt"/>
              </a:rPr>
              <a:t>Firstly, when you entered, you would pay at the office. Then men would be sent to the left and women to the right. </a:t>
            </a:r>
          </a:p>
          <a:p>
            <a:endParaRPr lang="en-US" sz="1200" dirty="0">
              <a:latin typeface="+mn-lt"/>
            </a:endParaRPr>
          </a:p>
          <a:p>
            <a:r>
              <a:rPr lang="en-US" sz="2400" dirty="0" smtClean="0">
                <a:latin typeface="+mn-lt"/>
              </a:rPr>
              <a:t>You would wait in the waiting room until a bath was free, then you would wash in a closed-off cubicle.</a:t>
            </a:r>
            <a:endParaRPr lang="en-US" sz="24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5013176"/>
            <a:ext cx="8970556" cy="101566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Here is a plan of the building from </a:t>
            </a:r>
            <a:r>
              <a:rPr lang="en-US" sz="2000" dirty="0" smtClean="0">
                <a:solidFill>
                  <a:schemeClr val="bg1"/>
                </a:solidFill>
              </a:rPr>
              <a:t>1978. </a:t>
            </a:r>
            <a:r>
              <a:rPr lang="en-US" sz="2000" dirty="0">
                <a:solidFill>
                  <a:schemeClr val="bg1"/>
                </a:solidFill>
              </a:rPr>
              <a:t>Where it says ‘Sauna room’ would have been the men’s bath cubicles in 1927. Can you trace where customers would </a:t>
            </a:r>
            <a:r>
              <a:rPr lang="en-US" sz="2000" dirty="0" smtClean="0">
                <a:solidFill>
                  <a:schemeClr val="bg1"/>
                </a:solidFill>
              </a:rPr>
              <a:t>have gone?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19872" y="6228020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Plan from Capturing Cambridge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30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/>
              <a:t>Men to the left, women to the right!</a:t>
            </a:r>
            <a:endParaRPr lang="en-GB" sz="4000" u="sng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5688632" cy="42473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There was a law at the time that men and women had to use different baths, in different areas. This was because upper-class Victorians were worried about the morals of the poor – it would be very improper for a man to see a woman naked!</a:t>
            </a:r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2400" dirty="0" smtClean="0"/>
              <a:t>Children generally went in the same tub as their mum or dad! Would you like to share a bath with </a:t>
            </a:r>
            <a:r>
              <a:rPr lang="en-US" sz="2400" dirty="0" smtClean="0"/>
              <a:t>one of your parents?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700808"/>
            <a:ext cx="2588225" cy="393347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76790" y="5651956"/>
            <a:ext cx="2971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Photo from the British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9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/>
              <a:t>“Cold </a:t>
            </a:r>
            <a:r>
              <a:rPr lang="en-US" sz="5400" dirty="0"/>
              <a:t>water, please!”</a:t>
            </a:r>
            <a:endParaRPr lang="en-GB" sz="5400" u="sng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8964488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The baths in the Bath House had no taps! Instead, an attendant outside turned the water on and it gushed into the bath through a pipe!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2800" dirty="0" smtClean="0"/>
              <a:t>Monica Smith remembers having a bath at the Bath House:</a:t>
            </a:r>
          </a:p>
          <a:p>
            <a:pPr marL="0" indent="0">
              <a:buNone/>
            </a:pPr>
            <a:endParaRPr lang="en-US" sz="700" dirty="0"/>
          </a:p>
          <a:p>
            <a:pPr marL="0" indent="0">
              <a:buNone/>
            </a:pPr>
            <a:r>
              <a:rPr lang="en-US" sz="2800" dirty="0" smtClean="0">
                <a:solidFill>
                  <a:srgbClr val="C71F96"/>
                </a:solidFill>
              </a:rPr>
              <a:t>‘So you put your foot in – ‘Ow! It’s too hot!’ – so you have to then call out [to the attendant] and say ‘Number (whatever number [cubicle] you’ve landed yourself in)’ and ask for cold water’</a:t>
            </a:r>
          </a:p>
        </p:txBody>
      </p:sp>
    </p:spTree>
    <p:extLst>
      <p:ext uri="{BB962C8B-B14F-4D97-AF65-F5344CB8AC3E}">
        <p14:creationId xmlns:p14="http://schemas.microsoft.com/office/powerpoint/2010/main" val="286409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Dolly, the Fortune Teller</a:t>
            </a:r>
            <a:endParaRPr lang="en-GB" sz="5400" u="sng" dirty="0"/>
          </a:p>
        </p:txBody>
      </p:sp>
      <p:pic>
        <p:nvPicPr>
          <p:cNvPr id="5" name="Picture 4" descr="Screen Shot 2017-07-28 at 15.25.0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0"/>
          <a:stretch/>
        </p:blipFill>
        <p:spPr>
          <a:xfrm>
            <a:off x="159291" y="1700808"/>
            <a:ext cx="2252469" cy="42653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83768" y="1700808"/>
            <a:ext cx="6480720" cy="433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Bath House was not just a place for cleaning; the waiting rooms were also somewhere </a:t>
            </a:r>
            <a:r>
              <a:rPr lang="en-GB" sz="2400" dirty="0"/>
              <a:t>to socialise!</a:t>
            </a:r>
          </a:p>
          <a:p>
            <a:endParaRPr lang="en-US" sz="1200" dirty="0" smtClean="0"/>
          </a:p>
          <a:p>
            <a:r>
              <a:rPr lang="en-US" sz="2400" dirty="0" smtClean="0"/>
              <a:t>A newspaper article records how Dolly, an attendant at the baths, entertained those waiting.</a:t>
            </a:r>
          </a:p>
          <a:p>
            <a:endParaRPr lang="en-US" sz="1200" dirty="0"/>
          </a:p>
          <a:p>
            <a:r>
              <a:rPr lang="en-US" sz="2400" dirty="0" smtClean="0"/>
              <a:t>She would put on music and dance, give out advice to girls worried about their boyfriend and even predict people’s future but looking at their tea leaves!</a:t>
            </a:r>
          </a:p>
          <a:p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3418804" y="6021288"/>
            <a:ext cx="3313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Photo of Dolly from Capturing Cambridge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0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/>
              <a:t>Discover More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8579296" cy="403225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8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You could </a:t>
            </a:r>
            <a:r>
              <a:rPr lang="en-US" sz="2400" dirty="0" smtClean="0">
                <a:solidFill>
                  <a:srgbClr val="FFFFFF"/>
                </a:solidFill>
              </a:rPr>
              <a:t>ask </a:t>
            </a:r>
            <a:r>
              <a:rPr lang="en-US" sz="2400" dirty="0">
                <a:solidFill>
                  <a:srgbClr val="FFFFFF"/>
                </a:solidFill>
              </a:rPr>
              <a:t>your grandparents or someone else who has lived </a:t>
            </a:r>
            <a:r>
              <a:rPr lang="en-US" sz="2400" dirty="0" smtClean="0">
                <a:solidFill>
                  <a:srgbClr val="FFFFFF"/>
                </a:solidFill>
              </a:rPr>
              <a:t>in the Mill Road area </a:t>
            </a:r>
            <a:r>
              <a:rPr lang="en-US" sz="2400" dirty="0">
                <a:solidFill>
                  <a:srgbClr val="FFFFFF"/>
                </a:solidFill>
              </a:rPr>
              <a:t>for a while. They will probably remember the Bath House, as it only closed in 1976</a:t>
            </a:r>
            <a:r>
              <a:rPr lang="en-US" sz="2400" dirty="0" smtClean="0">
                <a:solidFill>
                  <a:srgbClr val="FFFFFF"/>
                </a:solidFill>
              </a:rPr>
              <a:t>!</a:t>
            </a:r>
            <a:endParaRPr lang="en-US" sz="2400" dirty="0">
              <a:solidFill>
                <a:srgbClr val="FFFFFF"/>
              </a:solidFill>
            </a:endParaRPr>
          </a:p>
          <a:p>
            <a:pPr marL="0" indent="0" algn="ctr">
              <a:buNone/>
            </a:pPr>
            <a:endParaRPr lang="en-GB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351525" y="3212976"/>
            <a:ext cx="45540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Go and visit the Bath House! Have a look for holes in the wall where people waiting rubbed their coins on the wall. They wrote their names there too! Can you see them?</a:t>
            </a:r>
            <a:endParaRPr lang="en-US" sz="2400" dirty="0"/>
          </a:p>
        </p:txBody>
      </p:sp>
      <p:pic>
        <p:nvPicPr>
          <p:cNvPr id="5" name="Picture 4" descr="Screen Shot 2017-07-31 at 14.35.0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8" r="2460" b="14320"/>
          <a:stretch/>
        </p:blipFill>
        <p:spPr>
          <a:xfrm>
            <a:off x="4916804" y="3356992"/>
            <a:ext cx="3758814" cy="17996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95403" y="5278683"/>
            <a:ext cx="3457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Photo from Capturing Cambridge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0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Discover More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000" dirty="0" smtClean="0">
                <a:solidFill>
                  <a:srgbClr val="FFFFFF"/>
                </a:solidFill>
              </a:rPr>
              <a:t>* To find out more about the Bath House visit:</a:t>
            </a:r>
          </a:p>
          <a:p>
            <a:pPr marL="0" indent="0">
              <a:buNone/>
            </a:pPr>
            <a:r>
              <a:rPr lang="en-US" sz="3000" dirty="0" smtClean="0">
                <a:solidFill>
                  <a:srgbClr val="FFFFFF"/>
                </a:solidFill>
                <a:hlinkClick r:id="rId2"/>
              </a:rPr>
              <a:t>http://www.capturingcambridge.org/mill-road-area/mill-road/the-bath-house/</a:t>
            </a:r>
            <a:r>
              <a:rPr lang="en-US" sz="3000" dirty="0" smtClean="0">
                <a:solidFill>
                  <a:srgbClr val="FFFFFF"/>
                </a:solidFill>
              </a:rPr>
              <a:t> - </a:t>
            </a:r>
            <a:r>
              <a:rPr lang="en-US" sz="3000" dirty="0" smtClean="0"/>
              <a:t>It provides a comprehensive report on the building and it’s history, with personal accounts and lots of pictures. * The Bath House sits on the corner of Gwydir Street and Mill Road. To arrange a visit email: </a:t>
            </a:r>
          </a:p>
          <a:p>
            <a:pPr marL="0" indent="0">
              <a:buNone/>
            </a:pPr>
            <a:r>
              <a:rPr lang="en-US" sz="3000" dirty="0" err="1" smtClean="0"/>
              <a:t>bathhousemanager@lifecraft.org.uk</a:t>
            </a:r>
            <a:endParaRPr lang="en-US" sz="3000" dirty="0" smtClean="0"/>
          </a:p>
          <a:p>
            <a:pPr>
              <a:buFont typeface="Arial" charset="0"/>
              <a:buChar char="•"/>
            </a:pPr>
            <a:endParaRPr lang="en-US" sz="3000" dirty="0" smtClean="0"/>
          </a:p>
          <a:p>
            <a:pPr>
              <a:buFont typeface="Arial" charset="0"/>
              <a:buChar char="•"/>
            </a:pPr>
            <a:endParaRPr lang="en-US" sz="3000" dirty="0"/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703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Where is the Bath House?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14617" y="1561824"/>
            <a:ext cx="4172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  </a:t>
            </a:r>
            <a:endParaRPr lang="en-GB" sz="2000" b="1" dirty="0" smtClean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23528" y="2276872"/>
            <a:ext cx="2736304" cy="325799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Bath House sits on the corner of Gwydir Street and Mill Road!</a:t>
            </a:r>
            <a:endParaRPr lang="en-US" dirty="0"/>
          </a:p>
        </p:txBody>
      </p:sp>
      <p:pic>
        <p:nvPicPr>
          <p:cNvPr id="5" name="Picture 4" descr="Screen Shot 2017-07-28 at 11.53.42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798299"/>
            <a:ext cx="5256585" cy="415098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2915816" y="3429000"/>
            <a:ext cx="2664296" cy="216024"/>
          </a:xfrm>
          <a:prstGeom prst="straightConnector1">
            <a:avLst/>
          </a:prstGeom>
          <a:ln w="127000" cmpd="sng"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51920" y="602128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Map from Google Maps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71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Web Resources available at: 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2" t="11224" r="15572"/>
          <a:stretch/>
        </p:blipFill>
        <p:spPr bwMode="auto">
          <a:xfrm>
            <a:off x="2195736" y="2688749"/>
            <a:ext cx="4752528" cy="3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628800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http://www.creatingmycambridge.com</a:t>
            </a:r>
            <a:r>
              <a:rPr lang="en-GB" sz="3200" dirty="0" smtClean="0"/>
              <a:t>/</a:t>
            </a:r>
          </a:p>
          <a:p>
            <a:pPr algn="ctr"/>
            <a:r>
              <a:rPr lang="en-GB" sz="3200" smtClean="0"/>
              <a:t>history-stories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835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/>
              <a:t>Was it always a Bath House?</a:t>
            </a:r>
            <a:endParaRPr lang="en-GB" sz="40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139952" y="1668394"/>
            <a:ext cx="4896544" cy="298474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dirty="0" smtClean="0"/>
              <a:t>No! Where the Bath House is now used to be someone’s home.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2800" dirty="0" smtClean="0"/>
              <a:t>James Naden, a draper, built a house there in 1850 for his wife, his children and his mother to live in.</a:t>
            </a:r>
            <a:endParaRPr lang="en-US" sz="2800" dirty="0"/>
          </a:p>
        </p:txBody>
      </p:sp>
      <p:pic>
        <p:nvPicPr>
          <p:cNvPr id="5" name="Picture 4" descr="Screen Shot 2017-07-28 at 11.33.12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81" t="2752" r="3207" b="24143"/>
          <a:stretch/>
        </p:blipFill>
        <p:spPr>
          <a:xfrm>
            <a:off x="281244" y="1700808"/>
            <a:ext cx="3642684" cy="43263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1960" y="4653136"/>
            <a:ext cx="4788024" cy="129266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chemeClr val="bg1"/>
                </a:solidFill>
              </a:rPr>
              <a:t>The </a:t>
            </a:r>
            <a:r>
              <a:rPr lang="en-US" sz="2600" dirty="0">
                <a:solidFill>
                  <a:schemeClr val="bg1"/>
                </a:solidFill>
              </a:rPr>
              <a:t>h</a:t>
            </a:r>
            <a:r>
              <a:rPr lang="en-US" sz="2600" dirty="0" smtClean="0">
                <a:solidFill>
                  <a:schemeClr val="bg1"/>
                </a:solidFill>
              </a:rPr>
              <a:t>ouse was called Gwydir House. Can you see it on this map from 1886?</a:t>
            </a: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5856" y="62373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Map from Capturing Cambridge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08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ctr"/>
            <a:r>
              <a:rPr lang="en-US" dirty="0"/>
              <a:t>What happened to the house next?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068960"/>
            <a:ext cx="4608512" cy="2983591"/>
          </a:xfrm>
          <a:prstGeom prst="rect">
            <a:avLst/>
          </a:prstGeom>
        </p:spPr>
      </p:pic>
      <p:sp>
        <p:nvSpPr>
          <p:cNvPr id="4" name="Explosion 1 3"/>
          <p:cNvSpPr/>
          <p:nvPr/>
        </p:nvSpPr>
        <p:spPr>
          <a:xfrm>
            <a:off x="4714093" y="2384013"/>
            <a:ext cx="4572000" cy="4032448"/>
          </a:xfrm>
          <a:prstGeom prst="irregularSeal1">
            <a:avLst/>
          </a:prstGeom>
          <a:solidFill>
            <a:srgbClr val="FF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9601" y="3444613"/>
            <a:ext cx="314915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000000"/>
                </a:solidFill>
              </a:rPr>
              <a:t>FACTOID</a:t>
            </a:r>
          </a:p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FIVE doctors in a row lived in this house, so it became known as the Doctor’s House     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2353" y="1700808"/>
            <a:ext cx="8984143" cy="1440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For the next 60 years lots of different families lived in Gwydir House. </a:t>
            </a:r>
            <a:endParaRPr lang="en-US" sz="2400" dirty="0"/>
          </a:p>
          <a:p>
            <a:pPr marL="0" indent="0">
              <a:buNone/>
            </a:pPr>
            <a:endParaRPr lang="en-US" sz="400" dirty="0" smtClean="0"/>
          </a:p>
          <a:p>
            <a:pPr marL="0" indent="0">
              <a:buNone/>
            </a:pPr>
            <a:r>
              <a:rPr lang="en-US" sz="2400" dirty="0" smtClean="0"/>
              <a:t>This is the house in 1908 with three very cold policemen outside!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347864" y="6093296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 </a:t>
            </a:r>
            <a:r>
              <a:rPr lang="en-US" smtClean="0"/>
              <a:t>of Gwydir House </a:t>
            </a:r>
            <a:r>
              <a:rPr lang="en-US" dirty="0" smtClean="0"/>
              <a:t>from Capturing Cambridge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ctr"/>
            <a:r>
              <a:rPr lang="en-US" sz="4200" dirty="0"/>
              <a:t>W</a:t>
            </a:r>
            <a:r>
              <a:rPr lang="en-US" sz="4200" dirty="0" smtClean="0"/>
              <a:t>hen </a:t>
            </a:r>
            <a:r>
              <a:rPr lang="en-US" sz="4200" dirty="0"/>
              <a:t>did it become the Bath House?</a:t>
            </a:r>
            <a:endParaRPr lang="en-GB" sz="4200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3240360" cy="20199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/>
              <a:t>The council bought the house in 1913 and soon demolished it.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3429000"/>
            <a:ext cx="3240360" cy="2880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They decided in 1923 to build a public baths there, where people could wash and do their laundry.</a:t>
            </a:r>
          </a:p>
          <a:p>
            <a:endParaRPr lang="en-US" sz="2600" dirty="0"/>
          </a:p>
        </p:txBody>
      </p:sp>
      <p:sp>
        <p:nvSpPr>
          <p:cNvPr id="9" name="TextBox 8"/>
          <p:cNvSpPr txBox="1"/>
          <p:nvPr/>
        </p:nvSpPr>
        <p:spPr>
          <a:xfrm>
            <a:off x="3635896" y="5518973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 of the </a:t>
            </a:r>
            <a:r>
              <a:rPr lang="en-US" dirty="0" smtClean="0"/>
              <a:t>Bath House</a:t>
            </a:r>
            <a:r>
              <a:rPr lang="en-US" dirty="0"/>
              <a:t> </a:t>
            </a:r>
            <a:r>
              <a:rPr lang="en-US" dirty="0" smtClean="0"/>
              <a:t>today, which is now used by a local charity called ‘</a:t>
            </a:r>
            <a:r>
              <a:rPr lang="en-US" dirty="0" err="1" smtClean="0"/>
              <a:t>Lifecraft</a:t>
            </a:r>
            <a:r>
              <a:rPr lang="en-US" dirty="0" smtClean="0"/>
              <a:t>’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35896" y="1730131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837729" y="3335725"/>
            <a:ext cx="3511291" cy="254351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Entrance to the Bath House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10182" y="2342357"/>
            <a:ext cx="3024336" cy="22682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9473" y="2369068"/>
            <a:ext cx="3024336" cy="22682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91860" y="1964315"/>
            <a:ext cx="34083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was the entrance to the</a:t>
            </a:r>
          </a:p>
          <a:p>
            <a:r>
              <a:rPr lang="en-US" dirty="0" smtClean="0"/>
              <a:t>Bath House where people</a:t>
            </a:r>
          </a:p>
          <a:p>
            <a:r>
              <a:rPr lang="en-US" dirty="0"/>
              <a:t>w</a:t>
            </a:r>
            <a:r>
              <a:rPr lang="en-US" dirty="0" smtClean="0"/>
              <a:t>ould enter to go have their</a:t>
            </a:r>
          </a:p>
          <a:p>
            <a:r>
              <a:rPr lang="en-US" dirty="0"/>
              <a:t>b</a:t>
            </a:r>
            <a:r>
              <a:rPr lang="en-US" dirty="0" smtClean="0"/>
              <a:t>ath or do their washing.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8741851">
            <a:off x="1980189" y="2954458"/>
            <a:ext cx="936104" cy="57606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918936" y="3509364"/>
            <a:ext cx="3448380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Can you spot a Coat of Arms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above the door?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This is the Cambridge Coat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o</a:t>
            </a:r>
            <a:r>
              <a:rPr lang="en-US" sz="1600" b="1" dirty="0" smtClean="0">
                <a:solidFill>
                  <a:schemeClr val="bg1"/>
                </a:solidFill>
              </a:rPr>
              <a:t>f Arms! It has seahorses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and a bridge on it as these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a</a:t>
            </a:r>
            <a:r>
              <a:rPr lang="en-US" sz="1600" b="1" dirty="0" smtClean="0">
                <a:solidFill>
                  <a:schemeClr val="bg1"/>
                </a:solidFill>
              </a:rPr>
              <a:t>re reminders of how Cambridge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used to be an important trade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route from the sea to places in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land.</a:t>
            </a:r>
          </a:p>
        </p:txBody>
      </p:sp>
    </p:spTree>
    <p:extLst>
      <p:ext uri="{BB962C8B-B14F-4D97-AF65-F5344CB8AC3E}">
        <p14:creationId xmlns:p14="http://schemas.microsoft.com/office/powerpoint/2010/main" val="396856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4544" y="260648"/>
            <a:ext cx="9828584" cy="1143000"/>
          </a:xfrm>
        </p:spPr>
        <p:txBody>
          <a:bodyPr/>
          <a:lstStyle/>
          <a:p>
            <a:pPr algn="ctr"/>
            <a:r>
              <a:rPr lang="en-US" sz="3900" dirty="0"/>
              <a:t>Why did Cambridge need a public baths?</a:t>
            </a:r>
            <a:endParaRPr lang="en-GB" sz="3900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16016" y="1844824"/>
            <a:ext cx="4248472" cy="32342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dirty="0" smtClean="0"/>
              <a:t>Most of the people living in the Mill Road area, including lots of children, worked on the railway.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600" dirty="0"/>
              <a:t>This often involved lots of shoveling coal, so the workers always came home covered </a:t>
            </a:r>
            <a:r>
              <a:rPr lang="en-US" sz="2600" dirty="0" smtClean="0"/>
              <a:t>in </a:t>
            </a:r>
            <a:r>
              <a:rPr lang="en-US" sz="2600" dirty="0"/>
              <a:t>soot! They really needed a bath!</a:t>
            </a:r>
            <a:r>
              <a:rPr lang="en-US" sz="2600" dirty="0" smtClean="0"/>
              <a:t>!</a:t>
            </a:r>
            <a:endParaRPr lang="en-US" sz="2600" dirty="0"/>
          </a:p>
        </p:txBody>
      </p:sp>
      <p:pic>
        <p:nvPicPr>
          <p:cNvPr id="6" name="Picture 5" descr="Screen Shot 2017-07-28 at 12.43.3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1" b="5765"/>
          <a:stretch/>
        </p:blipFill>
        <p:spPr>
          <a:xfrm>
            <a:off x="179512" y="1859962"/>
            <a:ext cx="4286055" cy="30812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512" y="5085184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 of Cambridge Railway Shed from National Railways  Museum Collection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71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ctr"/>
            <a:r>
              <a:rPr lang="en-US" sz="4200" dirty="0"/>
              <a:t>But why couldn’t they wash at home?</a:t>
            </a:r>
            <a:endParaRPr lang="en-GB" sz="4200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 descr="Screen Shot 2017-07-28 at 12.44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324" y="2204864"/>
            <a:ext cx="4575148" cy="2993707"/>
          </a:xfrm>
          <a:prstGeom prst="rect">
            <a:avLst/>
          </a:prstGeom>
        </p:spPr>
      </p:pic>
      <p:sp>
        <p:nvSpPr>
          <p:cNvPr id="7" name="Explosion 1 6"/>
          <p:cNvSpPr/>
          <p:nvPr/>
        </p:nvSpPr>
        <p:spPr>
          <a:xfrm>
            <a:off x="105372" y="1124744"/>
            <a:ext cx="4139952" cy="4145835"/>
          </a:xfrm>
          <a:prstGeom prst="irregularSeal1">
            <a:avLst/>
          </a:prstGeom>
          <a:solidFill>
            <a:srgbClr val="FF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2276872"/>
            <a:ext cx="28803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000000"/>
                </a:solidFill>
              </a:rPr>
              <a:t>FACTOID</a:t>
            </a:r>
          </a:p>
          <a:p>
            <a:pPr algn="ctr"/>
            <a:r>
              <a:rPr lang="en-US" sz="2200" b="1" dirty="0" smtClean="0">
                <a:solidFill>
                  <a:srgbClr val="000000"/>
                </a:solidFill>
              </a:rPr>
              <a:t>Even in 1923, </a:t>
            </a:r>
            <a:r>
              <a:rPr lang="en-US" sz="2200" b="1" dirty="0" smtClean="0">
                <a:solidFill>
                  <a:srgbClr val="000000"/>
                </a:solidFill>
              </a:rPr>
              <a:t>3/4 </a:t>
            </a:r>
            <a:r>
              <a:rPr lang="en-US" sz="2200" b="1" dirty="0" smtClean="0">
                <a:solidFill>
                  <a:srgbClr val="000000"/>
                </a:solidFill>
              </a:rPr>
              <a:t>of Cambridge houses didn’t have a bath!</a:t>
            </a:r>
            <a:endParaRPr lang="en-US" sz="2200" b="1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39952" y="1556792"/>
            <a:ext cx="48845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Photo of the Station Master and workers, from Capturing Cambridge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512" y="5174829"/>
            <a:ext cx="8856984" cy="1206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300" dirty="0" smtClean="0"/>
              <a:t>Most houses didn’t have running water, so you couldn’t just turn on a tap! And if you don</a:t>
            </a:r>
            <a:r>
              <a:rPr lang="fr-FR" sz="2300" dirty="0" smtClean="0"/>
              <a:t>’</a:t>
            </a:r>
            <a:r>
              <a:rPr lang="en-US" sz="2300" dirty="0" smtClean="0"/>
              <a:t>t have running water, a bathtub is no use!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295165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dirty="0" smtClean="0"/>
              <a:t>Washing before the Bath House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8640960" cy="12961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Minnie Baraclough, a </a:t>
            </a:r>
            <a:r>
              <a:rPr lang="en-US" sz="2800" dirty="0" smtClean="0"/>
              <a:t>Cambridge </a:t>
            </a:r>
            <a:r>
              <a:rPr lang="en-US" sz="2800" dirty="0"/>
              <a:t>resident, remembers how you washed at home in the 1920s and 30s!</a:t>
            </a:r>
            <a:endParaRPr lang="en-GB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2852936"/>
            <a:ext cx="5400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15E496"/>
                </a:solidFill>
              </a:rPr>
              <a:t>“Mum used to wash you on the kitchen table. Shove you on the kitchen table with a bowl of water to rub up and down your legs like that: ‘now the other leg – put your other leg out!’”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2859241"/>
            <a:ext cx="1790490" cy="18659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68144" y="4797152"/>
            <a:ext cx="299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Do you fancy a bath like this?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798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2758</TotalTime>
  <Words>1248</Words>
  <Application>Microsoft Macintosh PowerPoint</Application>
  <PresentationFormat>On-screen Show (4:3)</PresentationFormat>
  <Paragraphs>113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Calibri</vt:lpstr>
      <vt:lpstr>ＭＳ Ｐゴシック</vt:lpstr>
      <vt:lpstr>Open Sans</vt:lpstr>
      <vt:lpstr>Open Sans Light</vt:lpstr>
      <vt:lpstr>Times New Roman</vt:lpstr>
      <vt:lpstr>Arial</vt:lpstr>
      <vt:lpstr>Default Design</vt:lpstr>
      <vt:lpstr>The Bath House</vt:lpstr>
      <vt:lpstr>Where is the Bath House?</vt:lpstr>
      <vt:lpstr>Was it always a Bath House?</vt:lpstr>
      <vt:lpstr>What happened to the house next?</vt:lpstr>
      <vt:lpstr>When did it become the Bath House?</vt:lpstr>
      <vt:lpstr>The Entrance to the Bath House </vt:lpstr>
      <vt:lpstr>Why did Cambridge need a public baths?</vt:lpstr>
      <vt:lpstr>But why couldn’t they wash at home?</vt:lpstr>
      <vt:lpstr>Washing before the Bath House</vt:lpstr>
      <vt:lpstr>Why not just take a dip in the river?</vt:lpstr>
      <vt:lpstr>The Grand Opening</vt:lpstr>
      <vt:lpstr>The First Bath</vt:lpstr>
      <vt:lpstr>How much did it cost?</vt:lpstr>
      <vt:lpstr>How did you use the Bath House?</vt:lpstr>
      <vt:lpstr>Men to the left, women to the right!</vt:lpstr>
      <vt:lpstr>“Cold water, please!”</vt:lpstr>
      <vt:lpstr>Dolly, the Fortune Teller</vt:lpstr>
      <vt:lpstr>Discover More</vt:lpstr>
      <vt:lpstr>Discover More</vt:lpstr>
      <vt:lpstr>Web Resources available at: </vt:lpstr>
    </vt:vector>
  </TitlesOfParts>
  <Company>Taylor</Company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Microsoft Office User</cp:lastModifiedBy>
  <cp:revision>160</cp:revision>
  <dcterms:created xsi:type="dcterms:W3CDTF">2015-03-12T11:07:07Z</dcterms:created>
  <dcterms:modified xsi:type="dcterms:W3CDTF">2017-09-05T15:43:49Z</dcterms:modified>
</cp:coreProperties>
</file>