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8" r:id="rId2"/>
    <p:sldId id="265" r:id="rId3"/>
    <p:sldId id="283" r:id="rId4"/>
    <p:sldId id="266" r:id="rId5"/>
    <p:sldId id="275" r:id="rId6"/>
    <p:sldId id="267" r:id="rId7"/>
    <p:sldId id="276" r:id="rId8"/>
    <p:sldId id="277" r:id="rId9"/>
    <p:sldId id="279" r:id="rId10"/>
    <p:sldId id="278" r:id="rId11"/>
    <p:sldId id="280" r:id="rId12"/>
    <p:sldId id="281" r:id="rId13"/>
    <p:sldId id="282" r:id="rId14"/>
    <p:sldId id="273" r:id="rId15"/>
    <p:sldId id="284" r:id="rId16"/>
    <p:sldId id="285" r:id="rId17"/>
    <p:sldId id="286" r:id="rId18"/>
    <p:sldId id="264" r:id="rId19"/>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FF5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0" autoAdjust="0"/>
    <p:restoredTop sz="94677"/>
  </p:normalViewPr>
  <p:slideViewPr>
    <p:cSldViewPr>
      <p:cViewPr>
        <p:scale>
          <a:sx n="112" d="100"/>
          <a:sy n="112" d="100"/>
        </p:scale>
        <p:origin x="1136" y="-60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03/10/2017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NUL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NUL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FAA26D3D-D897-4be2-8F04-BA451C77F1D7}">
              <ma14:placeholderFlag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FAA26D3D-D897-4be2-8F04-BA451C77F1D7}">
              <ma14:placeholderFlag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FAA26D3D-D897-4be2-8F04-BA451C77F1D7}">
              <ma14:placeholderFlag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NUL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 Id="rId3" Type="http://schemas.microsoft.com/office/2007/relationships/hdphoto" Target="NULL"/></Relationships>
</file>

<file path=ppt/slides/_rels/slide16.xml.rels><?xml version="1.0" encoding="UTF-8" standalone="yes"?>
<Relationships xmlns="http://schemas.openxmlformats.org/package/2006/relationships"><Relationship Id="rId3" Type="http://schemas.openxmlformats.org/officeDocument/2006/relationships/hyperlink" Target="http://chelseaphysicgarden.co.uk/about-us/" TargetMode="External"/><Relationship Id="rId4" Type="http://schemas.openxmlformats.org/officeDocument/2006/relationships/hyperlink" Target="http://www.creatingmycambridge.com/history-stories/hobsons-choice/" TargetMode="External"/><Relationship Id="rId5" Type="http://schemas.openxmlformats.org/officeDocument/2006/relationships/hyperlink" Target="http://friendsofdarwin.com/articles/henslow/" TargetMode="External"/><Relationship Id="rId1" Type="http://schemas.openxmlformats.org/officeDocument/2006/relationships/slideLayout" Target="../slideLayouts/slideLayout2.xml"/><Relationship Id="rId2" Type="http://schemas.openxmlformats.org/officeDocument/2006/relationships/hyperlink" Target="http://www.botanic.cam.ac.uk/Botanic/Home.aspx"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 Id="rId3" Type="http://schemas.microsoft.com/office/2007/relationships/hdphoto" Target="NUL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NUL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smtClean="0"/>
              <a:t>The Botanic </a:t>
            </a:r>
            <a:r>
              <a:rPr lang="en-GB" dirty="0" smtClean="0"/>
              <a:t>Garden</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630" t="12337" r="630" b="1683"/>
          <a:stretch/>
        </p:blipFill>
        <p:spPr>
          <a:xfrm>
            <a:off x="5148064" y="3573016"/>
            <a:ext cx="3600400" cy="2317474"/>
          </a:xfrm>
          <a:prstGeom prst="rect">
            <a:avLst/>
          </a:prstGeom>
        </p:spPr>
      </p:pic>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5" name="Explosion 1 4"/>
          <p:cNvSpPr/>
          <p:nvPr/>
        </p:nvSpPr>
        <p:spPr>
          <a:xfrm>
            <a:off x="4139952" y="620688"/>
            <a:ext cx="5184576" cy="4074476"/>
          </a:xfrm>
          <a:prstGeom prst="irregularSeal1">
            <a:avLst/>
          </a:prstGeom>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6" name="TextBox 5"/>
          <p:cNvSpPr txBox="1"/>
          <p:nvPr/>
        </p:nvSpPr>
        <p:spPr>
          <a:xfrm>
            <a:off x="4948959" y="1736027"/>
            <a:ext cx="3384376" cy="1631216"/>
          </a:xfrm>
          <a:prstGeom prst="rect">
            <a:avLst/>
          </a:prstGeom>
          <a:noFill/>
        </p:spPr>
        <p:txBody>
          <a:bodyPr wrap="square" rtlCol="0">
            <a:spAutoFit/>
          </a:bodyPr>
          <a:lstStyle/>
          <a:p>
            <a:pPr algn="ctr"/>
            <a:r>
              <a:rPr lang="en-US" sz="1600" b="1" dirty="0" smtClean="0">
                <a:solidFill>
                  <a:srgbClr val="000000"/>
                </a:solidFill>
              </a:rPr>
              <a:t>FACTOID</a:t>
            </a:r>
          </a:p>
          <a:p>
            <a:pPr algn="ctr"/>
            <a:r>
              <a:rPr lang="en-US" sz="1400" b="1" dirty="0" smtClean="0">
                <a:solidFill>
                  <a:srgbClr val="000000"/>
                </a:solidFill>
              </a:rPr>
              <a:t>   One of the first plants introduced to Britain was </a:t>
            </a:r>
            <a:r>
              <a:rPr lang="en-US" sz="1400" b="1" dirty="0" err="1" smtClean="0">
                <a:solidFill>
                  <a:srgbClr val="000000"/>
                </a:solidFill>
              </a:rPr>
              <a:t>Woad</a:t>
            </a:r>
            <a:r>
              <a:rPr lang="en-US" sz="1400" b="1" dirty="0" smtClean="0">
                <a:solidFill>
                  <a:srgbClr val="000000"/>
                </a:solidFill>
              </a:rPr>
              <a:t>! </a:t>
            </a:r>
            <a:r>
              <a:rPr lang="en-US" sz="1400" b="1" dirty="0" err="1" smtClean="0">
                <a:solidFill>
                  <a:srgbClr val="000000"/>
                </a:solidFill>
              </a:rPr>
              <a:t>Woad</a:t>
            </a:r>
            <a:r>
              <a:rPr lang="en-US" sz="1400" b="1" dirty="0" smtClean="0">
                <a:solidFill>
                  <a:srgbClr val="000000"/>
                </a:solidFill>
              </a:rPr>
              <a:t> can be used to create a blue paste and dye. This was used by the Celts to decorate their faces when they went into battle with the Romans!</a:t>
            </a:r>
            <a:endParaRPr lang="en-US" sz="1400" b="1" dirty="0">
              <a:solidFill>
                <a:srgbClr val="000000"/>
              </a:solidFill>
            </a:endParaRPr>
          </a:p>
        </p:txBody>
      </p:sp>
      <p:sp>
        <p:nvSpPr>
          <p:cNvPr id="2" name="Title 1"/>
          <p:cNvSpPr>
            <a:spLocks noGrp="1"/>
          </p:cNvSpPr>
          <p:nvPr>
            <p:ph type="title"/>
          </p:nvPr>
        </p:nvSpPr>
        <p:spPr>
          <a:xfrm>
            <a:off x="457200" y="274638"/>
            <a:ext cx="8579296" cy="1143000"/>
          </a:xfrm>
        </p:spPr>
        <p:txBody>
          <a:bodyPr/>
          <a:lstStyle/>
          <a:p>
            <a:pPr algn="ctr"/>
            <a:r>
              <a:rPr lang="en-GB" dirty="0" smtClean="0"/>
              <a:t>The Chronological Beds</a:t>
            </a:r>
            <a:endParaRPr lang="en-GB" dirty="0"/>
          </a:p>
        </p:txBody>
      </p:sp>
      <p:sp>
        <p:nvSpPr>
          <p:cNvPr id="3" name="TextBox 2"/>
          <p:cNvSpPr txBox="1"/>
          <p:nvPr/>
        </p:nvSpPr>
        <p:spPr>
          <a:xfrm>
            <a:off x="107504" y="1664072"/>
            <a:ext cx="4896544" cy="4501232"/>
          </a:xfrm>
          <a:prstGeom prst="rect">
            <a:avLst/>
          </a:prstGeom>
          <a:noFill/>
        </p:spPr>
        <p:txBody>
          <a:bodyPr wrap="square" rtlCol="0">
            <a:spAutoFit/>
          </a:bodyPr>
          <a:lstStyle/>
          <a:p>
            <a:r>
              <a:rPr lang="en-US" sz="2400" dirty="0" smtClean="0"/>
              <a:t>One feature of the new expansion was the Chronological Beds.</a:t>
            </a:r>
          </a:p>
          <a:p>
            <a:endParaRPr lang="en-US" sz="1050" dirty="0"/>
          </a:p>
          <a:p>
            <a:r>
              <a:rPr lang="en-US" sz="2400" dirty="0" smtClean="0"/>
              <a:t>In these, plants were planted to create a timeline of when </a:t>
            </a:r>
          </a:p>
          <a:p>
            <a:r>
              <a:rPr lang="en-US" sz="2400" dirty="0" smtClean="0"/>
              <a:t>different species were introduced to the UK. </a:t>
            </a:r>
            <a:endParaRPr lang="en-US" sz="2400" dirty="0"/>
          </a:p>
          <a:p>
            <a:endParaRPr lang="en-US" sz="1200" dirty="0" smtClean="0"/>
          </a:p>
          <a:p>
            <a:r>
              <a:rPr lang="en-US" sz="2400" dirty="0" smtClean="0"/>
              <a:t>The beds show both how our cooking and medicine ingredients changed, as well as mapping the UK’s discovery of the rest of the world! </a:t>
            </a:r>
            <a:endParaRPr lang="en-US" sz="2400" dirty="0"/>
          </a:p>
        </p:txBody>
      </p:sp>
      <p:sp>
        <p:nvSpPr>
          <p:cNvPr id="8" name="TextBox 7"/>
          <p:cNvSpPr txBox="1"/>
          <p:nvPr/>
        </p:nvSpPr>
        <p:spPr>
          <a:xfrm>
            <a:off x="3491880" y="6095037"/>
            <a:ext cx="3456384" cy="646331"/>
          </a:xfrm>
          <a:prstGeom prst="rect">
            <a:avLst/>
          </a:prstGeom>
          <a:noFill/>
        </p:spPr>
        <p:txBody>
          <a:bodyPr wrap="square" rtlCol="0">
            <a:spAutoFit/>
          </a:bodyPr>
          <a:lstStyle/>
          <a:p>
            <a:r>
              <a:rPr lang="en-US" dirty="0" smtClean="0"/>
              <a:t>Photo from the Botanic Garden’s Website</a:t>
            </a:r>
            <a:endParaRPr lang="en-US" dirty="0"/>
          </a:p>
        </p:txBody>
      </p:sp>
    </p:spTree>
    <p:extLst>
      <p:ext uri="{BB962C8B-B14F-4D97-AF65-F5344CB8AC3E}">
        <p14:creationId xmlns:p14="http://schemas.microsoft.com/office/powerpoint/2010/main" val="18870467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The Limestone Mound</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5" name="TextBox 4"/>
          <p:cNvSpPr txBox="1"/>
          <p:nvPr/>
        </p:nvSpPr>
        <p:spPr>
          <a:xfrm>
            <a:off x="107504" y="1659539"/>
            <a:ext cx="5616624" cy="4462760"/>
          </a:xfrm>
          <a:prstGeom prst="rect">
            <a:avLst/>
          </a:prstGeom>
          <a:noFill/>
        </p:spPr>
        <p:txBody>
          <a:bodyPr wrap="square" rtlCol="0">
            <a:spAutoFit/>
          </a:bodyPr>
          <a:lstStyle/>
          <a:p>
            <a:r>
              <a:rPr lang="en-US" sz="2200" dirty="0" smtClean="0"/>
              <a:t>In 1951, the focus of the </a:t>
            </a:r>
            <a:r>
              <a:rPr lang="en-US" sz="2200" dirty="0" smtClean="0"/>
              <a:t>Garden </a:t>
            </a:r>
            <a:r>
              <a:rPr lang="en-US" sz="2200" dirty="0" smtClean="0"/>
              <a:t>shifted again, because the focus scientists had changed. </a:t>
            </a:r>
          </a:p>
          <a:p>
            <a:endParaRPr lang="en-US" sz="1000" dirty="0"/>
          </a:p>
          <a:p>
            <a:r>
              <a:rPr lang="en-US" sz="2200" dirty="0" smtClean="0"/>
              <a:t>In 1951, and even today, scientists are most concerned with </a:t>
            </a:r>
            <a:r>
              <a:rPr lang="en-US" sz="2200" dirty="0" smtClean="0">
                <a:solidFill>
                  <a:srgbClr val="FFFF00"/>
                </a:solidFill>
              </a:rPr>
              <a:t>ecology</a:t>
            </a:r>
            <a:r>
              <a:rPr lang="en-US" sz="2200" dirty="0" smtClean="0"/>
              <a:t> (how plants and animals interact with each other and the world) and </a:t>
            </a:r>
            <a:r>
              <a:rPr lang="en-US" sz="2200" dirty="0" smtClean="0">
                <a:solidFill>
                  <a:srgbClr val="FFFF00"/>
                </a:solidFill>
              </a:rPr>
              <a:t>sustainability</a:t>
            </a:r>
            <a:r>
              <a:rPr lang="en-US" sz="2200" dirty="0" smtClean="0"/>
              <a:t> (how to use the resources of the planet, without ruining it!</a:t>
            </a:r>
          </a:p>
          <a:p>
            <a:endParaRPr lang="en-US" sz="1000" dirty="0"/>
          </a:p>
          <a:p>
            <a:r>
              <a:rPr lang="en-US" sz="2200" dirty="0" smtClean="0"/>
              <a:t>In 1951, the great limestone mound was built. This allowed scientists to study how plants interacted with rocky environments!</a:t>
            </a:r>
          </a:p>
        </p:txBody>
      </p:sp>
      <p:pic>
        <p:nvPicPr>
          <p:cNvPr id="3" name="Picture 2"/>
          <p:cNvPicPr>
            <a:picLocks noChangeAspect="1"/>
          </p:cNvPicPr>
          <p:nvPr/>
        </p:nvPicPr>
        <p:blipFill>
          <a:blip r:embed="rId2"/>
          <a:stretch>
            <a:fillRect/>
          </a:stretch>
        </p:blipFill>
        <p:spPr>
          <a:xfrm>
            <a:off x="6012160" y="1988840"/>
            <a:ext cx="2520280" cy="3794904"/>
          </a:xfrm>
          <a:prstGeom prst="rect">
            <a:avLst/>
          </a:prstGeom>
        </p:spPr>
      </p:pic>
      <p:sp>
        <p:nvSpPr>
          <p:cNvPr id="6" name="TextBox 5"/>
          <p:cNvSpPr txBox="1"/>
          <p:nvPr/>
        </p:nvSpPr>
        <p:spPr>
          <a:xfrm>
            <a:off x="4572000" y="6112864"/>
            <a:ext cx="3456384" cy="646331"/>
          </a:xfrm>
          <a:prstGeom prst="rect">
            <a:avLst/>
          </a:prstGeom>
          <a:noFill/>
        </p:spPr>
        <p:txBody>
          <a:bodyPr wrap="square" rtlCol="0">
            <a:spAutoFit/>
          </a:bodyPr>
          <a:lstStyle/>
          <a:p>
            <a:r>
              <a:rPr lang="en-US" dirty="0" smtClean="0"/>
              <a:t>Photo from the Botanic Garden’s Website</a:t>
            </a:r>
            <a:endParaRPr lang="en-US" dirty="0"/>
          </a:p>
        </p:txBody>
      </p:sp>
    </p:spTree>
    <p:extLst>
      <p:ext uri="{BB962C8B-B14F-4D97-AF65-F5344CB8AC3E}">
        <p14:creationId xmlns:p14="http://schemas.microsoft.com/office/powerpoint/2010/main" val="18870467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The Toilet Tiff</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5" name="TextBox 4"/>
          <p:cNvSpPr txBox="1"/>
          <p:nvPr/>
        </p:nvSpPr>
        <p:spPr>
          <a:xfrm>
            <a:off x="179512" y="1700808"/>
            <a:ext cx="5976664" cy="3293209"/>
          </a:xfrm>
          <a:prstGeom prst="rect">
            <a:avLst/>
          </a:prstGeom>
          <a:noFill/>
        </p:spPr>
        <p:txBody>
          <a:bodyPr wrap="square" rtlCol="0">
            <a:spAutoFit/>
          </a:bodyPr>
          <a:lstStyle/>
          <a:p>
            <a:r>
              <a:rPr lang="en-US" sz="2200" dirty="0" smtClean="0"/>
              <a:t>The Botanic </a:t>
            </a:r>
            <a:r>
              <a:rPr lang="en-US" sz="2200" dirty="0" smtClean="0"/>
              <a:t>Garden </a:t>
            </a:r>
            <a:r>
              <a:rPr lang="en-US" sz="2200" dirty="0" smtClean="0"/>
              <a:t>hit the news in 1961, when it proposed a new gate! The gate design, commemorating a big donor, Reginald Cory, included a public toilet.</a:t>
            </a:r>
          </a:p>
          <a:p>
            <a:endParaRPr lang="en-US" sz="1000" dirty="0"/>
          </a:p>
          <a:p>
            <a:r>
              <a:rPr lang="en-US" sz="2200" dirty="0" smtClean="0"/>
              <a:t>The Professors at the University were outraged! </a:t>
            </a:r>
            <a:r>
              <a:rPr lang="en-US" sz="2200" dirty="0" err="1" smtClean="0"/>
              <a:t>Mr</a:t>
            </a:r>
            <a:r>
              <a:rPr lang="en-US" sz="2200" dirty="0" smtClean="0"/>
              <a:t> Conner, from Sidney Sussex College, called the plan “vulgar”, and said to suggest it was “insolent”. He thought the gate would become known as “The Lavatory Gate”!</a:t>
            </a:r>
            <a:endParaRPr lang="en-US" sz="2200" dirty="0"/>
          </a:p>
        </p:txBody>
      </p:sp>
      <p:sp>
        <p:nvSpPr>
          <p:cNvPr id="7" name="TextBox 6"/>
          <p:cNvSpPr txBox="1"/>
          <p:nvPr/>
        </p:nvSpPr>
        <p:spPr>
          <a:xfrm>
            <a:off x="251520" y="5085184"/>
            <a:ext cx="8568952" cy="83099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US" sz="2400" dirty="0" smtClean="0">
                <a:solidFill>
                  <a:schemeClr val="bg1"/>
                </a:solidFill>
              </a:rPr>
              <a:t>Here </a:t>
            </a:r>
            <a:r>
              <a:rPr lang="en-US" sz="2400" dirty="0">
                <a:solidFill>
                  <a:schemeClr val="bg1"/>
                </a:solidFill>
              </a:rPr>
              <a:t>is the gate now, with (no) public toilet</a:t>
            </a:r>
            <a:r>
              <a:rPr lang="en-US" sz="2400" dirty="0" smtClean="0">
                <a:solidFill>
                  <a:schemeClr val="bg1"/>
                </a:solidFill>
              </a:rPr>
              <a:t>! Who do you think was in the right?</a:t>
            </a:r>
            <a:endParaRPr lang="en-US" sz="2400" dirty="0">
              <a:solidFill>
                <a:schemeClr val="bg1"/>
              </a:solidFill>
            </a:endParaRPr>
          </a:p>
        </p:txBody>
      </p:sp>
      <p:sp>
        <p:nvSpPr>
          <p:cNvPr id="3" name="TextBox 2"/>
          <p:cNvSpPr txBox="1"/>
          <p:nvPr/>
        </p:nvSpPr>
        <p:spPr>
          <a:xfrm>
            <a:off x="6444208" y="2924944"/>
            <a:ext cx="3048342" cy="369332"/>
          </a:xfrm>
          <a:prstGeom prst="rect">
            <a:avLst/>
          </a:prstGeom>
          <a:noFill/>
        </p:spPr>
        <p:txBody>
          <a:bodyPr wrap="square" rtlCol="0">
            <a:spAutoFit/>
          </a:bodyPr>
          <a:lstStyle/>
          <a:p>
            <a:r>
              <a:rPr lang="en-US" smtClean="0"/>
              <a:t>Picture of the gate now</a:t>
            </a:r>
            <a:endParaRPr lang="en-US"/>
          </a:p>
        </p:txBody>
      </p:sp>
    </p:spTree>
    <p:extLst>
      <p:ext uri="{BB962C8B-B14F-4D97-AF65-F5344CB8AC3E}">
        <p14:creationId xmlns:p14="http://schemas.microsoft.com/office/powerpoint/2010/main" val="18870467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pPr algn="ctr"/>
            <a:r>
              <a:rPr lang="en-GB" sz="4000" dirty="0" smtClean="0"/>
              <a:t>Frank Power – did he use a bit too much power?</a:t>
            </a:r>
            <a:endParaRPr lang="en-GB" sz="4000"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TextBox 2"/>
          <p:cNvSpPr txBox="1"/>
          <p:nvPr/>
        </p:nvSpPr>
        <p:spPr>
          <a:xfrm>
            <a:off x="4427984" y="1700808"/>
            <a:ext cx="4536504" cy="3908762"/>
          </a:xfrm>
          <a:prstGeom prst="rect">
            <a:avLst/>
          </a:prstGeom>
          <a:noFill/>
        </p:spPr>
        <p:txBody>
          <a:bodyPr wrap="square" rtlCol="0">
            <a:spAutoFit/>
          </a:bodyPr>
          <a:lstStyle/>
          <a:p>
            <a:r>
              <a:rPr lang="en-US" sz="2000" dirty="0" smtClean="0"/>
              <a:t>Controversy again hit the Botanic </a:t>
            </a:r>
            <a:r>
              <a:rPr lang="en-US" sz="2000" dirty="0" smtClean="0"/>
              <a:t>Garden </a:t>
            </a:r>
            <a:r>
              <a:rPr lang="en-US" sz="2000" dirty="0" smtClean="0"/>
              <a:t>in 1975, when Frank Power, a park constable was fired! </a:t>
            </a:r>
            <a:endParaRPr lang="en-US" sz="2000" dirty="0"/>
          </a:p>
          <a:p>
            <a:endParaRPr lang="en-US" sz="1400" dirty="0" smtClean="0"/>
          </a:p>
          <a:p>
            <a:r>
              <a:rPr lang="en-US" sz="2000" dirty="0" smtClean="0"/>
              <a:t>Power was fired because he was accused of pushing a 14 year old school girl into a fountain, after he caught her walking on a wall! There had been other complaints about him too!</a:t>
            </a:r>
          </a:p>
          <a:p>
            <a:endParaRPr lang="en-US" sz="1400" dirty="0"/>
          </a:p>
          <a:p>
            <a:r>
              <a:rPr lang="en-US" sz="2000" dirty="0" smtClean="0"/>
              <a:t>Powers claimed the girl had fell, and was found “</a:t>
            </a:r>
            <a:r>
              <a:rPr lang="en-US" sz="2000" dirty="0" smtClean="0">
                <a:solidFill>
                  <a:srgbClr val="FF0000"/>
                </a:solidFill>
              </a:rPr>
              <a:t>not guilty</a:t>
            </a:r>
            <a:r>
              <a:rPr lang="en-US" sz="2000" dirty="0" smtClean="0"/>
              <a:t>” in court!</a:t>
            </a:r>
            <a:endParaRPr lang="en-US" sz="2000" dirty="0"/>
          </a:p>
        </p:txBody>
      </p:sp>
      <p:sp>
        <p:nvSpPr>
          <p:cNvPr id="5" name="TextBox 4"/>
          <p:cNvSpPr txBox="1"/>
          <p:nvPr/>
        </p:nvSpPr>
        <p:spPr>
          <a:xfrm>
            <a:off x="251520" y="1795463"/>
            <a:ext cx="3852936" cy="76944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2200" dirty="0" smtClean="0">
                <a:solidFill>
                  <a:schemeClr val="bg1"/>
                </a:solidFill>
              </a:rPr>
              <a:t>Here’s a photo of Frank. Do you think he was guilty?</a:t>
            </a:r>
            <a:endParaRPr lang="en-GB" sz="2200" dirty="0">
              <a:solidFill>
                <a:schemeClr val="bg1"/>
              </a:solidFill>
            </a:endParaRPr>
          </a:p>
        </p:txBody>
      </p:sp>
      <p:pic>
        <p:nvPicPr>
          <p:cNvPr id="7" name="Picture 6" descr="IMG_1535.JPG"/>
          <p:cNvPicPr>
            <a:picLocks noChangeAspect="1"/>
          </p:cNvPicPr>
          <p:nvPr/>
        </p:nvPicPr>
        <p:blipFill rotWithShape="1">
          <a:blip r:embed="rId2">
            <a:extLst>
              <a:ext uri="{28A0092B-C50C-407E-A947-70E740481C1C}">
                <a14:useLocalDpi xmlns:a14="http://schemas.microsoft.com/office/drawing/2010/main" val="0"/>
              </a:ext>
            </a:extLst>
          </a:blip>
          <a:srcRect r="30670"/>
          <a:stretch/>
        </p:blipFill>
        <p:spPr>
          <a:xfrm rot="5400000">
            <a:off x="564911" y="2446247"/>
            <a:ext cx="3261651" cy="3744415"/>
          </a:xfrm>
          <a:prstGeom prst="rect">
            <a:avLst/>
          </a:prstGeom>
        </p:spPr>
      </p:pic>
    </p:spTree>
    <p:extLst>
      <p:ext uri="{BB962C8B-B14F-4D97-AF65-F5344CB8AC3E}">
        <p14:creationId xmlns:p14="http://schemas.microsoft.com/office/powerpoint/2010/main" val="18870467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64488" cy="1143000"/>
          </a:xfrm>
        </p:spPr>
        <p:txBody>
          <a:bodyPr>
            <a:normAutofit fontScale="90000"/>
          </a:bodyPr>
          <a:lstStyle/>
          <a:p>
            <a:pPr algn="ctr"/>
            <a:r>
              <a:rPr lang="en-GB" sz="4900" dirty="0" smtClean="0"/>
              <a:t>The Research Continues – in every direction!</a:t>
            </a:r>
            <a:endParaRPr lang="en-GB" sz="4900" dirty="0"/>
          </a:p>
        </p:txBody>
      </p:sp>
      <p:sp>
        <p:nvSpPr>
          <p:cNvPr id="3" name="Content Placeholder 2"/>
          <p:cNvSpPr>
            <a:spLocks noGrp="1"/>
          </p:cNvSpPr>
          <p:nvPr>
            <p:ph idx="1"/>
          </p:nvPr>
        </p:nvSpPr>
        <p:spPr>
          <a:xfrm>
            <a:off x="179512" y="1700808"/>
            <a:ext cx="6408712" cy="4032250"/>
          </a:xfrm>
        </p:spPr>
        <p:txBody>
          <a:bodyPr>
            <a:noAutofit/>
          </a:bodyPr>
          <a:lstStyle/>
          <a:p>
            <a:pPr marL="0" indent="0">
              <a:buNone/>
            </a:pPr>
            <a:r>
              <a:rPr lang="en-GB" sz="2400" dirty="0" smtClean="0"/>
              <a:t>Nowadays, the garden is a great attraction for everyone who visits Cambridge, as well as a place for residents to relax.</a:t>
            </a:r>
          </a:p>
          <a:p>
            <a:pPr marL="0" indent="0">
              <a:buNone/>
            </a:pPr>
            <a:endParaRPr lang="en-GB" sz="900" dirty="0"/>
          </a:p>
          <a:p>
            <a:pPr marL="0" indent="0">
              <a:buNone/>
            </a:pPr>
            <a:r>
              <a:rPr lang="en-GB" sz="2400" dirty="0" smtClean="0"/>
              <a:t>It is also still at the forefront of research, but not just in botany! The University departments that include the site include Archaeology, Architecture, Computer Science, Earth Science, Engineering, Geography, Plant Science and Zoology!</a:t>
            </a:r>
            <a:endParaRPr lang="en-GB" sz="2400" dirty="0"/>
          </a:p>
        </p:txBody>
      </p:sp>
      <p:sp>
        <p:nvSpPr>
          <p:cNvPr id="4" name="TextBox 3"/>
          <p:cNvSpPr txBox="1"/>
          <p:nvPr/>
        </p:nvSpPr>
        <p:spPr>
          <a:xfrm>
            <a:off x="179512" y="5517232"/>
            <a:ext cx="8712968" cy="43088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2200" dirty="0" smtClean="0">
                <a:solidFill>
                  <a:schemeClr val="bg1"/>
                </a:solidFill>
              </a:rPr>
              <a:t>Can you guess how some of these subjects might use the </a:t>
            </a:r>
            <a:r>
              <a:rPr lang="en-GB" sz="2200" dirty="0" smtClean="0">
                <a:solidFill>
                  <a:schemeClr val="bg1"/>
                </a:solidFill>
              </a:rPr>
              <a:t>garden?</a:t>
            </a:r>
            <a:endParaRPr lang="en-GB" sz="2200" dirty="0">
              <a:solidFill>
                <a:schemeClr val="bg1"/>
              </a:solidFill>
            </a:endParaRPr>
          </a:p>
        </p:txBody>
      </p:sp>
      <p:pic>
        <p:nvPicPr>
          <p:cNvPr id="5" name="Picture 4"/>
          <p:cNvPicPr>
            <a:picLocks noChangeAspect="1"/>
          </p:cNvPicPr>
          <p:nvPr/>
        </p:nvPicPr>
        <p:blipFill>
          <a:blip r:embed="rId2"/>
          <a:stretch>
            <a:fillRect/>
          </a:stretch>
        </p:blipFill>
        <p:spPr>
          <a:xfrm>
            <a:off x="6588224" y="1844824"/>
            <a:ext cx="2479830" cy="3306440"/>
          </a:xfrm>
          <a:prstGeom prst="rect">
            <a:avLst/>
          </a:prstGeom>
        </p:spPr>
      </p:pic>
      <p:sp>
        <p:nvSpPr>
          <p:cNvPr id="6" name="TextBox 5"/>
          <p:cNvSpPr txBox="1"/>
          <p:nvPr/>
        </p:nvSpPr>
        <p:spPr>
          <a:xfrm>
            <a:off x="3491880" y="6093296"/>
            <a:ext cx="3456384" cy="646331"/>
          </a:xfrm>
          <a:prstGeom prst="rect">
            <a:avLst/>
          </a:prstGeom>
          <a:noFill/>
        </p:spPr>
        <p:txBody>
          <a:bodyPr wrap="square" rtlCol="0">
            <a:spAutoFit/>
          </a:bodyPr>
          <a:lstStyle/>
          <a:p>
            <a:r>
              <a:rPr lang="en-US" dirty="0" smtClean="0"/>
              <a:t>Photo from the Botanic Garden’s Website</a:t>
            </a:r>
            <a:endParaRPr lang="en-US" dirty="0"/>
          </a:p>
        </p:txBody>
      </p:sp>
    </p:spTree>
    <p:extLst>
      <p:ext uri="{BB962C8B-B14F-4D97-AF65-F5344CB8AC3E}">
        <p14:creationId xmlns:p14="http://schemas.microsoft.com/office/powerpoint/2010/main" val="37771627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pPr algn="ctr"/>
            <a:r>
              <a:rPr lang="en-GB" sz="3600" dirty="0" smtClean="0"/>
              <a:t>Go and visit these historic gardens yourselves!</a:t>
            </a:r>
            <a:endParaRPr lang="en-GB" sz="3600"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3" name="Picture 2" descr="IMG_1527.JPG"/>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703507" y="1772816"/>
            <a:ext cx="4224469" cy="3168352"/>
          </a:xfrm>
          <a:prstGeom prst="rect">
            <a:avLst/>
          </a:prstGeom>
        </p:spPr>
      </p:pic>
      <p:sp>
        <p:nvSpPr>
          <p:cNvPr id="5" name="TextBox 4"/>
          <p:cNvSpPr txBox="1"/>
          <p:nvPr/>
        </p:nvSpPr>
        <p:spPr>
          <a:xfrm>
            <a:off x="179512" y="5085184"/>
            <a:ext cx="8712968" cy="83099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US" sz="2400" dirty="0" smtClean="0">
                <a:solidFill>
                  <a:schemeClr val="bg1"/>
                </a:solidFill>
              </a:rPr>
              <a:t>Here’s a picture of the men who worked on the garden in the 1800s! </a:t>
            </a:r>
            <a:r>
              <a:rPr lang="en-US" sz="2400" dirty="0" smtClean="0">
                <a:solidFill>
                  <a:schemeClr val="bg1"/>
                </a:solidFill>
              </a:rPr>
              <a:t>Do you think</a:t>
            </a:r>
            <a:r>
              <a:rPr lang="en-US" sz="2400" dirty="0" smtClean="0">
                <a:solidFill>
                  <a:schemeClr val="bg1"/>
                </a:solidFill>
              </a:rPr>
              <a:t> </a:t>
            </a:r>
            <a:r>
              <a:rPr lang="en-US" sz="2400" dirty="0" smtClean="0">
                <a:solidFill>
                  <a:schemeClr val="bg1"/>
                </a:solidFill>
              </a:rPr>
              <a:t>any of the </a:t>
            </a:r>
            <a:r>
              <a:rPr lang="en-US" sz="2400" dirty="0" smtClean="0">
                <a:solidFill>
                  <a:schemeClr val="bg1"/>
                </a:solidFill>
              </a:rPr>
              <a:t>staff will look similar today?</a:t>
            </a:r>
            <a:endParaRPr lang="en-US" sz="2400" dirty="0">
              <a:solidFill>
                <a:schemeClr val="bg1"/>
              </a:solidFill>
            </a:endParaRPr>
          </a:p>
        </p:txBody>
      </p:sp>
      <p:sp>
        <p:nvSpPr>
          <p:cNvPr id="6" name="TextBox 5"/>
          <p:cNvSpPr txBox="1"/>
          <p:nvPr/>
        </p:nvSpPr>
        <p:spPr>
          <a:xfrm>
            <a:off x="179512" y="1628800"/>
            <a:ext cx="4464496" cy="3354765"/>
          </a:xfrm>
          <a:prstGeom prst="rect">
            <a:avLst/>
          </a:prstGeom>
          <a:noFill/>
        </p:spPr>
        <p:txBody>
          <a:bodyPr wrap="square" rtlCol="0">
            <a:spAutoFit/>
          </a:bodyPr>
          <a:lstStyle/>
          <a:p>
            <a:r>
              <a:rPr lang="en-US" sz="2400" dirty="0" smtClean="0"/>
              <a:t>The Gardens are a wonderful place to visit!</a:t>
            </a:r>
          </a:p>
          <a:p>
            <a:endParaRPr lang="en-US" sz="1000" dirty="0"/>
          </a:p>
          <a:p>
            <a:r>
              <a:rPr lang="en-US" sz="2400" dirty="0" smtClean="0"/>
              <a:t>They are open from 10am every day, but close at different times depending on the season.</a:t>
            </a:r>
          </a:p>
          <a:p>
            <a:endParaRPr lang="en-US" sz="1000" dirty="0"/>
          </a:p>
          <a:p>
            <a:r>
              <a:rPr lang="en-US" sz="2400" dirty="0" smtClean="0"/>
              <a:t>Adult tickets are £5.50 but children go FREE!</a:t>
            </a:r>
            <a:endParaRPr lang="en-US" sz="2400" dirty="0"/>
          </a:p>
        </p:txBody>
      </p:sp>
    </p:spTree>
    <p:extLst>
      <p:ext uri="{BB962C8B-B14F-4D97-AF65-F5344CB8AC3E}">
        <p14:creationId xmlns:p14="http://schemas.microsoft.com/office/powerpoint/2010/main" val="9576344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 More</a:t>
            </a:r>
            <a:endParaRPr lang="en-US" dirty="0"/>
          </a:p>
        </p:txBody>
      </p:sp>
      <p:sp>
        <p:nvSpPr>
          <p:cNvPr id="3" name="Content Placeholder 2"/>
          <p:cNvSpPr>
            <a:spLocks noGrp="1"/>
          </p:cNvSpPr>
          <p:nvPr>
            <p:ph idx="1"/>
          </p:nvPr>
        </p:nvSpPr>
        <p:spPr/>
        <p:txBody>
          <a:bodyPr/>
          <a:lstStyle/>
          <a:p>
            <a:r>
              <a:rPr lang="en-GB" sz="2400" dirty="0"/>
              <a:t>The Botanic Garden Website has information on the gardens history and opening times and prices: </a:t>
            </a:r>
            <a:r>
              <a:rPr lang="en-GB" sz="2400" u="sng" dirty="0">
                <a:hlinkClick r:id="rId2"/>
              </a:rPr>
              <a:t>http://www.botanic.cam.ac.uk/Botanic/Home.aspx</a:t>
            </a:r>
            <a:r>
              <a:rPr lang="en-GB" sz="2400" dirty="0"/>
              <a:t>  </a:t>
            </a:r>
            <a:endParaRPr lang="en-US" sz="2400" dirty="0"/>
          </a:p>
          <a:p>
            <a:r>
              <a:rPr lang="en-GB" sz="2400" dirty="0"/>
              <a:t>For more on Physic Gardens the Chelsea Physic Garden Website is good: </a:t>
            </a:r>
            <a:r>
              <a:rPr lang="en-GB" sz="2400" u="sng" dirty="0">
                <a:hlinkClick r:id="rId3"/>
              </a:rPr>
              <a:t>http://chelseaphysicgarden.co.uk/about-us/</a:t>
            </a:r>
            <a:r>
              <a:rPr lang="en-GB" sz="2400" dirty="0"/>
              <a:t>  </a:t>
            </a:r>
            <a:endParaRPr lang="en-US" sz="2400" dirty="0"/>
          </a:p>
          <a:p>
            <a:r>
              <a:rPr lang="en-GB" sz="2400" dirty="0"/>
              <a:t>For more on Hobson’s Conduit that feeds the lake: </a:t>
            </a:r>
            <a:r>
              <a:rPr lang="en-GB" sz="2400" u="sng" dirty="0">
                <a:hlinkClick r:id="rId4"/>
              </a:rPr>
              <a:t>http://www.creatingmycambridge.com/history-stories/hobsons-choice/</a:t>
            </a:r>
            <a:r>
              <a:rPr lang="en-GB" sz="2400" dirty="0"/>
              <a:t> </a:t>
            </a:r>
            <a:endParaRPr lang="en-US" sz="2400" dirty="0"/>
          </a:p>
          <a:p>
            <a:r>
              <a:rPr lang="en-GB" sz="2400" dirty="0"/>
              <a:t>For more on John Stevens </a:t>
            </a:r>
            <a:r>
              <a:rPr lang="en-GB" sz="2400" dirty="0" err="1"/>
              <a:t>Henslow</a:t>
            </a:r>
            <a:r>
              <a:rPr lang="en-GB" sz="2400" dirty="0"/>
              <a:t> and his connection to Darwin: </a:t>
            </a:r>
            <a:r>
              <a:rPr lang="en-GB" sz="2400" u="sng" dirty="0">
                <a:hlinkClick r:id="rId5"/>
              </a:rPr>
              <a:t>http://friendsofdarwin.com/articles/henslow/</a:t>
            </a:r>
            <a:r>
              <a:rPr lang="en-GB" sz="2400" dirty="0"/>
              <a:t> </a:t>
            </a:r>
            <a:endParaRPr lang="en-US" sz="2400" dirty="0"/>
          </a:p>
          <a:p>
            <a:endParaRPr lang="en-US" dirty="0"/>
          </a:p>
        </p:txBody>
      </p:sp>
    </p:spTree>
    <p:extLst>
      <p:ext uri="{BB962C8B-B14F-4D97-AF65-F5344CB8AC3E}">
        <p14:creationId xmlns:p14="http://schemas.microsoft.com/office/powerpoint/2010/main" val="417591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 More</a:t>
            </a:r>
            <a:endParaRPr lang="en-US" dirty="0"/>
          </a:p>
        </p:txBody>
      </p:sp>
      <p:sp>
        <p:nvSpPr>
          <p:cNvPr id="3" name="Content Placeholder 2"/>
          <p:cNvSpPr>
            <a:spLocks noGrp="1"/>
          </p:cNvSpPr>
          <p:nvPr>
            <p:ph idx="1"/>
          </p:nvPr>
        </p:nvSpPr>
        <p:spPr/>
        <p:txBody>
          <a:bodyPr/>
          <a:lstStyle/>
          <a:p>
            <a:r>
              <a:rPr lang="en-GB" i="1" dirty="0"/>
              <a:t>The Guide: Cambridge University Botanic </a:t>
            </a:r>
            <a:r>
              <a:rPr lang="en-GB" i="1" dirty="0" smtClean="0"/>
              <a:t>Garden, </a:t>
            </a:r>
            <a:r>
              <a:rPr lang="en-GB" dirty="0"/>
              <a:t>by the Cambridge University </a:t>
            </a:r>
            <a:r>
              <a:rPr lang="en-GB" dirty="0" smtClean="0"/>
              <a:t>Press</a:t>
            </a:r>
            <a:r>
              <a:rPr lang="en-GB" dirty="0"/>
              <a:t> </a:t>
            </a:r>
            <a:endParaRPr lang="en-US" dirty="0"/>
          </a:p>
          <a:p>
            <a:r>
              <a:rPr lang="en-GB" dirty="0"/>
              <a:t>Guide to the University Botanic Garden Cambridge, Humphrey Gilbert-Carter, 1922 and 1947</a:t>
            </a:r>
            <a:endParaRPr lang="en-US" b="1" dirty="0"/>
          </a:p>
        </p:txBody>
      </p:sp>
    </p:spTree>
    <p:extLst>
      <p:ext uri="{BB962C8B-B14F-4D97-AF65-F5344CB8AC3E}">
        <p14:creationId xmlns:p14="http://schemas.microsoft.com/office/powerpoint/2010/main" val="1780996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r>
              <a:rPr lang="en-GB" sz="3200" dirty="0" smtClean="0"/>
              <a:t>/</a:t>
            </a:r>
          </a:p>
          <a:p>
            <a:pPr algn="ctr"/>
            <a:r>
              <a:rPr lang="en-GB" sz="3200" smtClean="0"/>
              <a:t>history-stories</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The Botanic </a:t>
            </a:r>
            <a:r>
              <a:rPr lang="en-GB" dirty="0" smtClean="0"/>
              <a:t>Garden…in </a:t>
            </a:r>
            <a:r>
              <a:rPr lang="en-GB" dirty="0" smtClean="0"/>
              <a:t>the centre of town?</a:t>
            </a:r>
            <a:endParaRPr lang="en-GB" dirty="0"/>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pic>
        <p:nvPicPr>
          <p:cNvPr id="3" name="Picture 2"/>
          <p:cNvPicPr>
            <a:picLocks noChangeAspect="1"/>
          </p:cNvPicPr>
          <p:nvPr/>
        </p:nvPicPr>
        <p:blipFill>
          <a:blip r:embed="rId2"/>
          <a:stretch>
            <a:fillRect/>
          </a:stretch>
        </p:blipFill>
        <p:spPr>
          <a:xfrm>
            <a:off x="4959424" y="1628800"/>
            <a:ext cx="4077072" cy="3024336"/>
          </a:xfrm>
          <a:prstGeom prst="rect">
            <a:avLst/>
          </a:prstGeom>
        </p:spPr>
      </p:pic>
      <p:sp>
        <p:nvSpPr>
          <p:cNvPr id="5" name="TextBox 4"/>
          <p:cNvSpPr txBox="1"/>
          <p:nvPr/>
        </p:nvSpPr>
        <p:spPr>
          <a:xfrm>
            <a:off x="107504" y="1700808"/>
            <a:ext cx="4752527" cy="2492990"/>
          </a:xfrm>
          <a:prstGeom prst="rect">
            <a:avLst/>
          </a:prstGeom>
          <a:noFill/>
        </p:spPr>
        <p:txBody>
          <a:bodyPr wrap="square" rtlCol="0">
            <a:spAutoFit/>
          </a:bodyPr>
          <a:lstStyle/>
          <a:p>
            <a:r>
              <a:rPr lang="en-GB" sz="2400" dirty="0" smtClean="0"/>
              <a:t>The Cambridge Botanic </a:t>
            </a:r>
            <a:r>
              <a:rPr lang="en-GB" sz="2400" dirty="0" smtClean="0"/>
              <a:t>Garden was </a:t>
            </a:r>
            <a:r>
              <a:rPr lang="en-GB" sz="2400" dirty="0" smtClean="0"/>
              <a:t>founded in 1762. </a:t>
            </a:r>
          </a:p>
          <a:p>
            <a:endParaRPr lang="en-GB" sz="1200" dirty="0" smtClean="0"/>
          </a:p>
          <a:p>
            <a:r>
              <a:rPr lang="en-GB" sz="2400" dirty="0" smtClean="0"/>
              <a:t>It was built </a:t>
            </a:r>
            <a:r>
              <a:rPr lang="en-GB" sz="2400" dirty="0" smtClean="0"/>
              <a:t>not where </a:t>
            </a:r>
            <a:r>
              <a:rPr lang="en-GB" sz="2400" dirty="0" smtClean="0"/>
              <a:t>it is</a:t>
            </a:r>
            <a:r>
              <a:rPr lang="en-GB" sz="2400" dirty="0" smtClean="0"/>
              <a:t> </a:t>
            </a:r>
            <a:r>
              <a:rPr lang="en-GB" sz="2400" dirty="0" smtClean="0"/>
              <a:t>today, but right in the centre of town, where the Whipple Museum, and Zoology Museum are now!</a:t>
            </a:r>
            <a:endParaRPr lang="en-GB" sz="2400" dirty="0"/>
          </a:p>
        </p:txBody>
      </p:sp>
      <p:sp>
        <p:nvSpPr>
          <p:cNvPr id="8" name="TextBox 7"/>
          <p:cNvSpPr txBox="1"/>
          <p:nvPr/>
        </p:nvSpPr>
        <p:spPr>
          <a:xfrm>
            <a:off x="107504" y="4725144"/>
            <a:ext cx="8928992" cy="1323439"/>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2000" dirty="0" smtClean="0">
                <a:solidFill>
                  <a:schemeClr val="bg1"/>
                </a:solidFill>
              </a:rPr>
              <a:t>Here is an engraving of the old Botanic </a:t>
            </a:r>
            <a:r>
              <a:rPr lang="en-GB" sz="2000" dirty="0" smtClean="0">
                <a:solidFill>
                  <a:schemeClr val="bg1"/>
                </a:solidFill>
              </a:rPr>
              <a:t>Garden, </a:t>
            </a:r>
            <a:r>
              <a:rPr lang="en-GB" sz="2000" dirty="0" smtClean="0">
                <a:solidFill>
                  <a:schemeClr val="bg1"/>
                </a:solidFill>
              </a:rPr>
              <a:t>in the middle of town! Can you see Kings College’s chapel in the background? Do you recognise any other landmarks? Can you imagine a garden there? Do you think the town is better now, with museums there, or before, with a garden?</a:t>
            </a:r>
            <a:endParaRPr lang="en-GB" sz="2400" dirty="0">
              <a:solidFill>
                <a:schemeClr val="bg1"/>
              </a:solidFill>
            </a:endParaRPr>
          </a:p>
        </p:txBody>
      </p:sp>
      <p:sp>
        <p:nvSpPr>
          <p:cNvPr id="9" name="TextBox 8"/>
          <p:cNvSpPr txBox="1"/>
          <p:nvPr/>
        </p:nvSpPr>
        <p:spPr>
          <a:xfrm>
            <a:off x="3491880" y="6093296"/>
            <a:ext cx="3456384" cy="646331"/>
          </a:xfrm>
          <a:prstGeom prst="rect">
            <a:avLst/>
          </a:prstGeom>
          <a:noFill/>
        </p:spPr>
        <p:txBody>
          <a:bodyPr wrap="square" rtlCol="0">
            <a:spAutoFit/>
          </a:bodyPr>
          <a:lstStyle/>
          <a:p>
            <a:r>
              <a:rPr lang="en-US" dirty="0" smtClean="0"/>
              <a:t>Photo from the Botanic Garden’s Website</a:t>
            </a:r>
            <a:endParaRPr lang="en-US" dirty="0"/>
          </a:p>
        </p:txBody>
      </p:sp>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rot="4905249">
            <a:off x="960257" y="948270"/>
            <a:ext cx="1662618" cy="3016842"/>
          </a:xfrm>
          <a:prstGeom prst="rect">
            <a:avLst/>
          </a:prstGeom>
        </p:spPr>
      </p:pic>
      <p:sp>
        <p:nvSpPr>
          <p:cNvPr id="4" name="Explosion 1 3"/>
          <p:cNvSpPr/>
          <p:nvPr/>
        </p:nvSpPr>
        <p:spPr>
          <a:xfrm>
            <a:off x="-180528" y="2708920"/>
            <a:ext cx="5328592" cy="3528392"/>
          </a:xfrm>
          <a:prstGeom prst="irregularSeal1">
            <a:avLst/>
          </a:prstGeom>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 name="Title 1"/>
          <p:cNvSpPr>
            <a:spLocks noGrp="1"/>
          </p:cNvSpPr>
          <p:nvPr>
            <p:ph type="title"/>
          </p:nvPr>
        </p:nvSpPr>
        <p:spPr/>
        <p:txBody>
          <a:bodyPr/>
          <a:lstStyle/>
          <a:p>
            <a:pPr algn="ctr"/>
            <a:r>
              <a:rPr lang="en-GB" dirty="0" smtClean="0"/>
              <a:t>The Local </a:t>
            </a:r>
            <a:r>
              <a:rPr lang="en-GB" dirty="0"/>
              <a:t>P</a:t>
            </a:r>
            <a:r>
              <a:rPr lang="en-GB" dirty="0" smtClean="0"/>
              <a:t>harmacy</a:t>
            </a:r>
            <a:endParaRPr lang="en-GB" dirty="0"/>
          </a:p>
        </p:txBody>
      </p:sp>
      <p:sp>
        <p:nvSpPr>
          <p:cNvPr id="5" name="TextBox 4"/>
          <p:cNvSpPr txBox="1"/>
          <p:nvPr/>
        </p:nvSpPr>
        <p:spPr>
          <a:xfrm>
            <a:off x="673030" y="3689782"/>
            <a:ext cx="3564396" cy="1231106"/>
          </a:xfrm>
          <a:prstGeom prst="rect">
            <a:avLst/>
          </a:prstGeom>
          <a:noFill/>
        </p:spPr>
        <p:txBody>
          <a:bodyPr wrap="square" rtlCol="0">
            <a:spAutoFit/>
          </a:bodyPr>
          <a:lstStyle/>
          <a:p>
            <a:pPr algn="ctr"/>
            <a:r>
              <a:rPr lang="en-US" sz="1400" b="1" dirty="0" smtClean="0">
                <a:solidFill>
                  <a:srgbClr val="000000"/>
                </a:solidFill>
              </a:rPr>
              <a:t>FACTOID</a:t>
            </a:r>
          </a:p>
          <a:p>
            <a:pPr algn="ctr"/>
            <a:r>
              <a:rPr lang="en-US" sz="1200" b="1" dirty="0" smtClean="0">
                <a:solidFill>
                  <a:srgbClr val="000000"/>
                </a:solidFill>
              </a:rPr>
              <a:t>In the 18</a:t>
            </a:r>
            <a:r>
              <a:rPr lang="en-US" sz="1200" b="1" baseline="30000" dirty="0" smtClean="0">
                <a:solidFill>
                  <a:srgbClr val="000000"/>
                </a:solidFill>
              </a:rPr>
              <a:t>th</a:t>
            </a:r>
            <a:r>
              <a:rPr lang="en-US" sz="1200" b="1" dirty="0" smtClean="0">
                <a:solidFill>
                  <a:srgbClr val="000000"/>
                </a:solidFill>
              </a:rPr>
              <a:t> century, breast cancer was treated with plants like sage, bay leaves, chamomile and red roses, all of which had to be left in a dunghill for 8 days! This is just one of many wacky treatments the Georgians used!   </a:t>
            </a:r>
            <a:endParaRPr lang="en-US" sz="1200" b="1" dirty="0">
              <a:solidFill>
                <a:srgbClr val="000000"/>
              </a:solidFill>
            </a:endParaRPr>
          </a:p>
        </p:txBody>
      </p:sp>
      <p:pic>
        <p:nvPicPr>
          <p:cNvPr id="6" name="Picture 5"/>
          <p:cNvPicPr>
            <a:picLocks noChangeAspect="1"/>
          </p:cNvPicPr>
          <p:nvPr/>
        </p:nvPicPr>
        <p:blipFill>
          <a:blip r:embed="rId2"/>
          <a:stretch>
            <a:fillRect/>
          </a:stretch>
        </p:blipFill>
        <p:spPr>
          <a:xfrm>
            <a:off x="5148064" y="4922034"/>
            <a:ext cx="1892918" cy="1803793"/>
          </a:xfrm>
          <a:prstGeom prst="rect">
            <a:avLst/>
          </a:prstGeom>
        </p:spPr>
      </p:pic>
      <p:sp>
        <p:nvSpPr>
          <p:cNvPr id="3" name="TextBox 2"/>
          <p:cNvSpPr txBox="1"/>
          <p:nvPr/>
        </p:nvSpPr>
        <p:spPr>
          <a:xfrm>
            <a:off x="5004048" y="3183096"/>
            <a:ext cx="4428492" cy="1738938"/>
          </a:xfrm>
          <a:prstGeom prst="rect">
            <a:avLst/>
          </a:prstGeom>
          <a:noFill/>
        </p:spPr>
        <p:txBody>
          <a:bodyPr wrap="square" rtlCol="0">
            <a:spAutoFit/>
          </a:bodyPr>
          <a:lstStyle/>
          <a:p>
            <a:endParaRPr lang="en-US" sz="700" dirty="0"/>
          </a:p>
          <a:p>
            <a:r>
              <a:rPr lang="en-US" sz="2000" dirty="0" smtClean="0"/>
              <a:t>The garden was a bit like a pharmacy, supplying doctors with cures for their patients! This type of gardens are called Renaissance Physic Gardens.</a:t>
            </a:r>
            <a:endParaRPr lang="en-US" sz="2000" dirty="0"/>
          </a:p>
        </p:txBody>
      </p:sp>
      <p:sp>
        <p:nvSpPr>
          <p:cNvPr id="8" name="Rectangle 7"/>
          <p:cNvSpPr/>
          <p:nvPr/>
        </p:nvSpPr>
        <p:spPr>
          <a:xfrm>
            <a:off x="3364512" y="1764352"/>
            <a:ext cx="5688632" cy="1292662"/>
          </a:xfrm>
          <a:prstGeom prst="rect">
            <a:avLst/>
          </a:prstGeom>
        </p:spPr>
        <p:txBody>
          <a:bodyPr wrap="square">
            <a:spAutoFit/>
          </a:bodyPr>
          <a:lstStyle/>
          <a:p>
            <a:r>
              <a:rPr lang="en-US" dirty="0"/>
              <a:t>The purpose of the garden, in the eighteenth century, was very different from now!</a:t>
            </a:r>
          </a:p>
          <a:p>
            <a:endParaRPr lang="en-US" sz="600" dirty="0"/>
          </a:p>
          <a:p>
            <a:r>
              <a:rPr lang="en-US" dirty="0"/>
              <a:t>The garden was founded by the University to grow plants that medical students could use to treat people.</a:t>
            </a:r>
          </a:p>
        </p:txBody>
      </p:sp>
    </p:spTree>
    <p:extLst>
      <p:ext uri="{BB962C8B-B14F-4D97-AF65-F5344CB8AC3E}">
        <p14:creationId xmlns:p14="http://schemas.microsoft.com/office/powerpoint/2010/main" val="22559031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John Stevens </a:t>
            </a:r>
            <a:r>
              <a:rPr lang="en-GB" dirty="0" err="1" smtClean="0"/>
              <a:t>Henslow</a:t>
            </a:r>
            <a:endParaRPr lang="en-GB" dirty="0"/>
          </a:p>
        </p:txBody>
      </p:sp>
      <p:sp>
        <p:nvSpPr>
          <p:cNvPr id="3" name="TextBox 2"/>
          <p:cNvSpPr txBox="1"/>
          <p:nvPr/>
        </p:nvSpPr>
        <p:spPr>
          <a:xfrm>
            <a:off x="179512" y="1916832"/>
            <a:ext cx="5112568" cy="3785652"/>
          </a:xfrm>
          <a:prstGeom prst="rect">
            <a:avLst/>
          </a:prstGeom>
          <a:noFill/>
        </p:spPr>
        <p:txBody>
          <a:bodyPr wrap="square" rtlCol="0">
            <a:spAutoFit/>
          </a:bodyPr>
          <a:lstStyle/>
          <a:p>
            <a:r>
              <a:rPr lang="en-US" sz="2000" dirty="0" smtClean="0"/>
              <a:t>By 1825, the Cambridge Botanic </a:t>
            </a:r>
            <a:r>
              <a:rPr lang="en-US" sz="2000" dirty="0" smtClean="0"/>
              <a:t>Garden was </a:t>
            </a:r>
            <a:r>
              <a:rPr lang="en-US" sz="2000" dirty="0" smtClean="0"/>
              <a:t>quite run down, and the study of plants at the University was declining.</a:t>
            </a:r>
          </a:p>
          <a:p>
            <a:endParaRPr lang="en-US" sz="1000" dirty="0"/>
          </a:p>
          <a:p>
            <a:r>
              <a:rPr lang="en-US" sz="2000" dirty="0" smtClean="0"/>
              <a:t>Then, John Stevens </a:t>
            </a:r>
            <a:r>
              <a:rPr lang="en-US" sz="2000" dirty="0" err="1" smtClean="0"/>
              <a:t>Henslow</a:t>
            </a:r>
            <a:r>
              <a:rPr lang="en-US" sz="2000" dirty="0" smtClean="0"/>
              <a:t> arrived, becoming a professor of Botany. He pushed the rejuvenation of the gardens past very reluctant University officials!</a:t>
            </a:r>
          </a:p>
          <a:p>
            <a:endParaRPr lang="en-US" sz="1000" dirty="0"/>
          </a:p>
          <a:p>
            <a:r>
              <a:rPr lang="en-US" sz="2000" dirty="0" err="1" smtClean="0"/>
              <a:t>Henslow</a:t>
            </a:r>
            <a:r>
              <a:rPr lang="en-US" sz="2000" dirty="0" smtClean="0"/>
              <a:t> was incredibly clever! He became a professor aged only 26 and mentored the famous Charles Darwin, who explained evolution!</a:t>
            </a:r>
            <a:endParaRPr lang="en-US" sz="2000" dirty="0"/>
          </a:p>
        </p:txBody>
      </p:sp>
      <p:pic>
        <p:nvPicPr>
          <p:cNvPr id="5" name="Picture 4"/>
          <p:cNvPicPr>
            <a:picLocks noChangeAspect="1"/>
          </p:cNvPicPr>
          <p:nvPr/>
        </p:nvPicPr>
        <p:blipFill>
          <a:blip r:embed="rId2"/>
          <a:stretch>
            <a:fillRect/>
          </a:stretch>
        </p:blipFill>
        <p:spPr>
          <a:xfrm>
            <a:off x="5724128" y="1916832"/>
            <a:ext cx="2808312" cy="3757983"/>
          </a:xfrm>
          <a:prstGeom prst="rect">
            <a:avLst/>
          </a:prstGeom>
        </p:spPr>
      </p:pic>
      <p:sp>
        <p:nvSpPr>
          <p:cNvPr id="6" name="TextBox 5"/>
          <p:cNvSpPr txBox="1"/>
          <p:nvPr/>
        </p:nvSpPr>
        <p:spPr>
          <a:xfrm>
            <a:off x="3491880" y="5805264"/>
            <a:ext cx="3456384" cy="646331"/>
          </a:xfrm>
          <a:prstGeom prst="rect">
            <a:avLst/>
          </a:prstGeom>
          <a:noFill/>
        </p:spPr>
        <p:txBody>
          <a:bodyPr wrap="square" rtlCol="0">
            <a:spAutoFit/>
          </a:bodyPr>
          <a:lstStyle/>
          <a:p>
            <a:r>
              <a:rPr lang="en-US" dirty="0" smtClean="0"/>
              <a:t>Here’s a photo of the John Stevens </a:t>
            </a:r>
            <a:r>
              <a:rPr lang="en-US" dirty="0" err="1" smtClean="0"/>
              <a:t>Henslow</a:t>
            </a:r>
            <a:endParaRPr lang="en-US" dirty="0"/>
          </a:p>
        </p:txBody>
      </p:sp>
    </p:spTree>
    <p:extLst>
      <p:ext uri="{BB962C8B-B14F-4D97-AF65-F5344CB8AC3E}">
        <p14:creationId xmlns:p14="http://schemas.microsoft.com/office/powerpoint/2010/main" val="32613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MG_152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2924944"/>
            <a:ext cx="3888432" cy="2592288"/>
          </a:xfrm>
          <a:prstGeom prst="rect">
            <a:avLst/>
          </a:prstGeom>
        </p:spPr>
      </p:pic>
      <p:sp>
        <p:nvSpPr>
          <p:cNvPr id="2" name="Title 1"/>
          <p:cNvSpPr>
            <a:spLocks noGrp="1"/>
          </p:cNvSpPr>
          <p:nvPr>
            <p:ph type="title"/>
          </p:nvPr>
        </p:nvSpPr>
        <p:spPr/>
        <p:txBody>
          <a:bodyPr/>
          <a:lstStyle/>
          <a:p>
            <a:pPr algn="ctr"/>
            <a:r>
              <a:rPr lang="en-GB" sz="4000" dirty="0" smtClean="0"/>
              <a:t>A New Home for the Garden</a:t>
            </a:r>
            <a:endParaRPr lang="en-GB" sz="4000" dirty="0"/>
          </a:p>
        </p:txBody>
      </p:sp>
      <p:sp>
        <p:nvSpPr>
          <p:cNvPr id="3" name="Content Placeholder 2"/>
          <p:cNvSpPr>
            <a:spLocks noGrp="1"/>
          </p:cNvSpPr>
          <p:nvPr>
            <p:ph idx="1"/>
          </p:nvPr>
        </p:nvSpPr>
        <p:spPr>
          <a:xfrm>
            <a:off x="107504" y="1917030"/>
            <a:ext cx="4823767" cy="4032250"/>
          </a:xfrm>
        </p:spPr>
        <p:txBody>
          <a:bodyPr/>
          <a:lstStyle/>
          <a:p>
            <a:pPr marL="0" indent="0">
              <a:buNone/>
            </a:pPr>
            <a:r>
              <a:rPr lang="en-GB" sz="2600" dirty="0" err="1" smtClean="0"/>
              <a:t>Henslow</a:t>
            </a:r>
            <a:r>
              <a:rPr lang="en-GB" sz="2600" dirty="0" smtClean="0"/>
              <a:t> quickly realised that the site in the city centre was not big enough for the garden, so he bought 40 acres of land a bit further out from Cambridge. </a:t>
            </a:r>
          </a:p>
          <a:p>
            <a:pPr marL="0" indent="0">
              <a:buNone/>
            </a:pPr>
            <a:endParaRPr lang="en-GB" sz="1200" dirty="0" smtClean="0"/>
          </a:p>
          <a:p>
            <a:pPr marL="0" indent="0">
              <a:buNone/>
            </a:pPr>
            <a:r>
              <a:rPr lang="en-GB" sz="2600" dirty="0" smtClean="0"/>
              <a:t>In 1846, the </a:t>
            </a:r>
            <a:r>
              <a:rPr lang="en-GB" sz="2600" dirty="0" smtClean="0"/>
              <a:t>Garden </a:t>
            </a:r>
            <a:r>
              <a:rPr lang="en-GB" sz="2600" dirty="0" smtClean="0"/>
              <a:t>re-opened on this land, and </a:t>
            </a:r>
            <a:r>
              <a:rPr lang="en-GB" sz="2600" dirty="0" smtClean="0"/>
              <a:t>has </a:t>
            </a:r>
            <a:r>
              <a:rPr lang="en-GB" sz="2600" dirty="0" smtClean="0"/>
              <a:t>remained there to this day!</a:t>
            </a:r>
            <a:endParaRPr lang="en-GB" sz="2600" dirty="0"/>
          </a:p>
        </p:txBody>
      </p:sp>
      <p:sp>
        <p:nvSpPr>
          <p:cNvPr id="4" name="TextBox 3"/>
          <p:cNvSpPr txBox="1"/>
          <p:nvPr/>
        </p:nvSpPr>
        <p:spPr>
          <a:xfrm>
            <a:off x="3131840" y="5589240"/>
            <a:ext cx="4104456" cy="1200329"/>
          </a:xfrm>
          <a:prstGeom prst="rect">
            <a:avLst/>
          </a:prstGeom>
          <a:noFill/>
        </p:spPr>
        <p:txBody>
          <a:bodyPr wrap="square" rtlCol="0">
            <a:spAutoFit/>
          </a:bodyPr>
          <a:lstStyle/>
          <a:p>
            <a:r>
              <a:rPr lang="en-US" dirty="0" smtClean="0"/>
              <a:t>These gates were used in the original garden, in the </a:t>
            </a:r>
            <a:r>
              <a:rPr lang="en-US" dirty="0" err="1" smtClean="0"/>
              <a:t>centre</a:t>
            </a:r>
            <a:r>
              <a:rPr lang="en-US" dirty="0" smtClean="0"/>
              <a:t> of town! This is a picture of them, after they were moved to the new garden in 1909!</a:t>
            </a:r>
            <a:endParaRPr lang="en-US" dirty="0"/>
          </a:p>
        </p:txBody>
      </p:sp>
      <p:sp>
        <p:nvSpPr>
          <p:cNvPr id="5" name="Explosion 1 4"/>
          <p:cNvSpPr/>
          <p:nvPr/>
        </p:nvSpPr>
        <p:spPr>
          <a:xfrm>
            <a:off x="4716016" y="908720"/>
            <a:ext cx="4536504" cy="2819153"/>
          </a:xfrm>
          <a:prstGeom prst="irregularSeal1">
            <a:avLst/>
          </a:prstGeom>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6" name="TextBox 5"/>
          <p:cNvSpPr txBox="1"/>
          <p:nvPr/>
        </p:nvSpPr>
        <p:spPr>
          <a:xfrm>
            <a:off x="5724128" y="1556792"/>
            <a:ext cx="2520280" cy="1323439"/>
          </a:xfrm>
          <a:prstGeom prst="rect">
            <a:avLst/>
          </a:prstGeom>
          <a:noFill/>
        </p:spPr>
        <p:txBody>
          <a:bodyPr wrap="square" rtlCol="0">
            <a:spAutoFit/>
          </a:bodyPr>
          <a:lstStyle/>
          <a:p>
            <a:pPr algn="ctr"/>
            <a:r>
              <a:rPr lang="en-US" sz="1600" b="1" dirty="0" smtClean="0">
                <a:solidFill>
                  <a:srgbClr val="000000"/>
                </a:solidFill>
              </a:rPr>
              <a:t>FACTOID</a:t>
            </a:r>
          </a:p>
          <a:p>
            <a:pPr algn="ctr"/>
            <a:r>
              <a:rPr lang="en-US" sz="1600" b="1" dirty="0" err="1" smtClean="0">
                <a:solidFill>
                  <a:srgbClr val="000000"/>
                </a:solidFill>
              </a:rPr>
              <a:t>Henslow</a:t>
            </a:r>
            <a:r>
              <a:rPr lang="en-US" sz="1600" b="1" dirty="0" smtClean="0">
                <a:solidFill>
                  <a:srgbClr val="000000"/>
                </a:solidFill>
              </a:rPr>
              <a:t> had to pass an act of Parliament to move the </a:t>
            </a:r>
            <a:r>
              <a:rPr lang="en-US" sz="1600" b="1" dirty="0" smtClean="0">
                <a:solidFill>
                  <a:srgbClr val="000000"/>
                </a:solidFill>
              </a:rPr>
              <a:t>garden! </a:t>
            </a:r>
            <a:r>
              <a:rPr lang="en-US" sz="1600" b="1" dirty="0" smtClean="0">
                <a:solidFill>
                  <a:srgbClr val="000000"/>
                </a:solidFill>
              </a:rPr>
              <a:t>He did this in 1831.</a:t>
            </a:r>
            <a:endParaRPr lang="en-US" sz="1600" b="1" dirty="0">
              <a:solidFill>
                <a:srgbClr val="000000"/>
              </a:solidFill>
            </a:endParaRPr>
          </a:p>
        </p:txBody>
      </p:sp>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Mix of science and art</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TextBox 2"/>
          <p:cNvSpPr txBox="1"/>
          <p:nvPr/>
        </p:nvSpPr>
        <p:spPr>
          <a:xfrm>
            <a:off x="107504" y="1628800"/>
            <a:ext cx="4392488" cy="3616374"/>
          </a:xfrm>
          <a:prstGeom prst="rect">
            <a:avLst/>
          </a:prstGeom>
          <a:noFill/>
        </p:spPr>
        <p:txBody>
          <a:bodyPr wrap="square" rtlCol="0">
            <a:spAutoFit/>
          </a:bodyPr>
          <a:lstStyle/>
          <a:p>
            <a:r>
              <a:rPr lang="en-US" sz="2000" dirty="0" smtClean="0"/>
              <a:t>The move gave </a:t>
            </a:r>
            <a:r>
              <a:rPr lang="en-US" sz="2000" dirty="0" err="1" smtClean="0"/>
              <a:t>Henslow</a:t>
            </a:r>
            <a:r>
              <a:rPr lang="en-US" sz="2000" dirty="0" smtClean="0"/>
              <a:t> a chance to redesign, and refocus the garden. He changed the it from just a medic’s allotment to a place to study and investigate the plants themselves!</a:t>
            </a:r>
          </a:p>
          <a:p>
            <a:endParaRPr lang="en-US" sz="900" dirty="0"/>
          </a:p>
          <a:p>
            <a:r>
              <a:rPr lang="en-US" sz="2000" dirty="0" err="1" smtClean="0"/>
              <a:t>Henslow</a:t>
            </a:r>
            <a:r>
              <a:rPr lang="en-US" sz="2000" dirty="0" smtClean="0"/>
              <a:t> also changed the garden so that it was more appealing to visitors. Using the “</a:t>
            </a:r>
            <a:r>
              <a:rPr lang="en-US" sz="2000" dirty="0" err="1" smtClean="0"/>
              <a:t>Gardenesque</a:t>
            </a:r>
            <a:r>
              <a:rPr lang="en-US" sz="2000" dirty="0" smtClean="0"/>
              <a:t>” style, </a:t>
            </a:r>
            <a:r>
              <a:rPr lang="en-US" sz="2000" dirty="0" err="1" smtClean="0"/>
              <a:t>Henslow</a:t>
            </a:r>
            <a:r>
              <a:rPr lang="en-US" sz="2000" dirty="0" smtClean="0"/>
              <a:t> made a garden that was still scientifically useful, but that also looked impressive!</a:t>
            </a:r>
          </a:p>
        </p:txBody>
      </p:sp>
      <p:pic>
        <p:nvPicPr>
          <p:cNvPr id="5" name="Picture 4" descr="IMG_1520.JPG"/>
          <p:cNvPicPr>
            <a:picLocks noChangeAspect="1"/>
          </p:cNvPicPr>
          <p:nvPr/>
        </p:nvPicPr>
        <p:blipFill rotWithShape="1">
          <a:blip r:embed="rId2">
            <a:grayscl/>
            <a:extLst>
              <a:ext uri="{BEBA8EAE-BF5A-486C-A8C5-ECC9F3942E4B}">
                <a14:imgProps xmlns:a14="http://schemas.microsoft.com/office/drawing/2010/main">
                  <a14:imgLayer r:embed="rId3">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l="13535" t="2487" r="3036"/>
          <a:stretch/>
        </p:blipFill>
        <p:spPr>
          <a:xfrm>
            <a:off x="4644008" y="1628800"/>
            <a:ext cx="4392488" cy="3598037"/>
          </a:xfrm>
          <a:prstGeom prst="rect">
            <a:avLst/>
          </a:prstGeom>
        </p:spPr>
      </p:pic>
      <p:sp>
        <p:nvSpPr>
          <p:cNvPr id="6" name="TextBox 5"/>
          <p:cNvSpPr txBox="1"/>
          <p:nvPr/>
        </p:nvSpPr>
        <p:spPr>
          <a:xfrm>
            <a:off x="107504" y="5313402"/>
            <a:ext cx="8928992" cy="707886"/>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sz="2000" dirty="0" smtClean="0">
                <a:solidFill>
                  <a:schemeClr val="bg1"/>
                </a:solidFill>
              </a:rPr>
              <a:t>Here is a map of the old </a:t>
            </a:r>
            <a:r>
              <a:rPr lang="en-GB" sz="2000" dirty="0" smtClean="0">
                <a:solidFill>
                  <a:schemeClr val="bg1"/>
                </a:solidFill>
              </a:rPr>
              <a:t>garden. </a:t>
            </a:r>
            <a:r>
              <a:rPr lang="en-GB" sz="2000" dirty="0" smtClean="0">
                <a:solidFill>
                  <a:schemeClr val="bg1"/>
                </a:solidFill>
              </a:rPr>
              <a:t>Can you see the lake and the main walk? These were features put in, in 1846, that can still be seen today!</a:t>
            </a:r>
            <a:endParaRPr lang="en-GB" sz="2400" dirty="0">
              <a:solidFill>
                <a:schemeClr val="bg1"/>
              </a:solidFill>
            </a:endParaRPr>
          </a:p>
        </p:txBody>
      </p:sp>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36496" cy="1143000"/>
          </a:xfrm>
        </p:spPr>
        <p:txBody>
          <a:bodyPr/>
          <a:lstStyle/>
          <a:p>
            <a:pPr algn="ctr"/>
            <a:r>
              <a:rPr lang="en-GB" dirty="0" smtClean="0"/>
              <a:t>The Highlights of the 1846 Garden</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TextBox 2"/>
          <p:cNvSpPr txBox="1"/>
          <p:nvPr/>
        </p:nvSpPr>
        <p:spPr>
          <a:xfrm>
            <a:off x="107504" y="1628800"/>
            <a:ext cx="4608512" cy="2408352"/>
          </a:xfrm>
          <a:prstGeom prst="rect">
            <a:avLst/>
          </a:prstGeom>
          <a:noFill/>
        </p:spPr>
        <p:txBody>
          <a:bodyPr wrap="square" rtlCol="0">
            <a:spAutoFit/>
          </a:bodyPr>
          <a:lstStyle/>
          <a:p>
            <a:r>
              <a:rPr lang="en-US" sz="2000" dirty="0" smtClean="0"/>
              <a:t>The Giant Redwoods!</a:t>
            </a:r>
          </a:p>
          <a:p>
            <a:endParaRPr lang="en-US" sz="1050" dirty="0"/>
          </a:p>
          <a:p>
            <a:r>
              <a:rPr lang="en-US" sz="2000" dirty="0" smtClean="0"/>
              <a:t>The seeds for these huge trees, which stand on the Main Walk of the </a:t>
            </a:r>
            <a:r>
              <a:rPr lang="en-US" sz="2000" dirty="0" smtClean="0"/>
              <a:t>Garden, </a:t>
            </a:r>
            <a:r>
              <a:rPr lang="en-US" sz="2000" dirty="0" smtClean="0"/>
              <a:t>were brought over from California in 1801! The trees are nearly 150 years old and are 30m tall – that</a:t>
            </a:r>
            <a:r>
              <a:rPr lang="fr-FR" sz="2000" dirty="0" smtClean="0"/>
              <a:t>’</a:t>
            </a:r>
            <a:r>
              <a:rPr lang="en-US" sz="2000" dirty="0" smtClean="0"/>
              <a:t>s about 30 children standing on top of each other!</a:t>
            </a:r>
            <a:endParaRPr lang="en-US" sz="2000" dirty="0"/>
          </a:p>
        </p:txBody>
      </p:sp>
      <p:sp>
        <p:nvSpPr>
          <p:cNvPr id="5" name="TextBox 4"/>
          <p:cNvSpPr txBox="1"/>
          <p:nvPr/>
        </p:nvSpPr>
        <p:spPr>
          <a:xfrm>
            <a:off x="4499992" y="3933056"/>
            <a:ext cx="4536504" cy="2408352"/>
          </a:xfrm>
          <a:prstGeom prst="rect">
            <a:avLst/>
          </a:prstGeom>
          <a:noFill/>
        </p:spPr>
        <p:txBody>
          <a:bodyPr wrap="square" rtlCol="0">
            <a:spAutoFit/>
          </a:bodyPr>
          <a:lstStyle/>
          <a:p>
            <a:r>
              <a:rPr lang="en-US" sz="2000" dirty="0" smtClean="0"/>
              <a:t>The Lake!</a:t>
            </a:r>
          </a:p>
          <a:p>
            <a:endParaRPr lang="en-US" sz="1050" dirty="0"/>
          </a:p>
          <a:p>
            <a:r>
              <a:rPr lang="en-US" sz="2000" dirty="0" smtClean="0"/>
              <a:t>The Lake was dug out by </a:t>
            </a:r>
            <a:r>
              <a:rPr lang="en-US" sz="2000" dirty="0" err="1" smtClean="0"/>
              <a:t>Henslow’s</a:t>
            </a:r>
            <a:r>
              <a:rPr lang="en-US" sz="2000" dirty="0" smtClean="0"/>
              <a:t> team. It is shaped like U and gives the garden a whole new environment. It is supplied by Hobson’s Conduit, built in 1610, which is still visible on </a:t>
            </a:r>
            <a:r>
              <a:rPr lang="en-US" sz="2000" dirty="0" err="1" smtClean="0"/>
              <a:t>Trumpington</a:t>
            </a:r>
            <a:r>
              <a:rPr lang="en-US" sz="2000" dirty="0" smtClean="0"/>
              <a:t> </a:t>
            </a:r>
            <a:r>
              <a:rPr lang="en-US" sz="2000" dirty="0" smtClean="0"/>
              <a:t>Street!</a:t>
            </a:r>
            <a:endParaRPr lang="en-US" sz="2000" dirty="0"/>
          </a:p>
        </p:txBody>
      </p:sp>
      <p:pic>
        <p:nvPicPr>
          <p:cNvPr id="7" name="Picture 6"/>
          <p:cNvPicPr>
            <a:picLocks noChangeAspect="1"/>
          </p:cNvPicPr>
          <p:nvPr/>
        </p:nvPicPr>
        <p:blipFill rotWithShape="1">
          <a:blip r:embed="rId2"/>
          <a:srcRect l="327" t="50764" r="-327" b="9071"/>
          <a:stretch/>
        </p:blipFill>
        <p:spPr>
          <a:xfrm>
            <a:off x="755576" y="4365104"/>
            <a:ext cx="3109274" cy="1665137"/>
          </a:xfrm>
          <a:prstGeom prst="rect">
            <a:avLst/>
          </a:prstGeom>
        </p:spPr>
      </p:pic>
      <p:sp>
        <p:nvSpPr>
          <p:cNvPr id="8" name="TextBox 7"/>
          <p:cNvSpPr txBox="1"/>
          <p:nvPr/>
        </p:nvSpPr>
        <p:spPr>
          <a:xfrm>
            <a:off x="2771800" y="6372036"/>
            <a:ext cx="4464496" cy="369332"/>
          </a:xfrm>
          <a:prstGeom prst="rect">
            <a:avLst/>
          </a:prstGeom>
          <a:noFill/>
        </p:spPr>
        <p:txBody>
          <a:bodyPr wrap="square" rtlCol="0">
            <a:spAutoFit/>
          </a:bodyPr>
          <a:lstStyle/>
          <a:p>
            <a:r>
              <a:rPr lang="en-US" dirty="0" smtClean="0"/>
              <a:t>Photo from the Botanic Garden’s Website</a:t>
            </a:r>
            <a:endParaRPr lang="en-US" dirty="0"/>
          </a:p>
        </p:txBody>
      </p:sp>
    </p:spTree>
    <p:extLst>
      <p:ext uri="{BB962C8B-B14F-4D97-AF65-F5344CB8AC3E}">
        <p14:creationId xmlns:p14="http://schemas.microsoft.com/office/powerpoint/2010/main" val="29516557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The Systematic </a:t>
            </a:r>
            <a:r>
              <a:rPr lang="en-GB" dirty="0"/>
              <a:t>B</a:t>
            </a:r>
            <a:r>
              <a:rPr lang="en-GB" dirty="0" smtClean="0"/>
              <a:t>eds</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TextBox 2"/>
          <p:cNvSpPr txBox="1"/>
          <p:nvPr/>
        </p:nvSpPr>
        <p:spPr>
          <a:xfrm>
            <a:off x="107504" y="1597000"/>
            <a:ext cx="7056784" cy="4424288"/>
          </a:xfrm>
          <a:prstGeom prst="rect">
            <a:avLst/>
          </a:prstGeom>
          <a:noFill/>
        </p:spPr>
        <p:txBody>
          <a:bodyPr wrap="square" rtlCol="0">
            <a:spAutoFit/>
          </a:bodyPr>
          <a:lstStyle/>
          <a:p>
            <a:r>
              <a:rPr lang="en-US" sz="2000" dirty="0" err="1" smtClean="0"/>
              <a:t>Henslow</a:t>
            </a:r>
            <a:r>
              <a:rPr lang="en-US" sz="2000" dirty="0" smtClean="0"/>
              <a:t> also laid out “The Systematic Beds”. Here, plants were placed next to those that were in the same “family”. A “family” is a group of animals or plants that look and behave similarly. This was very useful scientifically, as it allowed men to look at the differences and similarities between plants. </a:t>
            </a:r>
          </a:p>
          <a:p>
            <a:endParaRPr lang="en-US" sz="1050" dirty="0" smtClean="0"/>
          </a:p>
          <a:p>
            <a:r>
              <a:rPr lang="en-US" sz="2000" dirty="0" smtClean="0"/>
              <a:t>Once such man was </a:t>
            </a:r>
            <a:r>
              <a:rPr lang="en-US" sz="2000" dirty="0" smtClean="0">
                <a:solidFill>
                  <a:srgbClr val="60FF50"/>
                </a:solidFill>
              </a:rPr>
              <a:t>Charles Darwin</a:t>
            </a:r>
            <a:r>
              <a:rPr lang="en-US" sz="2000" dirty="0" smtClean="0"/>
              <a:t>. Darwin, taught by </a:t>
            </a:r>
            <a:r>
              <a:rPr lang="en-US" sz="2000" dirty="0" err="1" smtClean="0"/>
              <a:t>Henslow</a:t>
            </a:r>
            <a:r>
              <a:rPr lang="en-US" sz="2000" dirty="0" smtClean="0"/>
              <a:t> and using the ability to see families side by side, came up with his idea of </a:t>
            </a:r>
            <a:r>
              <a:rPr lang="en-US" sz="2000" dirty="0" smtClean="0">
                <a:solidFill>
                  <a:srgbClr val="60FF50"/>
                </a:solidFill>
              </a:rPr>
              <a:t>Evolution</a:t>
            </a:r>
            <a:r>
              <a:rPr lang="en-US" sz="2000" dirty="0" smtClean="0"/>
              <a:t>. This states that each family evolved from the same one plant or animal.</a:t>
            </a:r>
          </a:p>
          <a:p>
            <a:endParaRPr lang="en-US" sz="1100" dirty="0"/>
          </a:p>
          <a:p>
            <a:r>
              <a:rPr lang="en-US" sz="2000" dirty="0" smtClean="0"/>
              <a:t>The </a:t>
            </a:r>
            <a:r>
              <a:rPr lang="en-US" sz="2000" dirty="0" smtClean="0"/>
              <a:t>Systematic </a:t>
            </a:r>
            <a:r>
              <a:rPr lang="en-US" sz="2000" dirty="0" smtClean="0"/>
              <a:t>beds sum up the garden! They are beautiful to look at, curving and irregular unlike most gardens, but were also a critical scientific tool, which helped shape our understanding of life!</a:t>
            </a:r>
            <a:endParaRPr lang="en-US" sz="2000" dirty="0"/>
          </a:p>
        </p:txBody>
      </p:sp>
      <p:pic>
        <p:nvPicPr>
          <p:cNvPr id="5" name="Picture 4"/>
          <p:cNvPicPr>
            <a:picLocks noChangeAspect="1"/>
          </p:cNvPicPr>
          <p:nvPr/>
        </p:nvPicPr>
        <p:blipFill rotWithShape="1">
          <a:blip r:embed="rId2"/>
          <a:srcRect l="43858" r="1"/>
          <a:stretch/>
        </p:blipFill>
        <p:spPr>
          <a:xfrm>
            <a:off x="7164288" y="1634337"/>
            <a:ext cx="1847166" cy="4386951"/>
          </a:xfrm>
          <a:prstGeom prst="rect">
            <a:avLst/>
          </a:prstGeom>
        </p:spPr>
      </p:pic>
      <p:sp>
        <p:nvSpPr>
          <p:cNvPr id="6" name="TextBox 5"/>
          <p:cNvSpPr txBox="1"/>
          <p:nvPr/>
        </p:nvSpPr>
        <p:spPr>
          <a:xfrm>
            <a:off x="3491880" y="6093296"/>
            <a:ext cx="3456384" cy="646331"/>
          </a:xfrm>
          <a:prstGeom prst="rect">
            <a:avLst/>
          </a:prstGeom>
          <a:noFill/>
        </p:spPr>
        <p:txBody>
          <a:bodyPr wrap="square" rtlCol="0">
            <a:spAutoFit/>
          </a:bodyPr>
          <a:lstStyle/>
          <a:p>
            <a:r>
              <a:rPr lang="en-US" dirty="0" smtClean="0"/>
              <a:t>Photo from the Botanic Garden’s Website</a:t>
            </a:r>
            <a:endParaRPr lang="en-US" dirty="0"/>
          </a:p>
        </p:txBody>
      </p:sp>
    </p:spTree>
    <p:extLst>
      <p:ext uri="{BB962C8B-B14F-4D97-AF65-F5344CB8AC3E}">
        <p14:creationId xmlns:p14="http://schemas.microsoft.com/office/powerpoint/2010/main" val="34827185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1951 new development</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TextBox 2"/>
          <p:cNvSpPr txBox="1"/>
          <p:nvPr/>
        </p:nvSpPr>
        <p:spPr>
          <a:xfrm>
            <a:off x="5004849" y="2780928"/>
            <a:ext cx="4104456" cy="3416320"/>
          </a:xfrm>
          <a:prstGeom prst="rect">
            <a:avLst/>
          </a:prstGeom>
          <a:noFill/>
        </p:spPr>
        <p:txBody>
          <a:bodyPr wrap="square" rtlCol="0">
            <a:spAutoFit/>
          </a:bodyPr>
          <a:lstStyle/>
          <a:p>
            <a:r>
              <a:rPr lang="en-US" sz="2400" dirty="0" smtClean="0"/>
              <a:t>The 1846 Gardens took up only half of the land </a:t>
            </a:r>
            <a:r>
              <a:rPr lang="en-US" sz="2400" dirty="0" err="1" smtClean="0"/>
              <a:t>Henslow</a:t>
            </a:r>
            <a:r>
              <a:rPr lang="en-US" sz="2400" dirty="0" smtClean="0"/>
              <a:t> had bought. In 1951, a big donation meant that the gardens could expand into the other half! </a:t>
            </a:r>
          </a:p>
          <a:p>
            <a:endParaRPr lang="en-US" sz="1600" dirty="0"/>
          </a:p>
          <a:p>
            <a:r>
              <a:rPr lang="en-US" sz="2400" dirty="0" smtClean="0"/>
              <a:t>The task was carried out by Ben Younger.</a:t>
            </a:r>
            <a:endParaRPr lang="en-US" sz="2400" dirty="0"/>
          </a:p>
        </p:txBody>
      </p:sp>
      <p:pic>
        <p:nvPicPr>
          <p:cNvPr id="5" name="Picture 4" descr="IMG_1531.JPG"/>
          <p:cNvPicPr>
            <a:picLocks noChangeAspect="1"/>
          </p:cNvPicPr>
          <p:nvPr/>
        </p:nvPicPr>
        <p:blipFill rotWithShape="1">
          <a:blip r:embed="rId2">
            <a:extLst>
              <a:ext uri="{28A0092B-C50C-407E-A947-70E740481C1C}">
                <a14:useLocalDpi xmlns:a14="http://schemas.microsoft.com/office/drawing/2010/main" val="0"/>
              </a:ext>
            </a:extLst>
          </a:blip>
          <a:srcRect l="9627" t="2720" r="3038" b="18044"/>
          <a:stretch/>
        </p:blipFill>
        <p:spPr>
          <a:xfrm>
            <a:off x="123409" y="2852936"/>
            <a:ext cx="4664615" cy="3173978"/>
          </a:xfrm>
          <a:prstGeom prst="rect">
            <a:avLst/>
          </a:prstGeom>
        </p:spPr>
      </p:pic>
      <p:sp>
        <p:nvSpPr>
          <p:cNvPr id="6" name="TextBox 5"/>
          <p:cNvSpPr txBox="1"/>
          <p:nvPr/>
        </p:nvSpPr>
        <p:spPr>
          <a:xfrm>
            <a:off x="179512" y="1795463"/>
            <a:ext cx="8856984" cy="846386"/>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US" sz="2200" dirty="0" smtClean="0">
                <a:solidFill>
                  <a:schemeClr val="bg1"/>
                </a:solidFill>
              </a:rPr>
              <a:t>Here </a:t>
            </a:r>
            <a:r>
              <a:rPr lang="en-US" sz="2200" dirty="0">
                <a:solidFill>
                  <a:schemeClr val="bg1"/>
                </a:solidFill>
              </a:rPr>
              <a:t>is </a:t>
            </a:r>
            <a:r>
              <a:rPr lang="en-US" sz="2200" dirty="0" smtClean="0">
                <a:solidFill>
                  <a:schemeClr val="bg1"/>
                </a:solidFill>
              </a:rPr>
              <a:t>a picture of a path building built, as the gardens were under construction. Can you picture what this scene might look like today?</a:t>
            </a:r>
          </a:p>
          <a:p>
            <a:endParaRPr lang="en-US" sz="500" dirty="0">
              <a:solidFill>
                <a:schemeClr val="bg1"/>
              </a:solidFill>
            </a:endParaRPr>
          </a:p>
        </p:txBody>
      </p:sp>
    </p:spTree>
    <p:extLst>
      <p:ext uri="{BB962C8B-B14F-4D97-AF65-F5344CB8AC3E}">
        <p14:creationId xmlns:p14="http://schemas.microsoft.com/office/powerpoint/2010/main" val="188704673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2822</TotalTime>
  <Words>1504</Words>
  <Application>Microsoft Macintosh PowerPoint</Application>
  <PresentationFormat>On-screen Show (4:3)</PresentationFormat>
  <Paragraphs>110</Paragraphs>
  <Slides>18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ＭＳ Ｐゴシック</vt:lpstr>
      <vt:lpstr>Open Sans</vt:lpstr>
      <vt:lpstr>Open Sans Light</vt:lpstr>
      <vt:lpstr>Arial</vt:lpstr>
      <vt:lpstr>Calibri</vt:lpstr>
      <vt:lpstr>Default Design</vt:lpstr>
      <vt:lpstr>The Botanic Garden</vt:lpstr>
      <vt:lpstr>The Botanic Garden…in the centre of town?</vt:lpstr>
      <vt:lpstr>The Local Pharmacy</vt:lpstr>
      <vt:lpstr>John Stevens Henslow</vt:lpstr>
      <vt:lpstr>A New Home for the Garden</vt:lpstr>
      <vt:lpstr>Mix of science and art</vt:lpstr>
      <vt:lpstr>The Highlights of the 1846 Garden</vt:lpstr>
      <vt:lpstr>The Systematic Beds</vt:lpstr>
      <vt:lpstr>1951 new development</vt:lpstr>
      <vt:lpstr>The Chronological Beds</vt:lpstr>
      <vt:lpstr>The Limestone Mound</vt:lpstr>
      <vt:lpstr>The Toilet Tiff</vt:lpstr>
      <vt:lpstr>Frank Power – did he use a bit too much power?</vt:lpstr>
      <vt:lpstr>The Research Continues – in every direction!</vt:lpstr>
      <vt:lpstr>Go and visit these historic gardens yourselves!</vt:lpstr>
      <vt:lpstr>Discover More</vt:lpstr>
      <vt:lpstr>Discover More</vt:lpstr>
      <vt:lpstr>Web Resources available at: </vt:lpstr>
    </vt:vector>
  </TitlesOfParts>
  <Company>Taylor</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Microsoft Office User</cp:lastModifiedBy>
  <cp:revision>168</cp:revision>
  <dcterms:created xsi:type="dcterms:W3CDTF">2015-03-12T11:07:07Z</dcterms:created>
  <dcterms:modified xsi:type="dcterms:W3CDTF">2017-10-03T14:23:49Z</dcterms:modified>
</cp:coreProperties>
</file>