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8" r:id="rId2"/>
    <p:sldId id="265" r:id="rId3"/>
    <p:sldId id="260" r:id="rId4"/>
    <p:sldId id="266" r:id="rId5"/>
    <p:sldId id="261" r:id="rId6"/>
    <p:sldId id="262" r:id="rId7"/>
    <p:sldId id="268" r:id="rId8"/>
    <p:sldId id="263" r:id="rId9"/>
    <p:sldId id="264" r:id="rId10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14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79141A-CB58-4528-B6C7-5A65EC69288E}" type="datetimeFigureOut">
              <a:rPr lang="en-GB" smtClean="0"/>
              <a:t>09/11/2015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BB5EA-6269-49C8-A145-CF160520CF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830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5BB5EA-6269-49C8-A145-CF160520CFB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1297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"/>
          <p:cNvSpPr txBox="1">
            <a:spLocks noChangeArrowheads="1"/>
          </p:cNvSpPr>
          <p:nvPr userDrawn="1"/>
        </p:nvSpPr>
        <p:spPr bwMode="auto">
          <a:xfrm>
            <a:off x="5148263" y="1125538"/>
            <a:ext cx="32607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2636838"/>
            <a:ext cx="7772400" cy="1470025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GB" noProof="0" smtClean="0"/>
              <a:t>Title of presentation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4797425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GB" noProof="0" smtClean="0"/>
              <a:t>A subtitle for the presentation</a:t>
            </a:r>
          </a:p>
        </p:txBody>
      </p:sp>
      <p:pic>
        <p:nvPicPr>
          <p:cNvPr id="2" name="Picture 1" descr="mast_titl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8424936" cy="1275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468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553C5B-4A56-5740-B67A-2D2C4AE9D9E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051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274638"/>
            <a:ext cx="2058988" cy="5602287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29325" cy="5602287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67D7B4-70EB-D64C-8ED3-44B0168694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006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40713" cy="5602287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EA2DCA-FAD8-2A41-8ACF-F382A730DE2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560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99050-943D-B341-81A7-01B29B0D217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6280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B42CF-7617-E143-B79D-9CB27D141C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4268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844675"/>
            <a:ext cx="4038600" cy="4032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9313" y="1844675"/>
            <a:ext cx="4038600" cy="4032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C5E4D2-3B55-FF44-AA1E-7C0C6F1674F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236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7BC11B-67DD-A246-B07D-C0025708208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171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F67A98-FAE5-CA4D-8ED9-F8786A48AA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84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A42284-7353-7F4A-95D3-1966E76A513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3651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1FE1AB-A3CC-894D-AEB1-7B6C2C051FE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009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64410B-5F5C-0A47-8D3A-E1ED7AEB1E3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3538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844675"/>
            <a:ext cx="8229600" cy="403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076825" y="6165850"/>
            <a:ext cx="1989138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cs typeface="Arial" charset="0"/>
              </a:defRPr>
            </a:lvl1pPr>
          </a:lstStyle>
          <a:p>
            <a:pPr>
              <a:defRPr/>
            </a:pPr>
            <a:fld id="{24D52300-E78F-BF4A-890E-4AA76F5FB9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031" name="Picture 7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6021388"/>
            <a:ext cx="15240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3" name="Picture 2" descr="mast_1.png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021288"/>
            <a:ext cx="2803111" cy="676403"/>
          </a:xfrm>
          <a:prstGeom prst="rect">
            <a:avLst/>
          </a:prstGeom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audioboom.com/boos/3167977-cromwell-s-head-with-words-and-music-by-dave-cohen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reatingmycambridge.com/history-stories/cromwells-head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OLIVER CROMWELL’S HEAD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436413"/>
            <a:ext cx="2420888" cy="24208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Who was Cromwell?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0" t="31466" r="13000" b="6250"/>
          <a:stretch/>
        </p:blipFill>
        <p:spPr bwMode="auto">
          <a:xfrm>
            <a:off x="1368516" y="1729103"/>
            <a:ext cx="5147700" cy="3284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ight Arrow 3"/>
          <p:cNvSpPr/>
          <p:nvPr/>
        </p:nvSpPr>
        <p:spPr>
          <a:xfrm rot="21040424">
            <a:off x="1072729" y="2219625"/>
            <a:ext cx="908088" cy="36004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700" dirty="0"/>
          </a:p>
        </p:txBody>
      </p:sp>
      <p:sp>
        <p:nvSpPr>
          <p:cNvPr id="5" name="Rectangle 4"/>
          <p:cNvSpPr/>
          <p:nvPr/>
        </p:nvSpPr>
        <p:spPr>
          <a:xfrm>
            <a:off x="0" y="2281536"/>
            <a:ext cx="107162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b="1" dirty="0"/>
              <a:t>Cromwell was born </a:t>
            </a:r>
            <a:r>
              <a:rPr lang="en-GB" sz="1400" b="1" dirty="0" smtClean="0"/>
              <a:t>here</a:t>
            </a:r>
            <a:endParaRPr lang="en-GB" sz="1400" b="1" dirty="0"/>
          </a:p>
        </p:txBody>
      </p:sp>
      <p:sp>
        <p:nvSpPr>
          <p:cNvPr id="6" name="Rectangle 5"/>
          <p:cNvSpPr/>
          <p:nvPr/>
        </p:nvSpPr>
        <p:spPr>
          <a:xfrm>
            <a:off x="6588224" y="1833250"/>
            <a:ext cx="25202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Cromwell was a local lad- he was born in 1599 and grew up in Huntingdon, </a:t>
            </a:r>
            <a:endParaRPr lang="en-US" sz="2000" b="1" dirty="0" smtClean="0"/>
          </a:p>
          <a:p>
            <a:r>
              <a:rPr lang="en-US" sz="2000" b="1" dirty="0" smtClean="0"/>
              <a:t>not </a:t>
            </a:r>
            <a:r>
              <a:rPr lang="en-US" sz="2000" b="1" dirty="0"/>
              <a:t>far from Cambridge.</a:t>
            </a:r>
            <a:endParaRPr lang="en-GB" sz="2000" b="1" dirty="0"/>
          </a:p>
        </p:txBody>
      </p:sp>
      <p:sp>
        <p:nvSpPr>
          <p:cNvPr id="7" name="Right Arrow 6"/>
          <p:cNvSpPr/>
          <p:nvPr/>
        </p:nvSpPr>
        <p:spPr>
          <a:xfrm rot="11495751">
            <a:off x="5610845" y="4241956"/>
            <a:ext cx="1008112" cy="432048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6704370" y="4322860"/>
            <a:ext cx="17171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Cromwell went to </a:t>
            </a:r>
          </a:p>
          <a:p>
            <a:r>
              <a:rPr lang="en-GB" sz="1400" b="1" dirty="0" smtClean="0"/>
              <a:t>university here</a:t>
            </a:r>
            <a:endParaRPr lang="en-GB" sz="1400" b="1" dirty="0"/>
          </a:p>
        </p:txBody>
      </p:sp>
      <p:sp>
        <p:nvSpPr>
          <p:cNvPr id="9" name="Rectangle 8"/>
          <p:cNvSpPr/>
          <p:nvPr/>
        </p:nvSpPr>
        <p:spPr>
          <a:xfrm>
            <a:off x="395536" y="5038020"/>
            <a:ext cx="84969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He went to Huntington Grammar </a:t>
            </a:r>
            <a:r>
              <a:rPr lang="en-GB" b="1" dirty="0" smtClean="0"/>
              <a:t>School </a:t>
            </a:r>
            <a:r>
              <a:rPr lang="en-GB" b="1" dirty="0"/>
              <a:t>then studied at Sidney Sussex College in </a:t>
            </a:r>
            <a:r>
              <a:rPr lang="en-GB" b="1" dirty="0" smtClean="0"/>
              <a:t>Cambridge in 1616. </a:t>
            </a:r>
            <a:r>
              <a:rPr lang="en-GB" b="1" dirty="0"/>
              <a:t>He lived in and around Cambridge for twenty years before joining the Parliamentarians during the English Civil War.</a:t>
            </a:r>
          </a:p>
        </p:txBody>
      </p:sp>
    </p:spTree>
    <p:extLst>
      <p:ext uri="{BB962C8B-B14F-4D97-AF65-F5344CB8AC3E}">
        <p14:creationId xmlns:p14="http://schemas.microsoft.com/office/powerpoint/2010/main" val="106199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1104" y="269776"/>
            <a:ext cx="8229600" cy="1143000"/>
          </a:xfrm>
        </p:spPr>
        <p:txBody>
          <a:bodyPr/>
          <a:lstStyle/>
          <a:p>
            <a:pPr algn="ctr"/>
            <a:r>
              <a:rPr lang="en-GB" dirty="0" smtClean="0"/>
              <a:t>Cromwell in Parliament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323528" y="1792835"/>
            <a:ext cx="4727408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/>
              <a:t>Cromwell was a Member of Parliament, first in his hometown of </a:t>
            </a:r>
            <a:r>
              <a:rPr lang="en-GB" sz="2000" b="1" dirty="0" smtClean="0"/>
              <a:t>Huntingdon and </a:t>
            </a:r>
            <a:r>
              <a:rPr lang="en-GB" sz="2000" b="1" dirty="0"/>
              <a:t>then in Cambridge</a:t>
            </a:r>
            <a:r>
              <a:rPr lang="en-GB" sz="2000" dirty="0" smtClean="0"/>
              <a:t>.</a:t>
            </a:r>
          </a:p>
          <a:p>
            <a:endParaRPr lang="en-GB" dirty="0" smtClean="0"/>
          </a:p>
        </p:txBody>
      </p:sp>
      <p:sp>
        <p:nvSpPr>
          <p:cNvPr id="4" name="Explosion 1 3"/>
          <p:cNvSpPr/>
          <p:nvPr/>
        </p:nvSpPr>
        <p:spPr>
          <a:xfrm>
            <a:off x="3779912" y="2439166"/>
            <a:ext cx="5328592" cy="4108231"/>
          </a:xfrm>
          <a:prstGeom prst="irregularSeal1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FACTOID!</a:t>
            </a:r>
          </a:p>
          <a:p>
            <a:pPr algn="ctr"/>
            <a:r>
              <a:rPr lang="en-GB" sz="1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Cromwell </a:t>
            </a:r>
            <a:r>
              <a:rPr lang="en-GB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wasn’t a fan of the well known document, the ‘Magna Carta’ (which had been approved by King John 300 years before). So he gave it the nickname ‘Magna </a:t>
            </a:r>
            <a:r>
              <a:rPr lang="en-GB" sz="13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Farta</a:t>
            </a:r>
            <a:r>
              <a:rPr lang="en-GB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’, which showed how terrible he thought it was!</a:t>
            </a:r>
          </a:p>
        </p:txBody>
      </p:sp>
    </p:spTree>
    <p:extLst>
      <p:ext uri="{BB962C8B-B14F-4D97-AF65-F5344CB8AC3E}">
        <p14:creationId xmlns:p14="http://schemas.microsoft.com/office/powerpoint/2010/main" val="4134453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1104" y="269776"/>
            <a:ext cx="8229600" cy="1143000"/>
          </a:xfrm>
        </p:spPr>
        <p:txBody>
          <a:bodyPr/>
          <a:lstStyle/>
          <a:p>
            <a:pPr algn="ctr"/>
            <a:r>
              <a:rPr lang="en-GB" dirty="0"/>
              <a:t>Royalists V Parliamentarians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35" y="1798591"/>
            <a:ext cx="2004832" cy="400966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832032" y="1679764"/>
            <a:ext cx="604867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In the 17th Century </a:t>
            </a:r>
            <a:r>
              <a:rPr lang="en-GB" b="1" dirty="0" smtClean="0"/>
              <a:t>Parliament </a:t>
            </a:r>
            <a:r>
              <a:rPr lang="en-GB" b="1" dirty="0"/>
              <a:t>saw that King Charles I was using his power unwisely and wanted him to make significant changes. </a:t>
            </a:r>
          </a:p>
          <a:p>
            <a:r>
              <a:rPr lang="en-GB" b="1" dirty="0" smtClean="0"/>
              <a:t>When </a:t>
            </a:r>
            <a:r>
              <a:rPr lang="en-GB" b="1" dirty="0"/>
              <a:t>the King refused to do </a:t>
            </a:r>
            <a:r>
              <a:rPr lang="en-GB" b="1" dirty="0" smtClean="0"/>
              <a:t>this, a </a:t>
            </a:r>
            <a:r>
              <a:rPr lang="en-GB" b="1" dirty="0"/>
              <a:t>civil war broke out - </a:t>
            </a:r>
            <a:r>
              <a:rPr lang="en-GB" b="1" dirty="0" smtClean="0"/>
              <a:t>Royalists </a:t>
            </a:r>
            <a:r>
              <a:rPr lang="en-GB" b="1" dirty="0"/>
              <a:t>(supporters of the King) fighting against the </a:t>
            </a:r>
            <a:r>
              <a:rPr lang="en-GB" b="1" dirty="0" smtClean="0"/>
              <a:t>Parliamentarians </a:t>
            </a:r>
            <a:r>
              <a:rPr lang="en-GB" b="1" dirty="0"/>
              <a:t>(supporters of </a:t>
            </a:r>
            <a:r>
              <a:rPr lang="en-GB" b="1" dirty="0" smtClean="0"/>
              <a:t>Parliament).</a:t>
            </a:r>
            <a:endParaRPr lang="en-GB" b="1" dirty="0" smtClean="0"/>
          </a:p>
          <a:p>
            <a:endParaRPr lang="en-GB" b="1" dirty="0"/>
          </a:p>
          <a:p>
            <a:r>
              <a:rPr lang="en-GB" b="1" dirty="0" smtClean="0"/>
              <a:t>The University was mostly Royalist and the townspeople were mostly Parliamentarians</a:t>
            </a:r>
            <a:r>
              <a:rPr lang="en-GB" b="1" dirty="0" smtClean="0"/>
              <a:t>.</a:t>
            </a:r>
            <a:endParaRPr lang="en-GB" b="1" dirty="0"/>
          </a:p>
          <a:p>
            <a:r>
              <a:rPr lang="en-GB" b="1" dirty="0" smtClean="0"/>
              <a:t>Cromwell </a:t>
            </a:r>
            <a:r>
              <a:rPr lang="en-GB" b="1" dirty="0" smtClean="0"/>
              <a:t>was </a:t>
            </a:r>
            <a:r>
              <a:rPr lang="en-GB" b="1" dirty="0" smtClean="0"/>
              <a:t>Cambridge’s local MP and a </a:t>
            </a:r>
            <a:r>
              <a:rPr lang="en-GB" b="1" dirty="0" smtClean="0"/>
              <a:t>commander in the Parliamentarians</a:t>
            </a:r>
            <a:r>
              <a:rPr lang="en-GB" b="1" dirty="0" smtClean="0"/>
              <a:t>. Cromwell forced Cambridge Colleges to house his troops and used King’s College for military exercises. You can still see graffiti left by the soldiers, near the altar to this day!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87137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54582"/>
            <a:ext cx="8229600" cy="1143000"/>
          </a:xfrm>
        </p:spPr>
        <p:txBody>
          <a:bodyPr/>
          <a:lstStyle/>
          <a:p>
            <a:pPr algn="ctr"/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4373124" y="1491358"/>
            <a:ext cx="477087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2000" b="1" dirty="0"/>
          </a:p>
          <a:p>
            <a:r>
              <a:rPr lang="en-US" sz="2000" b="1" dirty="0" smtClean="0"/>
              <a:t>Cromwell ordered for Charles I to </a:t>
            </a:r>
            <a:r>
              <a:rPr lang="en-US" sz="2000" b="1" dirty="0"/>
              <a:t>be executed outside the Banqueting Hall in Whitehall on 30</a:t>
            </a:r>
            <a:r>
              <a:rPr lang="en-US" sz="2000" b="1" baseline="30000" dirty="0"/>
              <a:t>th</a:t>
            </a:r>
            <a:r>
              <a:rPr lang="en-US" sz="2000" b="1" dirty="0"/>
              <a:t> January 1649.</a:t>
            </a:r>
            <a:endParaRPr lang="en-GB" sz="2000" b="1" dirty="0"/>
          </a:p>
          <a:p>
            <a:r>
              <a:rPr lang="en-US" sz="2000" b="1" dirty="0"/>
              <a:t> </a:t>
            </a:r>
            <a:endParaRPr lang="en-GB" sz="2000" b="1" dirty="0"/>
          </a:p>
          <a:p>
            <a:r>
              <a:rPr lang="en-US" sz="2000" b="1" dirty="0" smtClean="0"/>
              <a:t>Cromwell </a:t>
            </a:r>
            <a:r>
              <a:rPr lang="en-US" sz="2000" b="1" dirty="0"/>
              <a:t>was put in charge of the county and </a:t>
            </a:r>
            <a:r>
              <a:rPr lang="en-US" sz="2000" b="1" dirty="0" smtClean="0"/>
              <a:t>was given </a:t>
            </a:r>
            <a:r>
              <a:rPr lang="en-US" sz="2000" b="1" dirty="0"/>
              <a:t>the title of ‘Lord Protector</a:t>
            </a:r>
            <a:r>
              <a:rPr lang="en-US" sz="2000" b="1" dirty="0" smtClean="0"/>
              <a:t>’. Cromwell </a:t>
            </a:r>
            <a:r>
              <a:rPr lang="en-US" sz="2000" b="1" dirty="0" smtClean="0"/>
              <a:t>refused </a:t>
            </a:r>
            <a:r>
              <a:rPr lang="en-US" sz="2000" b="1" dirty="0"/>
              <a:t>to wear a crown on </a:t>
            </a:r>
            <a:r>
              <a:rPr lang="en-US" sz="2000" b="1" dirty="0" smtClean="0"/>
              <a:t>principle</a:t>
            </a:r>
            <a:r>
              <a:rPr lang="en-US" sz="2000" b="1" dirty="0"/>
              <a:t> </a:t>
            </a:r>
            <a:r>
              <a:rPr lang="en-US" sz="2000" b="1" dirty="0" smtClean="0"/>
              <a:t>as  </a:t>
            </a:r>
            <a:r>
              <a:rPr lang="en-US" sz="2000" b="1" dirty="0"/>
              <a:t>wanted his rule to be different from those that came before him.</a:t>
            </a:r>
            <a:endParaRPr lang="en-GB" sz="2000" b="1" dirty="0"/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387189" y="29079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Open Sans" charset="0"/>
                <a:ea typeface="ＭＳ Ｐゴシック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Open Sans" charset="0"/>
                <a:ea typeface="ＭＳ Ｐゴシック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Open Sans" charset="0"/>
                <a:ea typeface="ＭＳ Ｐゴシック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Open Sans" charset="0"/>
                <a:ea typeface="ＭＳ Ｐゴシック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Open Sans" charset="0"/>
                <a:ea typeface="ＭＳ Ｐゴシック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Open Sans" charset="0"/>
                <a:ea typeface="ＭＳ Ｐゴシック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Open Sans" charset="0"/>
                <a:ea typeface="ＭＳ Ｐゴシック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Open Sans" charset="0"/>
                <a:ea typeface="ＭＳ Ｐゴシック" charset="0"/>
                <a:cs typeface="Arial" charset="0"/>
              </a:defRPr>
            </a:lvl9pPr>
          </a:lstStyle>
          <a:p>
            <a:pPr algn="ctr"/>
            <a:r>
              <a:rPr lang="en-GB" kern="0" dirty="0" smtClean="0"/>
              <a:t>Chop Off His Head!</a:t>
            </a:r>
            <a:endParaRPr lang="en-GB" kern="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55" y="1801254"/>
            <a:ext cx="3994408" cy="299580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08704" y="5008232"/>
            <a:ext cx="79591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When Charles I was executed, the Cambridge mace was also executed!  The jagged edge shows where the crown was ritually hacked off with a butcher’s knife to represent the King’s Head being taken off with a sword!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674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4000" dirty="0" smtClean="0"/>
              <a:t>Don’t Loose Your Head About It!</a:t>
            </a:r>
            <a:endParaRPr lang="en-GB" sz="4000" dirty="0"/>
          </a:p>
        </p:txBody>
      </p:sp>
      <p:sp>
        <p:nvSpPr>
          <p:cNvPr id="3" name="Rectangle 2"/>
          <p:cNvSpPr/>
          <p:nvPr/>
        </p:nvSpPr>
        <p:spPr>
          <a:xfrm>
            <a:off x="3803612" y="1707724"/>
            <a:ext cx="47195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Despite being buried whole in Westminster Abbey, London in the 1600s, Oliver Cromwell’s head ended up buried in Cambridge in the 20th </a:t>
            </a:r>
            <a:r>
              <a:rPr lang="en-GB" b="1" dirty="0" smtClean="0"/>
              <a:t>Century</a:t>
            </a:r>
            <a:r>
              <a:rPr lang="en-GB" b="1" dirty="0" smtClean="0"/>
              <a:t>!</a:t>
            </a:r>
          </a:p>
          <a:p>
            <a:endParaRPr lang="en-GB" b="1" dirty="0"/>
          </a:p>
          <a:p>
            <a:r>
              <a:rPr lang="en-GB" b="1" dirty="0" smtClean="0"/>
              <a:t>Cromwell died of natural causes in 1658 and was given a fitting burial place in Westminster Abbey.</a:t>
            </a:r>
          </a:p>
          <a:p>
            <a:endParaRPr lang="en-GB" b="1" dirty="0"/>
          </a:p>
          <a:p>
            <a:r>
              <a:rPr lang="en-GB" b="1" dirty="0" smtClean="0"/>
              <a:t>However, on the Restoration of the Monarchy in 1660 his body was dug up and ended up on a spike above Westminster. Years later it blew off in a storm and was eventually given back to his family.</a:t>
            </a:r>
            <a:endParaRPr lang="en-GB" b="1" dirty="0" smtClean="0"/>
          </a:p>
          <a:p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707724"/>
            <a:ext cx="2808312" cy="3645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17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4000" dirty="0" smtClean="0"/>
              <a:t>So </a:t>
            </a:r>
            <a:r>
              <a:rPr lang="en-GB" sz="4000" dirty="0"/>
              <a:t>t</a:t>
            </a:r>
            <a:r>
              <a:rPr lang="en-GB" sz="4000" dirty="0" smtClean="0"/>
              <a:t>he mystery continues…</a:t>
            </a:r>
            <a:endParaRPr lang="en-GB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35"/>
          <a:stretch/>
        </p:blipFill>
        <p:spPr>
          <a:xfrm>
            <a:off x="306080" y="1708280"/>
            <a:ext cx="2969776" cy="238963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419872" y="1708098"/>
            <a:ext cx="554461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/>
              <a:t>There are </a:t>
            </a:r>
            <a:r>
              <a:rPr lang="en-GB" b="1" dirty="0" smtClean="0"/>
              <a:t>a number of</a:t>
            </a:r>
            <a:r>
              <a:rPr lang="en-GB" b="1" dirty="0" smtClean="0"/>
              <a:t> </a:t>
            </a:r>
            <a:r>
              <a:rPr lang="en-GB" b="1" dirty="0" smtClean="0"/>
              <a:t>stories of how Cromwell’s head eventually ended up back in Cambridge, but we still don’t know which is true! </a:t>
            </a:r>
            <a:endParaRPr lang="en-GB" b="1" dirty="0" smtClean="0"/>
          </a:p>
          <a:p>
            <a:r>
              <a:rPr lang="en-GB" b="1" dirty="0" smtClean="0"/>
              <a:t>However </a:t>
            </a:r>
            <a:r>
              <a:rPr lang="en-GB" b="1" dirty="0" smtClean="0"/>
              <a:t>Cromwell’s head was eventually laid to rest in Sidney Sussex College after his </a:t>
            </a:r>
            <a:r>
              <a:rPr lang="en-GB" b="1" dirty="0" smtClean="0"/>
              <a:t>family </a:t>
            </a:r>
            <a:r>
              <a:rPr lang="en-GB" b="1" dirty="0" smtClean="0"/>
              <a:t>decided </a:t>
            </a:r>
            <a:r>
              <a:rPr lang="en-GB" b="1" dirty="0" smtClean="0"/>
              <a:t>it should </a:t>
            </a:r>
            <a:r>
              <a:rPr lang="en-GB" b="1" dirty="0" smtClean="0"/>
              <a:t>be buried </a:t>
            </a:r>
            <a:r>
              <a:rPr lang="en-GB" b="1" dirty="0" smtClean="0"/>
              <a:t>in the college </a:t>
            </a:r>
            <a:r>
              <a:rPr lang="en-GB" b="1" dirty="0" smtClean="0"/>
              <a:t>he’d previously attended</a:t>
            </a:r>
            <a:r>
              <a:rPr lang="en-GB" b="1" dirty="0" smtClean="0"/>
              <a:t>.</a:t>
            </a:r>
            <a:endParaRPr lang="en-GB" b="1" dirty="0"/>
          </a:p>
        </p:txBody>
      </p:sp>
      <p:sp>
        <p:nvSpPr>
          <p:cNvPr id="6" name="Explosion 1 5"/>
          <p:cNvSpPr/>
          <p:nvPr/>
        </p:nvSpPr>
        <p:spPr>
          <a:xfrm>
            <a:off x="3275856" y="3396056"/>
            <a:ext cx="4536504" cy="3448487"/>
          </a:xfrm>
          <a:prstGeom prst="irregularSeal1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FACTOID!</a:t>
            </a:r>
          </a:p>
          <a:p>
            <a:pPr algn="ctr"/>
            <a:r>
              <a:rPr lang="en-GB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this day the exact location of Cromwell’s head is still a mystery! It was placed in an unmarked grave in Sidney Sussex College and even those who claim to know will never tell…</a:t>
            </a:r>
            <a:endParaRPr lang="en-GB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14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sz="5400" u="sng" dirty="0" smtClean="0"/>
              <a:t>Cromwell Round </a:t>
            </a:r>
            <a:br>
              <a:rPr lang="en-GB" sz="5400" u="sng" dirty="0" smtClean="0"/>
            </a:br>
            <a:r>
              <a:rPr lang="en-GB" dirty="0" smtClean="0"/>
              <a:t>Words </a:t>
            </a:r>
            <a:r>
              <a:rPr lang="en-GB" dirty="0"/>
              <a:t>by Dave Cohen</a:t>
            </a:r>
            <a:endParaRPr lang="en-GB" sz="53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4400" dirty="0" smtClean="0"/>
              <a:t>Cromwell’s head is,</a:t>
            </a:r>
          </a:p>
          <a:p>
            <a:pPr marL="0" indent="0" algn="ctr">
              <a:buNone/>
            </a:pPr>
            <a:r>
              <a:rPr lang="en-GB" sz="4400" dirty="0" smtClean="0"/>
              <a:t>Buried in Cambridge</a:t>
            </a:r>
          </a:p>
          <a:p>
            <a:pPr marL="0" indent="0" algn="ctr">
              <a:buNone/>
            </a:pPr>
            <a:r>
              <a:rPr lang="en-GB" sz="4400" dirty="0" smtClean="0"/>
              <a:t>Near the supermarket</a:t>
            </a:r>
          </a:p>
          <a:p>
            <a:pPr marL="0" indent="0" algn="ctr">
              <a:buNone/>
            </a:pPr>
            <a:r>
              <a:rPr lang="en-GB" sz="4400" dirty="0" smtClean="0"/>
              <a:t>Buy one get one free</a:t>
            </a:r>
            <a:endParaRPr lang="en-GB" sz="4400" dirty="0"/>
          </a:p>
        </p:txBody>
      </p:sp>
      <p:sp>
        <p:nvSpPr>
          <p:cNvPr id="4" name="Isosceles Triangle 3">
            <a:hlinkClick r:id="rId2"/>
          </p:cNvPr>
          <p:cNvSpPr/>
          <p:nvPr/>
        </p:nvSpPr>
        <p:spPr>
          <a:xfrm rot="5400000">
            <a:off x="5144438" y="5301208"/>
            <a:ext cx="648072" cy="648072"/>
          </a:xfrm>
          <a:prstGeom prst="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2843808" y="5301208"/>
            <a:ext cx="23006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Click here to listen </a:t>
            </a:r>
          </a:p>
          <a:p>
            <a:r>
              <a:rPr lang="en-GB" b="1" dirty="0" smtClean="0"/>
              <a:t>to the song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24005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Web Resources available at: </a:t>
            </a:r>
            <a:r>
              <a:rPr lang="en-GB" dirty="0"/>
              <a:t/>
            </a:r>
            <a:br>
              <a:rPr lang="en-GB" dirty="0"/>
            </a:br>
            <a:endParaRPr lang="en-GB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2" t="11224" r="15572"/>
          <a:stretch/>
        </p:blipFill>
        <p:spPr bwMode="auto">
          <a:xfrm>
            <a:off x="2051720" y="2582907"/>
            <a:ext cx="4789657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1187624" y="1628800"/>
            <a:ext cx="67687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hlinkClick r:id="rId3"/>
              </a:rPr>
              <a:t>http://www.creatingmycambridge.com/history-stories/cromwells-head/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78352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4">
      <a:dk1>
        <a:srgbClr val="1C1C1C"/>
      </a:dk1>
      <a:lt1>
        <a:srgbClr val="FFFFFF"/>
      </a:lt1>
      <a:dk2>
        <a:srgbClr val="080808"/>
      </a:dk2>
      <a:lt2>
        <a:srgbClr val="E3EBF1"/>
      </a:lt2>
      <a:accent1>
        <a:srgbClr val="990000"/>
      </a:accent1>
      <a:accent2>
        <a:srgbClr val="008888"/>
      </a:accent2>
      <a:accent3>
        <a:srgbClr val="AAAAAA"/>
      </a:accent3>
      <a:accent4>
        <a:srgbClr val="DADADA"/>
      </a:accent4>
      <a:accent5>
        <a:srgbClr val="CAAAAA"/>
      </a:accent5>
      <a:accent6>
        <a:srgbClr val="007B7B"/>
      </a:accent6>
      <a:hlink>
        <a:srgbClr val="00BEB9"/>
      </a:hlink>
      <a:folHlink>
        <a:srgbClr val="F0E500"/>
      </a:folHlink>
    </a:clrScheme>
    <a:fontScheme name="Default Design">
      <a:majorFont>
        <a:latin typeface="Open Sans"/>
        <a:ea typeface="ＭＳ Ｐゴシック"/>
        <a:cs typeface="Arial"/>
      </a:majorFont>
      <a:minorFont>
        <a:latin typeface="Open Sans Light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1C1C1C"/>
        </a:dk1>
        <a:lt1>
          <a:srgbClr val="FFFFFF"/>
        </a:lt1>
        <a:dk2>
          <a:srgbClr val="292929"/>
        </a:dk2>
        <a:lt2>
          <a:srgbClr val="E3EBF1"/>
        </a:lt2>
        <a:accent1>
          <a:srgbClr val="990000"/>
        </a:accent1>
        <a:accent2>
          <a:srgbClr val="008888"/>
        </a:accent2>
        <a:accent3>
          <a:srgbClr val="ACACAC"/>
        </a:accent3>
        <a:accent4>
          <a:srgbClr val="DADADA"/>
        </a:accent4>
        <a:accent5>
          <a:srgbClr val="CAAAAA"/>
        </a:accent5>
        <a:accent6>
          <a:srgbClr val="007B7B"/>
        </a:accent6>
        <a:hlink>
          <a:srgbClr val="00BEB9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1C1C1C"/>
        </a:dk1>
        <a:lt1>
          <a:srgbClr val="FFFFFF"/>
        </a:lt1>
        <a:dk2>
          <a:srgbClr val="080808"/>
        </a:dk2>
        <a:lt2>
          <a:srgbClr val="E3EBF1"/>
        </a:lt2>
        <a:accent1>
          <a:srgbClr val="990000"/>
        </a:accent1>
        <a:accent2>
          <a:srgbClr val="008888"/>
        </a:accent2>
        <a:accent3>
          <a:srgbClr val="AAAAAA"/>
        </a:accent3>
        <a:accent4>
          <a:srgbClr val="DADADA"/>
        </a:accent4>
        <a:accent5>
          <a:srgbClr val="CAAAAA"/>
        </a:accent5>
        <a:accent6>
          <a:srgbClr val="007B7B"/>
        </a:accent6>
        <a:hlink>
          <a:srgbClr val="00BEB9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3068</TotalTime>
  <Words>536</Words>
  <Application>Microsoft Office PowerPoint</Application>
  <PresentationFormat>On-screen Show (4:3)</PresentationFormat>
  <Paragraphs>46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ＭＳ Ｐゴシック</vt:lpstr>
      <vt:lpstr>Open Sans</vt:lpstr>
      <vt:lpstr>Open Sans Light</vt:lpstr>
      <vt:lpstr>Default Design</vt:lpstr>
      <vt:lpstr>OLIVER CROMWELL’S HEAD</vt:lpstr>
      <vt:lpstr>Who was Cromwell?</vt:lpstr>
      <vt:lpstr>Cromwell in Parliament</vt:lpstr>
      <vt:lpstr>Royalists V Parliamentarians</vt:lpstr>
      <vt:lpstr>  </vt:lpstr>
      <vt:lpstr>Don’t Loose Your Head About It!</vt:lpstr>
      <vt:lpstr>So the mystery continues…</vt:lpstr>
      <vt:lpstr>Cromwell Round  Words by Dave Cohen</vt:lpstr>
      <vt:lpstr> Web Resources available at:  </vt:lpstr>
    </vt:vector>
  </TitlesOfParts>
  <Company>Taylor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Main</dc:creator>
  <cp:lastModifiedBy>Mario Satchwell</cp:lastModifiedBy>
  <cp:revision>142</cp:revision>
  <dcterms:created xsi:type="dcterms:W3CDTF">2015-03-12T11:07:07Z</dcterms:created>
  <dcterms:modified xsi:type="dcterms:W3CDTF">2015-11-09T17:27:25Z</dcterms:modified>
</cp:coreProperties>
</file>