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8" r:id="rId2"/>
    <p:sldId id="265" r:id="rId3"/>
    <p:sldId id="275" r:id="rId4"/>
    <p:sldId id="266" r:id="rId5"/>
    <p:sldId id="267" r:id="rId6"/>
    <p:sldId id="277" r:id="rId7"/>
    <p:sldId id="276" r:id="rId8"/>
    <p:sldId id="268" r:id="rId9"/>
    <p:sldId id="273" r:id="rId10"/>
    <p:sldId id="264" r:id="rId11"/>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80" autoAdjust="0"/>
    <p:restoredTop sz="94677"/>
  </p:normalViewPr>
  <p:slideViewPr>
    <p:cSldViewPr>
      <p:cViewPr>
        <p:scale>
          <a:sx n="60" d="100"/>
          <a:sy n="60" d="100"/>
        </p:scale>
        <p:origin x="2616" y="880"/>
      </p:cViewPr>
      <p:guideLst>
        <p:guide orient="horz" pos="2160"/>
        <p:guide pos="2880"/>
      </p:guideLst>
    </p:cSldViewPr>
  </p:slideViewPr>
  <p:notesTextViewPr>
    <p:cViewPr>
      <p:scale>
        <a:sx n="100" d="100"/>
        <a:sy n="100" d="100"/>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C79141A-CB58-4528-B6C7-5A65EC69288E}" type="datetimeFigureOut">
              <a:rPr lang="en-GB" smtClean="0"/>
              <a:t>20/09/2017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45BB5EA-6269-49C8-A145-CF160520CFBB}" type="slidenum">
              <a:rPr lang="en-GB" smtClean="0"/>
              <a:t>‹#›</a:t>
            </a:fld>
            <a:endParaRPr lang="en-GB"/>
          </a:p>
        </p:txBody>
      </p:sp>
    </p:spTree>
    <p:extLst>
      <p:ext uri="{BB962C8B-B14F-4D97-AF65-F5344CB8AC3E}">
        <p14:creationId xmlns:p14="http://schemas.microsoft.com/office/powerpoint/2010/main" val="20238303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5BB5EA-6269-49C8-A145-CF160520CFBB}" type="slidenum">
              <a:rPr lang="en-GB" smtClean="0"/>
              <a:t>1</a:t>
            </a:fld>
            <a:endParaRPr lang="en-GB"/>
          </a:p>
        </p:txBody>
      </p:sp>
    </p:spTree>
    <p:extLst>
      <p:ext uri="{BB962C8B-B14F-4D97-AF65-F5344CB8AC3E}">
        <p14:creationId xmlns:p14="http://schemas.microsoft.com/office/powerpoint/2010/main" val="36212979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eg"/><Relationship Id="rId3"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Text Box 10"/>
          <p:cNvSpPr txBox="1">
            <a:spLocks noChangeArrowheads="1"/>
          </p:cNvSpPr>
          <p:nvPr userDrawn="1"/>
        </p:nvSpPr>
        <p:spPr bwMode="auto">
          <a:xfrm>
            <a:off x="5148263" y="1125538"/>
            <a:ext cx="32607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n-US">
              <a:cs typeface="Arial" charset="0"/>
            </a:endParaRPr>
          </a:p>
        </p:txBody>
      </p:sp>
      <p:sp>
        <p:nvSpPr>
          <p:cNvPr id="37890" name="Rectangle 2"/>
          <p:cNvSpPr>
            <a:spLocks noGrp="1" noChangeArrowheads="1"/>
          </p:cNvSpPr>
          <p:nvPr>
            <p:ph type="ctrTitle"/>
          </p:nvPr>
        </p:nvSpPr>
        <p:spPr>
          <a:xfrm>
            <a:off x="611188" y="2636838"/>
            <a:ext cx="7772400" cy="1470025"/>
          </a:xfrm>
        </p:spPr>
        <p:txBody>
          <a:bodyPr/>
          <a:lstStyle>
            <a:lvl1pPr>
              <a:defRPr b="1"/>
            </a:lvl1pPr>
          </a:lstStyle>
          <a:p>
            <a:pPr lvl="0"/>
            <a:r>
              <a:rPr lang="en-GB" noProof="0" smtClean="0"/>
              <a:t>Title of presentation</a:t>
            </a:r>
          </a:p>
        </p:txBody>
      </p:sp>
      <p:sp>
        <p:nvSpPr>
          <p:cNvPr id="37891" name="Rectangle 3"/>
          <p:cNvSpPr>
            <a:spLocks noGrp="1" noChangeArrowheads="1"/>
          </p:cNvSpPr>
          <p:nvPr>
            <p:ph type="subTitle" idx="1"/>
          </p:nvPr>
        </p:nvSpPr>
        <p:spPr>
          <a:xfrm>
            <a:off x="684213" y="4797425"/>
            <a:ext cx="6400800" cy="1752600"/>
          </a:xfrm>
        </p:spPr>
        <p:txBody>
          <a:bodyPr/>
          <a:lstStyle>
            <a:lvl1pPr marL="0" indent="0">
              <a:buFontTx/>
              <a:buNone/>
              <a:defRPr/>
            </a:lvl1pPr>
          </a:lstStyle>
          <a:p>
            <a:pPr lvl="0"/>
            <a:r>
              <a:rPr lang="en-GB" noProof="0" smtClean="0"/>
              <a:t>A subtitle for the presentation</a:t>
            </a:r>
          </a:p>
        </p:txBody>
      </p:sp>
      <p:pic>
        <p:nvPicPr>
          <p:cNvPr id="2" name="Picture 1" descr="mast_titl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95536" y="260648"/>
            <a:ext cx="8424936" cy="1275253"/>
          </a:xfrm>
          <a:prstGeom prst="rect">
            <a:avLst/>
          </a:prstGeom>
        </p:spPr>
      </p:pic>
    </p:spTree>
    <p:extLst>
      <p:ext uri="{BB962C8B-B14F-4D97-AF65-F5344CB8AC3E}">
        <p14:creationId xmlns:p14="http://schemas.microsoft.com/office/powerpoint/2010/main" val="1012468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85553C5B-4A56-5740-B67A-2D2C4AE9D9EB}" type="slidenum">
              <a:rPr lang="en-GB"/>
              <a:pPr>
                <a:defRPr/>
              </a:pPr>
              <a:t>‹#›</a:t>
            </a:fld>
            <a:endParaRPr lang="en-GB"/>
          </a:p>
        </p:txBody>
      </p:sp>
    </p:spTree>
    <p:extLst>
      <p:ext uri="{BB962C8B-B14F-4D97-AF65-F5344CB8AC3E}">
        <p14:creationId xmlns:p14="http://schemas.microsoft.com/office/powerpoint/2010/main" val="949051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274638"/>
            <a:ext cx="2058988" cy="5602287"/>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29325" cy="5602287"/>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4967D7B4-70EB-D64C-8ED3-44B0168694BA}" type="slidenum">
              <a:rPr lang="en-GB"/>
              <a:pPr>
                <a:defRPr/>
              </a:pPr>
              <a:t>‹#›</a:t>
            </a:fld>
            <a:endParaRPr lang="en-GB"/>
          </a:p>
        </p:txBody>
      </p:sp>
    </p:spTree>
    <p:extLst>
      <p:ext uri="{BB962C8B-B14F-4D97-AF65-F5344CB8AC3E}">
        <p14:creationId xmlns:p14="http://schemas.microsoft.com/office/powerpoint/2010/main" val="23860069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40713" cy="5602287"/>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6EEA2DCA-FAD8-2A41-8ACF-F382A730DE29}" type="slidenum">
              <a:rPr lang="en-GB"/>
              <a:pPr>
                <a:defRPr/>
              </a:pPr>
              <a:t>‹#›</a:t>
            </a:fld>
            <a:endParaRPr lang="en-GB"/>
          </a:p>
        </p:txBody>
      </p:sp>
    </p:spTree>
    <p:extLst>
      <p:ext uri="{BB962C8B-B14F-4D97-AF65-F5344CB8AC3E}">
        <p14:creationId xmlns:p14="http://schemas.microsoft.com/office/powerpoint/2010/main" val="1445560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C1C99050-943D-B341-81A7-01B29B0D2172}" type="slidenum">
              <a:rPr lang="en-GB"/>
              <a:pPr>
                <a:defRPr/>
              </a:pPr>
              <a:t>‹#›</a:t>
            </a:fld>
            <a:endParaRPr lang="en-GB"/>
          </a:p>
        </p:txBody>
      </p:sp>
    </p:spTree>
    <p:extLst>
      <p:ext uri="{BB962C8B-B14F-4D97-AF65-F5344CB8AC3E}">
        <p14:creationId xmlns:p14="http://schemas.microsoft.com/office/powerpoint/2010/main" val="1996280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36AB42CF-7617-E143-B79D-9CB27D141C69}" type="slidenum">
              <a:rPr lang="en-GB"/>
              <a:pPr>
                <a:defRPr/>
              </a:pPr>
              <a:t>‹#›</a:t>
            </a:fld>
            <a:endParaRPr lang="en-GB"/>
          </a:p>
        </p:txBody>
      </p:sp>
    </p:spTree>
    <p:extLst>
      <p:ext uri="{BB962C8B-B14F-4D97-AF65-F5344CB8AC3E}">
        <p14:creationId xmlns:p14="http://schemas.microsoft.com/office/powerpoint/2010/main" val="3754268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68313" y="1844675"/>
            <a:ext cx="4038600" cy="4032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59313" y="1844675"/>
            <a:ext cx="4038600" cy="4032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F4C5E4D2-3B55-FF44-AA1E-7C0C6F1674FC}" type="slidenum">
              <a:rPr lang="en-GB"/>
              <a:pPr>
                <a:defRPr/>
              </a:pPr>
              <a:t>‹#›</a:t>
            </a:fld>
            <a:endParaRPr lang="en-GB"/>
          </a:p>
        </p:txBody>
      </p:sp>
    </p:spTree>
    <p:extLst>
      <p:ext uri="{BB962C8B-B14F-4D97-AF65-F5344CB8AC3E}">
        <p14:creationId xmlns:p14="http://schemas.microsoft.com/office/powerpoint/2010/main" val="141236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C97BC11B-67DD-A246-B07D-C0025708208D}" type="slidenum">
              <a:rPr lang="en-GB"/>
              <a:pPr>
                <a:defRPr/>
              </a:pPr>
              <a:t>‹#›</a:t>
            </a:fld>
            <a:endParaRPr lang="en-GB"/>
          </a:p>
        </p:txBody>
      </p:sp>
    </p:spTree>
    <p:extLst>
      <p:ext uri="{BB962C8B-B14F-4D97-AF65-F5344CB8AC3E}">
        <p14:creationId xmlns:p14="http://schemas.microsoft.com/office/powerpoint/2010/main" val="4020171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F4F67A98-FAE5-CA4D-8ED9-F8786A48AAA0}" type="slidenum">
              <a:rPr lang="en-GB"/>
              <a:pPr>
                <a:defRPr/>
              </a:pPr>
              <a:t>‹#›</a:t>
            </a:fld>
            <a:endParaRPr lang="en-GB"/>
          </a:p>
        </p:txBody>
      </p:sp>
    </p:spTree>
    <p:extLst>
      <p:ext uri="{BB962C8B-B14F-4D97-AF65-F5344CB8AC3E}">
        <p14:creationId xmlns:p14="http://schemas.microsoft.com/office/powerpoint/2010/main" val="400848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96A42284-7353-7F4A-95D3-1966E76A513D}" type="slidenum">
              <a:rPr lang="en-GB"/>
              <a:pPr>
                <a:defRPr/>
              </a:pPr>
              <a:t>‹#›</a:t>
            </a:fld>
            <a:endParaRPr lang="en-GB"/>
          </a:p>
        </p:txBody>
      </p:sp>
    </p:spTree>
    <p:extLst>
      <p:ext uri="{BB962C8B-B14F-4D97-AF65-F5344CB8AC3E}">
        <p14:creationId xmlns:p14="http://schemas.microsoft.com/office/powerpoint/2010/main" val="3643651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B51FE1AB-A3CC-894D-AEB1-7B6C2C051FEA}" type="slidenum">
              <a:rPr lang="en-GB"/>
              <a:pPr>
                <a:defRPr/>
              </a:pPr>
              <a:t>‹#›</a:t>
            </a:fld>
            <a:endParaRPr lang="en-GB"/>
          </a:p>
        </p:txBody>
      </p:sp>
    </p:spTree>
    <p:extLst>
      <p:ext uri="{BB962C8B-B14F-4D97-AF65-F5344CB8AC3E}">
        <p14:creationId xmlns:p14="http://schemas.microsoft.com/office/powerpoint/2010/main" val="2244009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9264410B-5F5C-0A47-8D3A-E1ED7AEB1E3F}" type="slidenum">
              <a:rPr lang="en-GB"/>
              <a:pPr>
                <a:defRPr/>
              </a:pPr>
              <a:t>‹#›</a:t>
            </a:fld>
            <a:endParaRPr lang="en-GB"/>
          </a:p>
        </p:txBody>
      </p:sp>
    </p:spTree>
    <p:extLst>
      <p:ext uri="{BB962C8B-B14F-4D97-AF65-F5344CB8AC3E}">
        <p14:creationId xmlns:p14="http://schemas.microsoft.com/office/powerpoint/2010/main" val="147353857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jpeg"/><Relationship Id="rId15" Type="http://schemas.openxmlformats.org/officeDocument/2006/relationships/image" Target="../media/image2.png"/><Relationship Id="rId16"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027" name="Rectangle 3"/>
          <p:cNvSpPr>
            <a:spLocks noGrp="1" noChangeArrowheads="1"/>
          </p:cNvSpPr>
          <p:nvPr>
            <p:ph type="body" idx="1"/>
          </p:nvPr>
        </p:nvSpPr>
        <p:spPr bwMode="auto">
          <a:xfrm>
            <a:off x="468313" y="1844675"/>
            <a:ext cx="8229600" cy="403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30" name="Rectangle 6"/>
          <p:cNvSpPr>
            <a:spLocks noGrp="1" noChangeArrowheads="1"/>
          </p:cNvSpPr>
          <p:nvPr>
            <p:ph type="sldNum" sz="quarter" idx="4"/>
          </p:nvPr>
        </p:nvSpPr>
        <p:spPr bwMode="auto">
          <a:xfrm>
            <a:off x="5076825" y="6165850"/>
            <a:ext cx="1989138"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400" smtClean="0">
                <a:cs typeface="Arial" charset="0"/>
              </a:defRPr>
            </a:lvl1pPr>
          </a:lstStyle>
          <a:p>
            <a:pPr>
              <a:defRPr/>
            </a:pPr>
            <a:fld id="{24D52300-E78F-BF4A-890E-4AA76F5FB903}" type="slidenum">
              <a:rPr lang="en-GB"/>
              <a:pPr>
                <a:defRPr/>
              </a:pPr>
              <a:t>‹#›</a:t>
            </a:fld>
            <a:endParaRPr lang="en-GB"/>
          </a:p>
        </p:txBody>
      </p:sp>
      <p:pic>
        <p:nvPicPr>
          <p:cNvPr id="1031" name="Picture 7"/>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7164388" y="6021388"/>
            <a:ext cx="1524000" cy="67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3" name="Picture 2" descr="mast_1.png"/>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467544" y="6021288"/>
            <a:ext cx="2803111" cy="676403"/>
          </a:xfrm>
          <a:prstGeom prst="rect">
            <a:avLst/>
          </a:prstGeom>
        </p:spPr>
      </p:pic>
    </p:spTree>
  </p:cSld>
  <p:clrMap bg1="dk2" tx1="lt1" bg2="dk1" tx2="lt2" accent1="accent1" accent2="accent2" accent3="accent3" accent4="accent4" accent5="accent5" accent6="accent6" hlink="hlink" folHlink="folHlink"/>
  <p:sldLayoutIdLst>
    <p:sldLayoutId id="2147483673"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2pPr>
      <a:lvl3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3pPr>
      <a:lvl4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4pPr>
      <a:lvl5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5pPr>
      <a:lvl6pPr marL="457200" algn="l" rtl="0" fontAlgn="base">
        <a:spcBef>
          <a:spcPct val="0"/>
        </a:spcBef>
        <a:spcAft>
          <a:spcPct val="0"/>
        </a:spcAft>
        <a:defRPr sz="4400">
          <a:solidFill>
            <a:schemeClr val="tx2"/>
          </a:solidFill>
          <a:latin typeface="Open Sans" charset="0"/>
          <a:ea typeface="ＭＳ Ｐゴシック" charset="0"/>
          <a:cs typeface="Arial" charset="0"/>
        </a:defRPr>
      </a:lvl6pPr>
      <a:lvl7pPr marL="914400" algn="l" rtl="0" fontAlgn="base">
        <a:spcBef>
          <a:spcPct val="0"/>
        </a:spcBef>
        <a:spcAft>
          <a:spcPct val="0"/>
        </a:spcAft>
        <a:defRPr sz="4400">
          <a:solidFill>
            <a:schemeClr val="tx2"/>
          </a:solidFill>
          <a:latin typeface="Open Sans" charset="0"/>
          <a:ea typeface="ＭＳ Ｐゴシック" charset="0"/>
          <a:cs typeface="Arial" charset="0"/>
        </a:defRPr>
      </a:lvl7pPr>
      <a:lvl8pPr marL="1371600" algn="l" rtl="0" fontAlgn="base">
        <a:spcBef>
          <a:spcPct val="0"/>
        </a:spcBef>
        <a:spcAft>
          <a:spcPct val="0"/>
        </a:spcAft>
        <a:defRPr sz="4400">
          <a:solidFill>
            <a:schemeClr val="tx2"/>
          </a:solidFill>
          <a:latin typeface="Open Sans" charset="0"/>
          <a:ea typeface="ＭＳ Ｐゴシック" charset="0"/>
          <a:cs typeface="Arial" charset="0"/>
        </a:defRPr>
      </a:lvl8pPr>
      <a:lvl9pPr marL="1828800" algn="l" rtl="0" fontAlgn="base">
        <a:spcBef>
          <a:spcPct val="0"/>
        </a:spcBef>
        <a:spcAft>
          <a:spcPct val="0"/>
        </a:spcAft>
        <a:defRPr sz="4400">
          <a:solidFill>
            <a:schemeClr val="tx2"/>
          </a:solidFill>
          <a:latin typeface="Open Sans" charset="0"/>
          <a:ea typeface="ＭＳ Ｐゴシック"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ea typeface="Arial" charset="0"/>
          <a:cs typeface="+mn-cs"/>
        </a:defRPr>
      </a:lvl6pPr>
      <a:lvl7pPr marL="2971800" indent="-228600" algn="l" rtl="0" fontAlgn="base">
        <a:spcBef>
          <a:spcPct val="20000"/>
        </a:spcBef>
        <a:spcAft>
          <a:spcPct val="0"/>
        </a:spcAft>
        <a:buChar char="»"/>
        <a:defRPr sz="2000">
          <a:solidFill>
            <a:schemeClr val="tx1"/>
          </a:solidFill>
          <a:latin typeface="+mn-lt"/>
          <a:ea typeface="Arial" charset="0"/>
          <a:cs typeface="+mn-cs"/>
        </a:defRPr>
      </a:lvl7pPr>
      <a:lvl8pPr marL="3429000" indent="-228600" algn="l" rtl="0" fontAlgn="base">
        <a:spcBef>
          <a:spcPct val="20000"/>
        </a:spcBef>
        <a:spcAft>
          <a:spcPct val="0"/>
        </a:spcAft>
        <a:buChar char="»"/>
        <a:defRPr sz="2000">
          <a:solidFill>
            <a:schemeClr val="tx1"/>
          </a:solidFill>
          <a:latin typeface="+mn-lt"/>
          <a:ea typeface="Arial" charset="0"/>
          <a:cs typeface="+mn-cs"/>
        </a:defRPr>
      </a:lvl8pPr>
      <a:lvl9pPr marL="3886200" indent="-228600" algn="l" rtl="0" fontAlgn="base">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eg"/><Relationship Id="rId3" Type="http://schemas.openxmlformats.org/officeDocument/2006/relationships/image" Target="../media/image1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museumofcambridge.org.uk/" TargetMode="External"/><Relationship Id="rId3" Type="http://schemas.openxmlformats.org/officeDocument/2006/relationships/hyperlink" Target="https://www.cambridgeshire.gov.uk/residents/libraries-leisure-&amp;-culture/archives/local-studies/cambridgeshire-collectio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pPr algn="ctr"/>
            <a:r>
              <a:rPr lang="en-GB" dirty="0">
                <a:solidFill>
                  <a:schemeClr val="tx1"/>
                </a:solidFill>
              </a:rPr>
              <a:t>CAMBRIDGE </a:t>
            </a:r>
            <a:r>
              <a:rPr lang="en-GB" dirty="0" smtClean="0">
                <a:solidFill>
                  <a:schemeClr val="tx1"/>
                </a:solidFill>
              </a:rPr>
              <a:t>TOWN </a:t>
            </a:r>
            <a:r>
              <a:rPr lang="en-GB" dirty="0">
                <a:solidFill>
                  <a:schemeClr val="tx1"/>
                </a:solidFill>
              </a:rPr>
              <a:t>GAOL</a:t>
            </a:r>
            <a:br>
              <a:rPr lang="en-GB" dirty="0">
                <a:solidFill>
                  <a:schemeClr val="tx1"/>
                </a:solidFill>
              </a:rPr>
            </a:br>
            <a:r>
              <a:rPr lang="en-GB" dirty="0" smtClean="0">
                <a:solidFill>
                  <a:schemeClr val="tx1"/>
                </a:solidFill>
              </a:rPr>
              <a:t>(JAIL)</a:t>
            </a:r>
            <a:endParaRPr lang="en-GB" dirty="0">
              <a:solidFill>
                <a:schemeClr val="tx1"/>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7824" y="4436413"/>
            <a:ext cx="2420888" cy="242088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dirty="0" smtClean="0"/>
              <a:t>Web Resources available at: </a:t>
            </a:r>
            <a:endParaRPr lang="en-GB" dirty="0"/>
          </a:p>
        </p:txBody>
      </p:sp>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3792" t="11224" r="15572"/>
          <a:stretch/>
        </p:blipFill>
        <p:spPr bwMode="auto">
          <a:xfrm>
            <a:off x="2195736" y="2688749"/>
            <a:ext cx="4752528" cy="33581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539552" y="1628800"/>
            <a:ext cx="8064896" cy="1077218"/>
          </a:xfrm>
          <a:prstGeom prst="rect">
            <a:avLst/>
          </a:prstGeom>
          <a:noFill/>
        </p:spPr>
        <p:txBody>
          <a:bodyPr wrap="square" rtlCol="0">
            <a:spAutoFit/>
          </a:bodyPr>
          <a:lstStyle/>
          <a:p>
            <a:pPr algn="ctr"/>
            <a:r>
              <a:rPr lang="en-GB" sz="3200" dirty="0"/>
              <a:t>http://www.creatingmycambridge.com</a:t>
            </a:r>
            <a:r>
              <a:rPr lang="en-GB" sz="3200" dirty="0" smtClean="0"/>
              <a:t>/</a:t>
            </a:r>
          </a:p>
          <a:p>
            <a:pPr algn="ctr"/>
            <a:r>
              <a:rPr lang="en-GB" sz="3200" smtClean="0"/>
              <a:t>history-stories</a:t>
            </a:r>
            <a:endParaRPr lang="en-GB" sz="3200" dirty="0"/>
          </a:p>
        </p:txBody>
      </p:sp>
    </p:spTree>
    <p:extLst>
      <p:ext uri="{BB962C8B-B14F-4D97-AF65-F5344CB8AC3E}">
        <p14:creationId xmlns:p14="http://schemas.microsoft.com/office/powerpoint/2010/main" val="27835265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A Gaol (Jail) on Parker’s Piece!</a:t>
            </a:r>
            <a:endParaRPr lang="en-GB" dirty="0"/>
          </a:p>
        </p:txBody>
      </p:sp>
      <p:sp>
        <p:nvSpPr>
          <p:cNvPr id="7" name="TextBox 6"/>
          <p:cNvSpPr txBox="1"/>
          <p:nvPr/>
        </p:nvSpPr>
        <p:spPr>
          <a:xfrm>
            <a:off x="4514617" y="1561824"/>
            <a:ext cx="4172183" cy="400110"/>
          </a:xfrm>
          <a:prstGeom prst="rect">
            <a:avLst/>
          </a:prstGeom>
          <a:noFill/>
        </p:spPr>
        <p:txBody>
          <a:bodyPr wrap="square" rtlCol="0">
            <a:spAutoFit/>
          </a:bodyPr>
          <a:lstStyle/>
          <a:p>
            <a:r>
              <a:rPr lang="en-GB" sz="2000" b="1" dirty="0"/>
              <a:t>  </a:t>
            </a:r>
            <a:endParaRPr lang="en-GB" sz="2000" b="1" dirty="0" smtClean="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8869" y="1753704"/>
            <a:ext cx="5280586" cy="3960440"/>
          </a:xfrm>
          <a:prstGeom prst="rect">
            <a:avLst/>
          </a:prstGeom>
        </p:spPr>
      </p:pic>
      <p:sp>
        <p:nvSpPr>
          <p:cNvPr id="3" name="Rectangle 2"/>
          <p:cNvSpPr/>
          <p:nvPr/>
        </p:nvSpPr>
        <p:spPr>
          <a:xfrm>
            <a:off x="6144537" y="2005338"/>
            <a:ext cx="2999463" cy="707886"/>
          </a:xfrm>
          <a:prstGeom prst="rect">
            <a:avLst/>
          </a:prstGeom>
        </p:spPr>
        <p:txBody>
          <a:bodyPr wrap="square">
            <a:spAutoFit/>
          </a:bodyPr>
          <a:lstStyle/>
          <a:p>
            <a:r>
              <a:rPr lang="en-GB" sz="2000" dirty="0"/>
              <a:t>Do you recognise Parker’s Piece? </a:t>
            </a:r>
          </a:p>
        </p:txBody>
      </p:sp>
      <p:sp>
        <p:nvSpPr>
          <p:cNvPr id="5" name="Rectangle 4"/>
          <p:cNvSpPr/>
          <p:nvPr/>
        </p:nvSpPr>
        <p:spPr>
          <a:xfrm>
            <a:off x="6144536" y="3376374"/>
            <a:ext cx="3146787" cy="1323439"/>
          </a:xfrm>
          <a:prstGeom prst="rect">
            <a:avLst/>
          </a:prstGeom>
        </p:spPr>
        <p:txBody>
          <a:bodyPr wrap="square">
            <a:spAutoFit/>
          </a:bodyPr>
          <a:lstStyle/>
          <a:p>
            <a:r>
              <a:rPr lang="en-GB" sz="2000" dirty="0"/>
              <a:t>Cambridge Town Gaol </a:t>
            </a:r>
            <a:r>
              <a:rPr lang="en-GB" sz="2000" dirty="0" smtClean="0"/>
              <a:t>(now called a jail or prison) was </a:t>
            </a:r>
            <a:r>
              <a:rPr lang="en-GB" sz="2000" dirty="0"/>
              <a:t>located here in the 19</a:t>
            </a:r>
            <a:r>
              <a:rPr lang="en-GB" sz="2000" baseline="30000" dirty="0"/>
              <a:t>th</a:t>
            </a:r>
            <a:r>
              <a:rPr lang="en-GB" sz="2000" dirty="0"/>
              <a:t> </a:t>
            </a:r>
            <a:r>
              <a:rPr lang="en-GB" sz="2000" dirty="0" smtClean="0"/>
              <a:t>century. </a:t>
            </a:r>
            <a:endParaRPr lang="en-GB" sz="2000" dirty="0"/>
          </a:p>
        </p:txBody>
      </p:sp>
    </p:spTree>
    <p:extLst>
      <p:ext uri="{BB962C8B-B14F-4D97-AF65-F5344CB8AC3E}">
        <p14:creationId xmlns:p14="http://schemas.microsoft.com/office/powerpoint/2010/main" val="36187194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4000" dirty="0" smtClean="0"/>
              <a:t>An Expensive Build!</a:t>
            </a:r>
            <a:endParaRPr lang="en-GB" sz="40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49491" y="1772816"/>
            <a:ext cx="5437309" cy="4077982"/>
          </a:xfrm>
          <a:prstGeom prst="rect">
            <a:avLst/>
          </a:prstGeom>
        </p:spPr>
      </p:pic>
      <p:sp>
        <p:nvSpPr>
          <p:cNvPr id="5" name="Explosion 1 4"/>
          <p:cNvSpPr/>
          <p:nvPr/>
        </p:nvSpPr>
        <p:spPr>
          <a:xfrm>
            <a:off x="0" y="2348880"/>
            <a:ext cx="3707904" cy="2736304"/>
          </a:xfrm>
          <a:prstGeom prst="irregularSeal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b="1" dirty="0" smtClean="0">
              <a:solidFill>
                <a:schemeClr val="bg1"/>
              </a:solidFill>
              <a:latin typeface="Arial" charset="0"/>
              <a:ea typeface="Arial" charset="0"/>
              <a:cs typeface="Arial" charset="0"/>
            </a:endParaRPr>
          </a:p>
          <a:p>
            <a:pPr algn="ctr"/>
            <a:r>
              <a:rPr lang="en-GB" b="1" dirty="0" smtClean="0">
                <a:solidFill>
                  <a:schemeClr val="bg1"/>
                </a:solidFill>
                <a:latin typeface="Arial" charset="0"/>
                <a:ea typeface="Arial" charset="0"/>
                <a:cs typeface="Arial" charset="0"/>
              </a:rPr>
              <a:t>FACTOID</a:t>
            </a:r>
            <a:r>
              <a:rPr lang="en-GB" b="1" dirty="0">
                <a:solidFill>
                  <a:schemeClr val="bg1"/>
                </a:solidFill>
                <a:latin typeface="Arial" charset="0"/>
                <a:ea typeface="Arial" charset="0"/>
                <a:cs typeface="Arial" charset="0"/>
              </a:rPr>
              <a:t>!</a:t>
            </a:r>
          </a:p>
          <a:p>
            <a:pPr algn="ctr"/>
            <a:r>
              <a:rPr lang="en-GB" b="1" dirty="0">
                <a:solidFill>
                  <a:schemeClr val="bg1"/>
                </a:solidFill>
                <a:latin typeface="Arial" charset="0"/>
                <a:ea typeface="Arial" charset="0"/>
                <a:cs typeface="Arial" charset="0"/>
              </a:rPr>
              <a:t>The Town Gaol cost </a:t>
            </a:r>
            <a:r>
              <a:rPr lang="en-GB" b="1" u="sng" dirty="0">
                <a:solidFill>
                  <a:schemeClr val="bg1"/>
                </a:solidFill>
                <a:latin typeface="Arial" charset="0"/>
                <a:ea typeface="Arial" charset="0"/>
                <a:cs typeface="Arial" charset="0"/>
              </a:rPr>
              <a:t>£25,000 </a:t>
            </a:r>
            <a:r>
              <a:rPr lang="en-GB" b="1" dirty="0">
                <a:solidFill>
                  <a:schemeClr val="bg1"/>
                </a:solidFill>
                <a:latin typeface="Arial" charset="0"/>
                <a:ea typeface="Arial" charset="0"/>
                <a:cs typeface="Arial" charset="0"/>
              </a:rPr>
              <a:t>to build! </a:t>
            </a:r>
          </a:p>
        </p:txBody>
      </p:sp>
    </p:spTree>
    <p:extLst>
      <p:ext uri="{BB962C8B-B14F-4D97-AF65-F5344CB8AC3E}">
        <p14:creationId xmlns:p14="http://schemas.microsoft.com/office/powerpoint/2010/main" val="22580892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We Won’t Pay!</a:t>
            </a:r>
            <a:endParaRPr lang="en-GB" dirty="0"/>
          </a:p>
        </p:txBody>
      </p:sp>
      <p:sp>
        <p:nvSpPr>
          <p:cNvPr id="3" name="Rectangle 2"/>
          <p:cNvSpPr/>
          <p:nvPr/>
        </p:nvSpPr>
        <p:spPr>
          <a:xfrm>
            <a:off x="449577" y="1844824"/>
            <a:ext cx="4050416" cy="1323439"/>
          </a:xfrm>
          <a:prstGeom prst="rect">
            <a:avLst/>
          </a:prstGeom>
        </p:spPr>
        <p:txBody>
          <a:bodyPr wrap="square">
            <a:spAutoFit/>
          </a:bodyPr>
          <a:lstStyle/>
          <a:p>
            <a:r>
              <a:rPr lang="en-GB" sz="2000" b="1" dirty="0"/>
              <a:t>The University </a:t>
            </a:r>
            <a:r>
              <a:rPr lang="en-GB" sz="2000" b="1" u="sng" dirty="0"/>
              <a:t>did not </a:t>
            </a:r>
            <a:r>
              <a:rPr lang="en-GB" sz="2000" b="1" dirty="0"/>
              <a:t>want to pay for the Prison… leading to a lot of arguing between the University and the Town. </a:t>
            </a:r>
          </a:p>
        </p:txBody>
      </p:sp>
      <p:sp>
        <p:nvSpPr>
          <p:cNvPr id="4" name="Rectangle 3"/>
          <p:cNvSpPr/>
          <p:nvPr/>
        </p:nvSpPr>
        <p:spPr>
          <a:xfrm>
            <a:off x="479054" y="3429000"/>
            <a:ext cx="4813026" cy="2554545"/>
          </a:xfrm>
          <a:prstGeom prst="rect">
            <a:avLst/>
          </a:prstGeom>
        </p:spPr>
        <p:txBody>
          <a:bodyPr wrap="square">
            <a:spAutoFit/>
          </a:bodyPr>
          <a:lstStyle/>
          <a:p>
            <a:r>
              <a:rPr lang="en-GB" sz="2000" dirty="0" smtClean="0"/>
              <a:t>The local </a:t>
            </a:r>
            <a:r>
              <a:rPr lang="en-GB" sz="2000" smtClean="0"/>
              <a:t>paper stated: </a:t>
            </a:r>
          </a:p>
          <a:p>
            <a:r>
              <a:rPr lang="en-GB" sz="2000" dirty="0" smtClean="0"/>
              <a:t>‘Lord </a:t>
            </a:r>
            <a:r>
              <a:rPr lang="en-GB" sz="2000" dirty="0"/>
              <a:t>Palmerston presented a Petition from the Chancellor, Master, and Scholars of the University of Cambridge, complaining of several clauses in the New Cambridge Gaol Bill, which obliged them to bear their share of the expense.’</a:t>
            </a:r>
          </a:p>
          <a:p>
            <a:r>
              <a:rPr lang="en-GB" sz="2000" i="1" dirty="0"/>
              <a:t>The Morning Post, </a:t>
            </a:r>
            <a:r>
              <a:rPr lang="en-GB" sz="2000" dirty="0"/>
              <a:t>1826 </a:t>
            </a:r>
          </a:p>
        </p:txBody>
      </p:sp>
      <p:pic>
        <p:nvPicPr>
          <p:cNvPr id="5" name="Picture 2" descr="https://upload.wikimedia.org/wikipedia/commons/0/03/Palmerston_18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55148" y="1706143"/>
            <a:ext cx="3310287" cy="402711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4716016" y="5983545"/>
            <a:ext cx="2044278" cy="646331"/>
          </a:xfrm>
          <a:prstGeom prst="rect">
            <a:avLst/>
          </a:prstGeom>
          <a:noFill/>
        </p:spPr>
        <p:txBody>
          <a:bodyPr wrap="none" rtlCol="0">
            <a:spAutoFit/>
          </a:bodyPr>
          <a:lstStyle/>
          <a:p>
            <a:r>
              <a:rPr lang="en-US" dirty="0" smtClean="0"/>
              <a:t>A painting of Lord </a:t>
            </a:r>
          </a:p>
          <a:p>
            <a:r>
              <a:rPr lang="en-US" dirty="0" smtClean="0"/>
              <a:t>Palmerston</a:t>
            </a:r>
            <a:endParaRPr lang="en-US" dirty="0"/>
          </a:p>
        </p:txBody>
      </p:sp>
    </p:spTree>
    <p:extLst>
      <p:ext uri="{BB962C8B-B14F-4D97-AF65-F5344CB8AC3E}">
        <p14:creationId xmlns:p14="http://schemas.microsoft.com/office/powerpoint/2010/main" val="326134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79296" cy="1143000"/>
          </a:xfrm>
        </p:spPr>
        <p:txBody>
          <a:bodyPr/>
          <a:lstStyle/>
          <a:p>
            <a:pPr algn="ctr"/>
            <a:r>
              <a:rPr lang="en-GB" dirty="0" smtClean="0"/>
              <a:t>What Was Their Crime?</a:t>
            </a:r>
            <a:endParaRPr lang="en-GB" dirty="0"/>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sp>
        <p:nvSpPr>
          <p:cNvPr id="3" name="Rectangle 2"/>
          <p:cNvSpPr/>
          <p:nvPr/>
        </p:nvSpPr>
        <p:spPr>
          <a:xfrm>
            <a:off x="913777" y="1857349"/>
            <a:ext cx="3726160" cy="1015663"/>
          </a:xfrm>
          <a:prstGeom prst="rect">
            <a:avLst/>
          </a:prstGeom>
        </p:spPr>
        <p:txBody>
          <a:bodyPr wrap="square">
            <a:spAutoFit/>
          </a:bodyPr>
          <a:lstStyle/>
          <a:p>
            <a:r>
              <a:rPr lang="en-GB" sz="2000" dirty="0"/>
              <a:t>Frederick </a:t>
            </a:r>
            <a:r>
              <a:rPr lang="en-GB" sz="2000" dirty="0" err="1"/>
              <a:t>Housden</a:t>
            </a:r>
            <a:r>
              <a:rPr lang="en-GB" sz="2000" dirty="0"/>
              <a:t> was charged with stealing a bay horse in 1834. </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16822" y="1708549"/>
            <a:ext cx="3542072" cy="2656555"/>
          </a:xfrm>
          <a:prstGeom prst="rect">
            <a:avLst/>
          </a:prstGeom>
        </p:spPr>
      </p:pic>
      <p:sp>
        <p:nvSpPr>
          <p:cNvPr id="6" name="Rectangle 5"/>
          <p:cNvSpPr/>
          <p:nvPr/>
        </p:nvSpPr>
        <p:spPr>
          <a:xfrm>
            <a:off x="5847921" y="4830107"/>
            <a:ext cx="2830771" cy="1015663"/>
          </a:xfrm>
          <a:prstGeom prst="rect">
            <a:avLst/>
          </a:prstGeom>
        </p:spPr>
        <p:txBody>
          <a:bodyPr wrap="square">
            <a:spAutoFit/>
          </a:bodyPr>
          <a:lstStyle/>
          <a:p>
            <a:r>
              <a:rPr lang="en-GB" sz="2000" dirty="0"/>
              <a:t>A ring of thieves were imprisoned for stealing a silver watch in 1832. </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3186" y="3312723"/>
            <a:ext cx="3651239" cy="2533047"/>
          </a:xfrm>
          <a:prstGeom prst="rect">
            <a:avLst/>
          </a:prstGeom>
        </p:spPr>
      </p:pic>
      <p:sp>
        <p:nvSpPr>
          <p:cNvPr id="8" name="Right Arrow 7"/>
          <p:cNvSpPr/>
          <p:nvPr/>
        </p:nvSpPr>
        <p:spPr>
          <a:xfrm rot="1101752">
            <a:off x="4274978" y="2347792"/>
            <a:ext cx="771671" cy="57606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Left Arrow 8"/>
          <p:cNvSpPr/>
          <p:nvPr/>
        </p:nvSpPr>
        <p:spPr>
          <a:xfrm rot="1378029">
            <a:off x="4742088" y="4844810"/>
            <a:ext cx="940175" cy="687125"/>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40512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79296" cy="1143000"/>
          </a:xfrm>
        </p:spPr>
        <p:txBody>
          <a:bodyPr/>
          <a:lstStyle/>
          <a:p>
            <a:pPr algn="ctr"/>
            <a:r>
              <a:rPr lang="en-GB" dirty="0" smtClean="0"/>
              <a:t>What Was Their Crime?</a:t>
            </a:r>
            <a:endParaRPr lang="en-GB" dirty="0"/>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pic>
        <p:nvPicPr>
          <p:cNvPr id="5" name="Picture 2" descr="Houses.of.parliament.overall.arp.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9952" y="1919605"/>
            <a:ext cx="4891448" cy="367240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79512" y="3755808"/>
            <a:ext cx="3960440" cy="2031325"/>
          </a:xfrm>
          <a:prstGeom prst="rect">
            <a:avLst/>
          </a:prstGeom>
        </p:spPr>
        <p:txBody>
          <a:bodyPr wrap="square">
            <a:spAutoFit/>
          </a:bodyPr>
          <a:lstStyle/>
          <a:p>
            <a:r>
              <a:rPr lang="en-GB" dirty="0"/>
              <a:t>In 1835 Mr Robert </a:t>
            </a:r>
            <a:r>
              <a:rPr lang="en-GB" dirty="0" err="1"/>
              <a:t>Canham</a:t>
            </a:r>
            <a:r>
              <a:rPr lang="en-GB" dirty="0"/>
              <a:t> was imprisoned at Cambridge Town Gaol for bribing </a:t>
            </a:r>
            <a:r>
              <a:rPr lang="en-GB" dirty="0" smtClean="0"/>
              <a:t>residents of </a:t>
            </a:r>
            <a:r>
              <a:rPr lang="en-GB" dirty="0"/>
              <a:t>Cambridge to vote for the Tory </a:t>
            </a:r>
            <a:r>
              <a:rPr lang="en-GB" dirty="0" smtClean="0"/>
              <a:t>candidate to become their next Member of Parliament (MP) for Cambridge </a:t>
            </a:r>
            <a:r>
              <a:rPr lang="en-GB" dirty="0"/>
              <a:t>in the election! </a:t>
            </a:r>
          </a:p>
        </p:txBody>
      </p:sp>
      <p:sp>
        <p:nvSpPr>
          <p:cNvPr id="6" name="Rounded Rectangle 5"/>
          <p:cNvSpPr/>
          <p:nvPr/>
        </p:nvSpPr>
        <p:spPr>
          <a:xfrm>
            <a:off x="457200" y="1919605"/>
            <a:ext cx="3178696" cy="1509395"/>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b="1" dirty="0">
                <a:solidFill>
                  <a:schemeClr val="bg1"/>
                </a:solidFill>
                <a:latin typeface="Arial" charset="0"/>
                <a:ea typeface="Arial" charset="0"/>
                <a:cs typeface="Arial" charset="0"/>
              </a:rPr>
              <a:t>Do you recognise this place in London</a:t>
            </a:r>
            <a:r>
              <a:rPr lang="en-GB" sz="2000" b="1" dirty="0" smtClean="0">
                <a:solidFill>
                  <a:schemeClr val="bg1"/>
                </a:solidFill>
                <a:latin typeface="Arial" charset="0"/>
                <a:ea typeface="Arial" charset="0"/>
                <a:cs typeface="Arial" charset="0"/>
              </a:rPr>
              <a:t>?</a:t>
            </a:r>
          </a:p>
          <a:p>
            <a:pPr algn="ctr"/>
            <a:r>
              <a:rPr lang="en-GB" sz="2000" b="1" dirty="0" smtClean="0">
                <a:solidFill>
                  <a:schemeClr val="bg1"/>
                </a:solidFill>
                <a:latin typeface="Arial" charset="0"/>
                <a:ea typeface="Arial" charset="0"/>
                <a:cs typeface="Arial" charset="0"/>
              </a:rPr>
              <a:t>It is where Members of Parliament (MPs) meet </a:t>
            </a:r>
            <a:endParaRPr lang="en-GB" sz="2000" b="1" dirty="0">
              <a:solidFill>
                <a:schemeClr val="bg1"/>
              </a:solidFill>
              <a:latin typeface="Arial" charset="0"/>
              <a:ea typeface="Arial" charset="0"/>
              <a:cs typeface="Arial" charset="0"/>
            </a:endParaRPr>
          </a:p>
        </p:txBody>
      </p:sp>
    </p:spTree>
    <p:extLst>
      <p:ext uri="{BB962C8B-B14F-4D97-AF65-F5344CB8AC3E}">
        <p14:creationId xmlns:p14="http://schemas.microsoft.com/office/powerpoint/2010/main" val="34827185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79296" cy="1143000"/>
          </a:xfrm>
        </p:spPr>
        <p:txBody>
          <a:bodyPr/>
          <a:lstStyle/>
          <a:p>
            <a:pPr algn="ctr"/>
            <a:r>
              <a:rPr lang="en-GB" dirty="0" smtClean="0"/>
              <a:t>“Whoops, We’ve Got the </a:t>
            </a:r>
            <a:br>
              <a:rPr lang="en-GB" dirty="0" smtClean="0"/>
            </a:br>
            <a:r>
              <a:rPr lang="en-GB" dirty="0" smtClean="0"/>
              <a:t>Wrong Prisoner!”</a:t>
            </a:r>
            <a:endParaRPr lang="en-GB" dirty="0"/>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sp>
        <p:nvSpPr>
          <p:cNvPr id="3" name="Rectangle 2"/>
          <p:cNvSpPr/>
          <p:nvPr/>
        </p:nvSpPr>
        <p:spPr>
          <a:xfrm>
            <a:off x="515867" y="1852942"/>
            <a:ext cx="8424936" cy="400110"/>
          </a:xfrm>
          <a:prstGeom prst="rect">
            <a:avLst/>
          </a:prstGeom>
        </p:spPr>
        <p:txBody>
          <a:bodyPr wrap="square">
            <a:spAutoFit/>
          </a:bodyPr>
          <a:lstStyle/>
          <a:p>
            <a:r>
              <a:rPr lang="en-GB" sz="2000" b="1" dirty="0"/>
              <a:t>Some prisoners were sent to Cambridge Town Gaol by </a:t>
            </a:r>
            <a:r>
              <a:rPr lang="en-GB" sz="2000" b="1" dirty="0" smtClean="0"/>
              <a:t>mistake!</a:t>
            </a:r>
            <a:endParaRPr lang="en-GB" sz="2000" b="1" dirty="0"/>
          </a:p>
        </p:txBody>
      </p:sp>
      <p:sp>
        <p:nvSpPr>
          <p:cNvPr id="5" name="Rectangle 4"/>
          <p:cNvSpPr/>
          <p:nvPr/>
        </p:nvSpPr>
        <p:spPr>
          <a:xfrm>
            <a:off x="5292079" y="2852936"/>
            <a:ext cx="3744855" cy="1938992"/>
          </a:xfrm>
          <a:prstGeom prst="rect">
            <a:avLst/>
          </a:prstGeom>
        </p:spPr>
        <p:txBody>
          <a:bodyPr wrap="square">
            <a:spAutoFit/>
          </a:bodyPr>
          <a:lstStyle/>
          <a:p>
            <a:r>
              <a:rPr lang="en-GB" sz="2000" dirty="0"/>
              <a:t>An unnamed </a:t>
            </a:r>
            <a:r>
              <a:rPr lang="en-GB" sz="2000" dirty="0" smtClean="0"/>
              <a:t>person was </a:t>
            </a:r>
            <a:r>
              <a:rPr lang="en-GB" sz="2000" dirty="0"/>
              <a:t>falsely charged with stealing pigeons in 1828… </a:t>
            </a:r>
          </a:p>
          <a:p>
            <a:endParaRPr lang="en-GB" sz="2000" dirty="0"/>
          </a:p>
          <a:p>
            <a:r>
              <a:rPr lang="en-GB" sz="2000" dirty="0"/>
              <a:t>He received 5 pounds in compensation.</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856" y="2688357"/>
            <a:ext cx="4555107" cy="2910998"/>
          </a:xfrm>
          <a:prstGeom prst="rect">
            <a:avLst/>
          </a:prstGeom>
        </p:spPr>
      </p:pic>
    </p:spTree>
    <p:extLst>
      <p:ext uri="{BB962C8B-B14F-4D97-AF65-F5344CB8AC3E}">
        <p14:creationId xmlns:p14="http://schemas.microsoft.com/office/powerpoint/2010/main" val="29516557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dirty="0" smtClean="0"/>
              <a:t>The Final Days of the Town Gaol</a:t>
            </a:r>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562" y="1844675"/>
            <a:ext cx="5488741" cy="4116556"/>
          </a:xfrm>
          <a:prstGeom prst="rect">
            <a:avLst/>
          </a:prstGeom>
        </p:spPr>
      </p:pic>
      <p:sp>
        <p:nvSpPr>
          <p:cNvPr id="5" name="Rectangle 4"/>
          <p:cNvSpPr/>
          <p:nvPr/>
        </p:nvSpPr>
        <p:spPr>
          <a:xfrm>
            <a:off x="6065912" y="1857765"/>
            <a:ext cx="3078088" cy="3477875"/>
          </a:xfrm>
          <a:prstGeom prst="rect">
            <a:avLst/>
          </a:prstGeom>
        </p:spPr>
        <p:txBody>
          <a:bodyPr wrap="square">
            <a:spAutoFit/>
          </a:bodyPr>
          <a:lstStyle/>
          <a:p>
            <a:r>
              <a:rPr lang="en-GB" sz="2000" dirty="0"/>
              <a:t>The Town Gaol on Parker’s Piece was the last Cambridge Town Gaol. </a:t>
            </a:r>
          </a:p>
          <a:p>
            <a:endParaRPr lang="en-GB" sz="2000" dirty="0"/>
          </a:p>
          <a:p>
            <a:r>
              <a:rPr lang="en-GB" sz="2000" dirty="0" smtClean="0"/>
              <a:t>It was abandoned </a:t>
            </a:r>
            <a:r>
              <a:rPr lang="en-GB" sz="2000" dirty="0"/>
              <a:t>in 1878.</a:t>
            </a:r>
          </a:p>
          <a:p>
            <a:r>
              <a:rPr lang="en-GB" sz="2000" dirty="0" smtClean="0"/>
              <a:t>After </a:t>
            </a:r>
            <a:r>
              <a:rPr lang="en-GB" sz="2000" dirty="0"/>
              <a:t>1878 prisoners were sent to the County Gaol </a:t>
            </a:r>
            <a:r>
              <a:rPr lang="en-GB" sz="2000" dirty="0" smtClean="0"/>
              <a:t>instead, which was on Castle Hill. </a:t>
            </a:r>
            <a:endParaRPr lang="en-GB" sz="2000" dirty="0"/>
          </a:p>
        </p:txBody>
      </p:sp>
    </p:spTree>
    <p:extLst>
      <p:ext uri="{BB962C8B-B14F-4D97-AF65-F5344CB8AC3E}">
        <p14:creationId xmlns:p14="http://schemas.microsoft.com/office/powerpoint/2010/main" val="3579892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900" dirty="0" smtClean="0"/>
              <a:t>Discover More</a:t>
            </a:r>
            <a:endParaRPr lang="en-GB" sz="4900" dirty="0"/>
          </a:p>
        </p:txBody>
      </p:sp>
      <p:sp>
        <p:nvSpPr>
          <p:cNvPr id="5" name="Rectangle 4"/>
          <p:cNvSpPr/>
          <p:nvPr/>
        </p:nvSpPr>
        <p:spPr>
          <a:xfrm>
            <a:off x="179513" y="1844824"/>
            <a:ext cx="7992888" cy="3785652"/>
          </a:xfrm>
          <a:prstGeom prst="rect">
            <a:avLst/>
          </a:prstGeom>
        </p:spPr>
        <p:txBody>
          <a:bodyPr wrap="square">
            <a:spAutoFit/>
          </a:bodyPr>
          <a:lstStyle/>
          <a:p>
            <a:r>
              <a:rPr lang="en-US" sz="2400" dirty="0" smtClean="0"/>
              <a:t>Visit the Museum of Cambridge. </a:t>
            </a:r>
            <a:r>
              <a:rPr lang="en-US" sz="2400" smtClean="0"/>
              <a:t>See </a:t>
            </a:r>
            <a:r>
              <a:rPr lang="en-US" sz="2400" smtClean="0"/>
              <a:t>the website below for </a:t>
            </a:r>
            <a:r>
              <a:rPr lang="en-US" sz="2400" dirty="0" smtClean="0"/>
              <a:t>more information about the museum</a:t>
            </a:r>
          </a:p>
          <a:p>
            <a:r>
              <a:rPr lang="en-US" sz="2400" dirty="0"/>
              <a:t>o</a:t>
            </a:r>
            <a:r>
              <a:rPr lang="en-US" sz="2400" dirty="0" smtClean="0"/>
              <a:t>r to contact their Education Officer: </a:t>
            </a:r>
          </a:p>
          <a:p>
            <a:r>
              <a:rPr lang="en-US" sz="2400" dirty="0" smtClean="0">
                <a:hlinkClick r:id="rId2"/>
              </a:rPr>
              <a:t>http</a:t>
            </a:r>
            <a:r>
              <a:rPr lang="en-US" sz="2400" dirty="0">
                <a:hlinkClick r:id="rId2"/>
              </a:rPr>
              <a:t>://www.museumofcambridge.org.uk</a:t>
            </a:r>
            <a:r>
              <a:rPr lang="en-US" sz="2400" dirty="0" smtClean="0">
                <a:hlinkClick r:id="rId2"/>
              </a:rPr>
              <a:t>/</a:t>
            </a:r>
            <a:endParaRPr lang="en-US" sz="2400" dirty="0" smtClean="0"/>
          </a:p>
          <a:p>
            <a:endParaRPr lang="en-US" sz="2400" dirty="0"/>
          </a:p>
          <a:p>
            <a:r>
              <a:rPr lang="en-US" sz="2400" dirty="0" smtClean="0"/>
              <a:t>Visit the </a:t>
            </a:r>
            <a:r>
              <a:rPr lang="en-US" sz="2400" dirty="0" err="1" smtClean="0"/>
              <a:t>Cambridgeshire</a:t>
            </a:r>
            <a:r>
              <a:rPr lang="en-US" sz="2400" dirty="0" smtClean="0"/>
              <a:t> Collection at the Cambridge Central Library:</a:t>
            </a:r>
          </a:p>
          <a:p>
            <a:r>
              <a:rPr lang="en-US" sz="2400" dirty="0">
                <a:hlinkClick r:id="rId3"/>
              </a:rPr>
              <a:t>https://</a:t>
            </a:r>
            <a:r>
              <a:rPr lang="en-US" sz="2400" dirty="0" err="1">
                <a:hlinkClick r:id="rId3"/>
              </a:rPr>
              <a:t>www.cambridgeshire.gov.uk</a:t>
            </a:r>
            <a:r>
              <a:rPr lang="en-US" sz="2400" dirty="0">
                <a:hlinkClick r:id="rId3"/>
              </a:rPr>
              <a:t>/residents/libraries-leisure-&amp;-culture/archives/local-studies/</a:t>
            </a:r>
            <a:r>
              <a:rPr lang="en-US" sz="2400" dirty="0" err="1">
                <a:hlinkClick r:id="rId3"/>
              </a:rPr>
              <a:t>cambridgeshire</a:t>
            </a:r>
            <a:r>
              <a:rPr lang="en-US" sz="2400" dirty="0">
                <a:hlinkClick r:id="rId3"/>
              </a:rPr>
              <a:t>-collection/</a:t>
            </a:r>
            <a:endParaRPr lang="en-US" sz="2400" dirty="0"/>
          </a:p>
        </p:txBody>
      </p:sp>
    </p:spTree>
    <p:extLst>
      <p:ext uri="{BB962C8B-B14F-4D97-AF65-F5344CB8AC3E}">
        <p14:creationId xmlns:p14="http://schemas.microsoft.com/office/powerpoint/2010/main" val="3777162709"/>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4">
      <a:dk1>
        <a:srgbClr val="1C1C1C"/>
      </a:dk1>
      <a:lt1>
        <a:srgbClr val="FFFFFF"/>
      </a:lt1>
      <a:dk2>
        <a:srgbClr val="080808"/>
      </a:dk2>
      <a:lt2>
        <a:srgbClr val="E3EBF1"/>
      </a:lt2>
      <a:accent1>
        <a:srgbClr val="990000"/>
      </a:accent1>
      <a:accent2>
        <a:srgbClr val="008888"/>
      </a:accent2>
      <a:accent3>
        <a:srgbClr val="AAAAAA"/>
      </a:accent3>
      <a:accent4>
        <a:srgbClr val="DADADA"/>
      </a:accent4>
      <a:accent5>
        <a:srgbClr val="CAAAAA"/>
      </a:accent5>
      <a:accent6>
        <a:srgbClr val="007B7B"/>
      </a:accent6>
      <a:hlink>
        <a:srgbClr val="00BEB9"/>
      </a:hlink>
      <a:folHlink>
        <a:srgbClr val="F0E500"/>
      </a:folHlink>
    </a:clrScheme>
    <a:fontScheme name="Default Design">
      <a:majorFont>
        <a:latin typeface="Open Sans"/>
        <a:ea typeface="ＭＳ Ｐゴシック"/>
        <a:cs typeface="Arial"/>
      </a:majorFont>
      <a:minorFont>
        <a:latin typeface="Open Sans Light"/>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1C1C1C"/>
        </a:dk1>
        <a:lt1>
          <a:srgbClr val="FFFFFF"/>
        </a:lt1>
        <a:dk2>
          <a:srgbClr val="292929"/>
        </a:dk2>
        <a:lt2>
          <a:srgbClr val="E3EBF1"/>
        </a:lt2>
        <a:accent1>
          <a:srgbClr val="990000"/>
        </a:accent1>
        <a:accent2>
          <a:srgbClr val="008888"/>
        </a:accent2>
        <a:accent3>
          <a:srgbClr val="ACACAC"/>
        </a:accent3>
        <a:accent4>
          <a:srgbClr val="DADADA"/>
        </a:accent4>
        <a:accent5>
          <a:srgbClr val="CAAAAA"/>
        </a:accent5>
        <a:accent6>
          <a:srgbClr val="007B7B"/>
        </a:accent6>
        <a:hlink>
          <a:srgbClr val="00BEB9"/>
        </a:hlink>
        <a:folHlink>
          <a:srgbClr val="F0E500"/>
        </a:folHlink>
      </a:clrScheme>
      <a:clrMap bg1="dk2" tx1="lt1" bg2="dk1" tx2="lt2" accent1="accent1" accent2="accent2" accent3="accent3" accent4="accent4" accent5="accent5" accent6="accent6" hlink="hlink" folHlink="folHlink"/>
    </a:extraClrScheme>
    <a:extraClrScheme>
      <a:clrScheme name="Default Design 14">
        <a:dk1>
          <a:srgbClr val="1C1C1C"/>
        </a:dk1>
        <a:lt1>
          <a:srgbClr val="FFFFFF"/>
        </a:lt1>
        <a:dk2>
          <a:srgbClr val="080808"/>
        </a:dk2>
        <a:lt2>
          <a:srgbClr val="E3EBF1"/>
        </a:lt2>
        <a:accent1>
          <a:srgbClr val="990000"/>
        </a:accent1>
        <a:accent2>
          <a:srgbClr val="008888"/>
        </a:accent2>
        <a:accent3>
          <a:srgbClr val="AAAAAA"/>
        </a:accent3>
        <a:accent4>
          <a:srgbClr val="DADADA"/>
        </a:accent4>
        <a:accent5>
          <a:srgbClr val="CAAAAA"/>
        </a:accent5>
        <a:accent6>
          <a:srgbClr val="007B7B"/>
        </a:accent6>
        <a:hlink>
          <a:srgbClr val="00BEB9"/>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2529</TotalTime>
  <Words>364</Words>
  <Application>Microsoft Macintosh PowerPoint</Application>
  <PresentationFormat>On-screen Show (4:3)</PresentationFormat>
  <Paragraphs>44</Paragraphs>
  <Slides>10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Calibri</vt:lpstr>
      <vt:lpstr>ＭＳ Ｐゴシック</vt:lpstr>
      <vt:lpstr>Open Sans</vt:lpstr>
      <vt:lpstr>Open Sans Light</vt:lpstr>
      <vt:lpstr>Arial</vt:lpstr>
      <vt:lpstr>Default Design</vt:lpstr>
      <vt:lpstr>CAMBRIDGE TOWN GAOL (JAIL)</vt:lpstr>
      <vt:lpstr>A Gaol (Jail) on Parker’s Piece!</vt:lpstr>
      <vt:lpstr>An Expensive Build!</vt:lpstr>
      <vt:lpstr>We Won’t Pay!</vt:lpstr>
      <vt:lpstr>What Was Their Crime?</vt:lpstr>
      <vt:lpstr>What Was Their Crime?</vt:lpstr>
      <vt:lpstr>“Whoops, We’ve Got the  Wrong Prisoner!”</vt:lpstr>
      <vt:lpstr>The Final Days of the Town Gaol</vt:lpstr>
      <vt:lpstr>Discover More</vt:lpstr>
      <vt:lpstr>Web Resources available at: </vt:lpstr>
    </vt:vector>
  </TitlesOfParts>
  <Company>Taylor</Company>
  <LinksUpToDate>false</LinksUpToDate>
  <SharedDoc>false</SharedDoc>
  <HyperlinksChanged>false</HyperlinksChanged>
  <AppVersion>15.0031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Main</dc:creator>
  <cp:lastModifiedBy>Microsoft Office User</cp:lastModifiedBy>
  <cp:revision>151</cp:revision>
  <dcterms:created xsi:type="dcterms:W3CDTF">2015-03-12T11:07:07Z</dcterms:created>
  <dcterms:modified xsi:type="dcterms:W3CDTF">2017-09-20T12:32:27Z</dcterms:modified>
</cp:coreProperties>
</file>