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0"/>
  </p:notesMasterIdLst>
  <p:sldIdLst>
    <p:sldId id="258" r:id="rId2"/>
    <p:sldId id="268" r:id="rId3"/>
    <p:sldId id="279" r:id="rId4"/>
    <p:sldId id="274" r:id="rId5"/>
    <p:sldId id="275" r:id="rId6"/>
    <p:sldId id="276" r:id="rId7"/>
    <p:sldId id="277" r:id="rId8"/>
    <p:sldId id="264" r:id="rId9"/>
  </p:sldIdLst>
  <p:sldSz cx="9144000" cy="6858000" type="screen4x3"/>
  <p:notesSz cx="6858000" cy="91440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80" autoAdjust="0"/>
    <p:restoredTop sz="94677"/>
  </p:normalViewPr>
  <p:slideViewPr>
    <p:cSldViewPr>
      <p:cViewPr>
        <p:scale>
          <a:sx n="60" d="100"/>
          <a:sy n="60" d="100"/>
        </p:scale>
        <p:origin x="2616" y="88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C79141A-CB58-4528-B6C7-5A65EC69288E}" type="datetimeFigureOut">
              <a:rPr lang="en-GB" smtClean="0"/>
              <a:t>20/09/2017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45BB5EA-6269-49C8-A145-CF160520CFB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238303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5BB5EA-6269-49C8-A145-CF160520CFBB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212979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jpeg"/><Relationship Id="rId3" Type="http://schemas.openxmlformats.org/officeDocument/2006/relationships/image" Target="../media/image5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10"/>
          <p:cNvSpPr txBox="1">
            <a:spLocks noChangeArrowheads="1"/>
          </p:cNvSpPr>
          <p:nvPr userDrawn="1"/>
        </p:nvSpPr>
        <p:spPr bwMode="auto">
          <a:xfrm>
            <a:off x="5148263" y="1125538"/>
            <a:ext cx="3260725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defRPr/>
            </a:pPr>
            <a:endParaRPr lang="en-US">
              <a:cs typeface="Arial" charset="0"/>
            </a:endParaRPr>
          </a:p>
        </p:txBody>
      </p:sp>
      <p:sp>
        <p:nvSpPr>
          <p:cNvPr id="3789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11188" y="2636838"/>
            <a:ext cx="7772400" cy="1470025"/>
          </a:xfrm>
        </p:spPr>
        <p:txBody>
          <a:bodyPr/>
          <a:lstStyle>
            <a:lvl1pPr>
              <a:defRPr b="1"/>
            </a:lvl1pPr>
          </a:lstStyle>
          <a:p>
            <a:pPr lvl="0"/>
            <a:r>
              <a:rPr lang="en-GB" noProof="0" smtClean="0"/>
              <a:t>Title of presentation</a:t>
            </a:r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4213" y="4797425"/>
            <a:ext cx="6400800" cy="1752600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en-GB" noProof="0" smtClean="0"/>
              <a:t>A subtitle for the presentation</a:t>
            </a:r>
          </a:p>
        </p:txBody>
      </p:sp>
      <p:pic>
        <p:nvPicPr>
          <p:cNvPr id="2" name="Picture 1" descr="mast_title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260648"/>
            <a:ext cx="8424936" cy="12752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24682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553C5B-4A56-5740-B67A-2D2C4AE9D9E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490519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38925" y="274638"/>
            <a:ext cx="2058988" cy="5602287"/>
          </a:xfr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29325" cy="5602287"/>
          </a:xfr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67D7B4-70EB-D64C-8ED3-44B0168694B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8600699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40713" cy="5602287"/>
          </a:xfrm>
        </p:spPr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EA2DCA-FAD8-2A41-8ACF-F382A730DE2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455605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C99050-943D-B341-81A7-01B29B0D217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962808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AB42CF-7617-E143-B79D-9CB27D141C6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542680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68313" y="1844675"/>
            <a:ext cx="4038600" cy="40322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59313" y="1844675"/>
            <a:ext cx="4038600" cy="40322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C5E4D2-3B55-FF44-AA1E-7C0C6F1674F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12368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97BC11B-67DD-A246-B07D-C0025708208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201718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F67A98-FAE5-CA4D-8ED9-F8786A48AAA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0848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A42284-7353-7F4A-95D3-1966E76A513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436518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1FE1AB-A3CC-894D-AEB1-7B6C2C051FE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40094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64410B-5F5C-0A47-8D3A-E1ED7AEB1E3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735385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4" Type="http://schemas.openxmlformats.org/officeDocument/2006/relationships/image" Target="../media/image1.jpeg"/><Relationship Id="rId15" Type="http://schemas.openxmlformats.org/officeDocument/2006/relationships/image" Target="../media/image2.png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68313" y="1844675"/>
            <a:ext cx="8229600" cy="4032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5076825" y="6165850"/>
            <a:ext cx="1989138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>
                <a:cs typeface="Arial" charset="0"/>
              </a:defRPr>
            </a:lvl1pPr>
          </a:lstStyle>
          <a:p>
            <a:pPr>
              <a:defRPr/>
            </a:pPr>
            <a:fld id="{24D52300-E78F-BF4A-890E-4AA76F5FB90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  <p:pic>
        <p:nvPicPr>
          <p:cNvPr id="1031" name="Picture 7"/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388" y="6021388"/>
            <a:ext cx="1524000" cy="676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pic>
        <p:nvPicPr>
          <p:cNvPr id="3" name="Picture 2" descr="mast_1.png"/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6021288"/>
            <a:ext cx="2803111" cy="676403"/>
          </a:xfrm>
          <a:prstGeom prst="rect">
            <a:avLst/>
          </a:prstGeom>
        </p:spPr>
      </p:pic>
    </p:spTree>
  </p:cSld>
  <p:clrMap bg1="dk2" tx1="lt1" bg2="dk1" tx2="lt2" accent1="accent1" accent2="accent2" accent3="accent3" accent4="accent4" accent5="accent5" accent6="accent6" hlink="hlink" folHlink="folHlink"/>
  <p:sldLayoutIdLst>
    <p:sldLayoutId id="2147483673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Open Sans" charset="0"/>
          <a:ea typeface="ＭＳ Ｐゴシック" charset="0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Open Sans" charset="0"/>
          <a:ea typeface="ＭＳ Ｐゴシック" charset="0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Open Sans" charset="0"/>
          <a:ea typeface="ＭＳ Ｐゴシック" charset="0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Open Sans" charset="0"/>
          <a:ea typeface="ＭＳ Ｐゴシック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Open Sans" charset="0"/>
          <a:ea typeface="ＭＳ Ｐゴシック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Open Sans" charset="0"/>
          <a:ea typeface="ＭＳ Ｐゴシック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Open Sans" charset="0"/>
          <a:ea typeface="ＭＳ Ｐゴシック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Open Sans" charset="0"/>
          <a:ea typeface="ＭＳ Ｐゴシック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Arial" charset="0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Arial" charset="0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Arial" charset="0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Arial" charset="0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Arial" charset="0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Arial" charset="0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Arial" charset="0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Arial" charset="0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4" Type="http://schemas.openxmlformats.org/officeDocument/2006/relationships/image" Target="../media/image11.jpeg"/><Relationship Id="rId5" Type="http://schemas.openxmlformats.org/officeDocument/2006/relationships/image" Target="../media/image12.jpeg"/><Relationship Id="rId6" Type="http://schemas.openxmlformats.org/officeDocument/2006/relationships/image" Target="../media/image13.jpeg"/><Relationship Id="rId7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5.png"/><Relationship Id="rId3" Type="http://schemas.openxmlformats.org/officeDocument/2006/relationships/image" Target="../media/image16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7.jpeg"/><Relationship Id="rId3" Type="http://schemas.openxmlformats.org/officeDocument/2006/relationships/image" Target="../media/image18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www.museumofcambridge.org.uk/" TargetMode="External"/><Relationship Id="rId3" Type="http://schemas.openxmlformats.org/officeDocument/2006/relationships/hyperlink" Target="https://www.cambridgeshire.gov.uk/residents/libraries-leisure-&amp;-culture/archives/local-studies/cambridgeshire-collection/" TargetMode="Externa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en-GB" dirty="0" smtClean="0"/>
              <a:t>Crime and Punishment</a:t>
            </a:r>
            <a:endParaRPr lang="en-GB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7824" y="4436413"/>
            <a:ext cx="2420888" cy="242088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67544" y="908720"/>
            <a:ext cx="8219256" cy="508918"/>
          </a:xfrm>
        </p:spPr>
        <p:txBody>
          <a:bodyPr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Chesterton Lane Corner </a:t>
            </a:r>
            <a:r>
              <a:rPr lang="en-GB" dirty="0" smtClean="0">
                <a:solidFill>
                  <a:schemeClr val="tx1"/>
                </a:solidFill>
              </a:rPr>
              <a:t/>
            </a:r>
            <a:br>
              <a:rPr lang="en-GB" dirty="0" smtClean="0">
                <a:solidFill>
                  <a:schemeClr val="tx1"/>
                </a:solidFill>
              </a:rPr>
            </a:br>
            <a:r>
              <a:rPr lang="en-GB" dirty="0" smtClean="0">
                <a:solidFill>
                  <a:schemeClr val="tx1"/>
                </a:solidFill>
              </a:rPr>
              <a:t>Execution </a:t>
            </a:r>
            <a:r>
              <a:rPr lang="en-GB" dirty="0">
                <a:solidFill>
                  <a:schemeClr val="tx1"/>
                </a:solidFill>
              </a:rPr>
              <a:t>Cemetery</a:t>
            </a:r>
            <a:r>
              <a:rPr lang="en-GB" dirty="0">
                <a:solidFill>
                  <a:schemeClr val="bg1"/>
                </a:solidFill>
              </a:rPr>
              <a:t/>
            </a:r>
            <a:br>
              <a:rPr lang="en-GB" dirty="0">
                <a:solidFill>
                  <a:schemeClr val="bg1"/>
                </a:solidFill>
              </a:rPr>
            </a:b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1802" y="1916832"/>
            <a:ext cx="4949687" cy="3299791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94924" y="1926549"/>
            <a:ext cx="3525324" cy="378565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400" dirty="0"/>
              <a:t>Do you recognise </a:t>
            </a:r>
            <a:endParaRPr lang="en-GB" sz="2400" dirty="0" smtClean="0"/>
          </a:p>
          <a:p>
            <a:r>
              <a:rPr lang="en-GB" sz="2400" dirty="0" smtClean="0"/>
              <a:t>Chesterton </a:t>
            </a:r>
            <a:r>
              <a:rPr lang="en-GB" sz="2400" dirty="0"/>
              <a:t>Lane</a:t>
            </a:r>
            <a:r>
              <a:rPr lang="en-GB" sz="2400" dirty="0" smtClean="0"/>
              <a:t>?</a:t>
            </a:r>
          </a:p>
          <a:p>
            <a:endParaRPr lang="en-GB" sz="2400" dirty="0"/>
          </a:p>
          <a:p>
            <a:r>
              <a:rPr lang="en-GB" sz="2400" dirty="0" smtClean="0"/>
              <a:t>This was the site of an</a:t>
            </a:r>
          </a:p>
          <a:p>
            <a:r>
              <a:rPr lang="en-GB" sz="2400" dirty="0" smtClean="0"/>
              <a:t>Anglo-Saxon Cemetery</a:t>
            </a:r>
          </a:p>
          <a:p>
            <a:r>
              <a:rPr lang="en-GB" sz="2400" dirty="0" smtClean="0"/>
              <a:t>(in the 7</a:t>
            </a:r>
            <a:r>
              <a:rPr lang="en-GB" sz="2400" baseline="30000" dirty="0" smtClean="0"/>
              <a:t>th</a:t>
            </a:r>
            <a:r>
              <a:rPr lang="en-GB" sz="2400" dirty="0" smtClean="0"/>
              <a:t>-9</a:t>
            </a:r>
            <a:r>
              <a:rPr lang="en-GB" sz="2400" baseline="30000" dirty="0" smtClean="0"/>
              <a:t>th</a:t>
            </a:r>
            <a:r>
              <a:rPr lang="en-GB" sz="2400" dirty="0" smtClean="0"/>
              <a:t> Centuries)</a:t>
            </a:r>
          </a:p>
          <a:p>
            <a:r>
              <a:rPr lang="en-GB" sz="2400" dirty="0" smtClean="0"/>
              <a:t>where people who were</a:t>
            </a:r>
          </a:p>
          <a:p>
            <a:r>
              <a:rPr lang="en-GB" sz="2400" dirty="0" smtClean="0"/>
              <a:t>beheaded </a:t>
            </a:r>
            <a:r>
              <a:rPr lang="en-GB" sz="2400" dirty="0"/>
              <a:t>or </a:t>
            </a:r>
            <a:r>
              <a:rPr lang="en-GB" sz="2400" dirty="0" smtClean="0"/>
              <a:t>hung were </a:t>
            </a:r>
          </a:p>
          <a:p>
            <a:r>
              <a:rPr lang="en-GB" sz="2400" dirty="0" smtClean="0"/>
              <a:t>buried! </a:t>
            </a:r>
            <a:endParaRPr lang="en-GB" sz="2400" dirty="0"/>
          </a:p>
          <a:p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3579892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Tensions Between Town and Gown</a:t>
            </a:r>
            <a:endParaRPr lang="en-US" dirty="0"/>
          </a:p>
        </p:txBody>
      </p:sp>
      <p:pic>
        <p:nvPicPr>
          <p:cNvPr id="4" name="Picture 2" descr="Medieval painti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5789" y="1659175"/>
            <a:ext cx="4474690" cy="35203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/>
          <p:cNvSpPr/>
          <p:nvPr/>
        </p:nvSpPr>
        <p:spPr>
          <a:xfrm>
            <a:off x="4033611" y="5212905"/>
            <a:ext cx="483138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GB" b="1" smtClean="0"/>
              <a:t>A Painting of The </a:t>
            </a:r>
            <a:r>
              <a:rPr lang="en-GB" b="1" dirty="0"/>
              <a:t>Peasants’ Revolt of 1381</a:t>
            </a:r>
            <a:endParaRPr lang="en-GB" b="1" dirty="0"/>
          </a:p>
        </p:txBody>
      </p:sp>
      <p:sp>
        <p:nvSpPr>
          <p:cNvPr id="6" name="Rectangle 5"/>
          <p:cNvSpPr/>
          <p:nvPr/>
        </p:nvSpPr>
        <p:spPr>
          <a:xfrm>
            <a:off x="395385" y="4682745"/>
            <a:ext cx="375476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/>
              <a:t>As part of the Peasants’ Revolt </a:t>
            </a:r>
            <a:r>
              <a:rPr lang="en-GB" dirty="0" smtClean="0"/>
              <a:t>in 1381, University </a:t>
            </a:r>
            <a:r>
              <a:rPr lang="en-GB" dirty="0"/>
              <a:t>buildings were attacked and documents were burned in a bonfire in the Market Place.</a:t>
            </a:r>
            <a:endParaRPr lang="en-GB" dirty="0"/>
          </a:p>
        </p:txBody>
      </p:sp>
      <p:sp>
        <p:nvSpPr>
          <p:cNvPr id="7" name="Rectangle 6"/>
          <p:cNvSpPr/>
          <p:nvPr/>
        </p:nvSpPr>
        <p:spPr>
          <a:xfrm>
            <a:off x="404037" y="1757530"/>
            <a:ext cx="3322712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 smtClean="0"/>
              <a:t>From 1261-4 </a:t>
            </a:r>
            <a:r>
              <a:rPr lang="en-GB" dirty="0"/>
              <a:t>a group of clerks planned to burgle the house of a Cambridge wine merchant </a:t>
            </a:r>
            <a:r>
              <a:rPr lang="en-GB" dirty="0" smtClean="0"/>
              <a:t>in </a:t>
            </a:r>
            <a:r>
              <a:rPr lang="en-GB" dirty="0" err="1"/>
              <a:t>Hauxton</a:t>
            </a:r>
            <a:r>
              <a:rPr lang="en-GB" dirty="0"/>
              <a:t>. </a:t>
            </a:r>
          </a:p>
          <a:p>
            <a:endParaRPr lang="en-GB" dirty="0"/>
          </a:p>
          <a:p>
            <a:r>
              <a:rPr lang="en-GB" dirty="0"/>
              <a:t>They were betrayed by other clerks and the Sheriff caught </a:t>
            </a:r>
            <a:r>
              <a:rPr lang="en-GB" dirty="0" smtClean="0"/>
              <a:t>them and they </a:t>
            </a:r>
            <a:r>
              <a:rPr lang="en-GB" dirty="0"/>
              <a:t>were </a:t>
            </a:r>
            <a:r>
              <a:rPr lang="en-GB" dirty="0" smtClean="0"/>
              <a:t>then beheaded</a:t>
            </a:r>
            <a:r>
              <a:rPr lang="en-GB" dirty="0"/>
              <a:t>!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247326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Tudor Cambridge</a:t>
            </a:r>
            <a:endParaRPr lang="en-US" dirty="0"/>
          </a:p>
        </p:txBody>
      </p:sp>
      <p:pic>
        <p:nvPicPr>
          <p:cNvPr id="4" name="Picture 4" descr="King Henry VII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772816"/>
            <a:ext cx="1286858" cy="19010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s://upload.wikimedia.org/wikipedia/commons/thumb/c/c7/Hans_Holbein%2C_the_Younger%2C_Around_1497-1543_-_Portrait_of_Henry_VIII_of_England_-_Google_Art_Project.jpg/220px-Hans_Holbein%2C_the_Younger%2C_Around_1497-1543_-_Portrait_of_Henry_VIII_of_England_-_Google_Art_Project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1772816"/>
            <a:ext cx="1326524" cy="1863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6" descr="Painting of Edward at 9 years. Both the pose of the prince and his dress imitate portraits of Henry VIII. The child wears a broad-shouldered mantle of dark velvet over his clothes which are ornately embroidered in gold thread. He wears a prominent cod-piece and carries a dagger. His short red hair can be seen beneath his cap, contrasting with dark eyes. He looks well and robust.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0726" y="1836687"/>
            <a:ext cx="1422547" cy="19010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8" descr="Maria Tudor1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2139" y="1761687"/>
            <a:ext cx="1478983" cy="19571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10" descr="https://upload.wikimedia.org/wikipedia/commons/thumb/e/eb/Elizabeth_I_in_coronation_robes.jpg/220px-Elizabeth_I_in_coronation_robes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90792" y="1855627"/>
            <a:ext cx="1389477" cy="1863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8540" y="4365104"/>
            <a:ext cx="1423929" cy="2139235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1744647" y="3878173"/>
            <a:ext cx="581439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b="1"/>
              <a:t>How many Tudor punishments can you name? </a:t>
            </a:r>
            <a:endParaRPr lang="en-GB" b="1" dirty="0"/>
          </a:p>
        </p:txBody>
      </p:sp>
      <p:sp>
        <p:nvSpPr>
          <p:cNvPr id="11" name="Rectangle 10"/>
          <p:cNvSpPr/>
          <p:nvPr/>
        </p:nvSpPr>
        <p:spPr>
          <a:xfrm rot="20439632">
            <a:off x="335489" y="4239559"/>
            <a:ext cx="128272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000" dirty="0"/>
              <a:t>Hanging! </a:t>
            </a:r>
            <a:endParaRPr lang="en-GB" sz="2000" dirty="0"/>
          </a:p>
        </p:txBody>
      </p:sp>
      <p:sp>
        <p:nvSpPr>
          <p:cNvPr id="12" name="Rectangle 11"/>
          <p:cNvSpPr/>
          <p:nvPr/>
        </p:nvSpPr>
        <p:spPr>
          <a:xfrm rot="1055770">
            <a:off x="2184409" y="4523054"/>
            <a:ext cx="11079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/>
              <a:t>Burning! </a:t>
            </a:r>
            <a:endParaRPr lang="en-GB" dirty="0"/>
          </a:p>
        </p:txBody>
      </p:sp>
      <p:sp>
        <p:nvSpPr>
          <p:cNvPr id="13" name="Rectangle 12"/>
          <p:cNvSpPr/>
          <p:nvPr/>
        </p:nvSpPr>
        <p:spPr>
          <a:xfrm rot="20469635">
            <a:off x="682931" y="5178505"/>
            <a:ext cx="127470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/>
              <a:t>Whipping! </a:t>
            </a:r>
            <a:endParaRPr lang="en-GB" dirty="0"/>
          </a:p>
        </p:txBody>
      </p:sp>
      <p:sp>
        <p:nvSpPr>
          <p:cNvPr id="14" name="Rectangle 13"/>
          <p:cNvSpPr/>
          <p:nvPr/>
        </p:nvSpPr>
        <p:spPr>
          <a:xfrm>
            <a:off x="3896174" y="3244334"/>
            <a:ext cx="2487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 smtClean="0">
                <a:solidFill>
                  <a:schemeClr val="bg1"/>
                </a:solidFill>
              </a:rPr>
              <a:t>!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2230007" y="5368487"/>
            <a:ext cx="135165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 smtClean="0"/>
              <a:t>Beheading!</a:t>
            </a:r>
            <a:endParaRPr lang="en-US" dirty="0"/>
          </a:p>
        </p:txBody>
      </p:sp>
      <p:sp>
        <p:nvSpPr>
          <p:cNvPr id="17" name="Rectangle 16"/>
          <p:cNvSpPr/>
          <p:nvPr/>
        </p:nvSpPr>
        <p:spPr>
          <a:xfrm rot="916956">
            <a:off x="5660150" y="4613253"/>
            <a:ext cx="131318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/>
              <a:t>The Brank!</a:t>
            </a:r>
            <a:endParaRPr lang="en-GB" dirty="0"/>
          </a:p>
        </p:txBody>
      </p:sp>
      <p:sp>
        <p:nvSpPr>
          <p:cNvPr id="18" name="Rectangle 17"/>
          <p:cNvSpPr/>
          <p:nvPr/>
        </p:nvSpPr>
        <p:spPr>
          <a:xfrm>
            <a:off x="7381011" y="4523054"/>
            <a:ext cx="117211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/>
              <a:t>Branding!</a:t>
            </a:r>
            <a:endParaRPr lang="en-GB" dirty="0"/>
          </a:p>
        </p:txBody>
      </p:sp>
      <p:sp>
        <p:nvSpPr>
          <p:cNvPr id="19" name="Rectangle 18"/>
          <p:cNvSpPr/>
          <p:nvPr/>
        </p:nvSpPr>
        <p:spPr>
          <a:xfrm rot="20649856">
            <a:off x="7490792" y="5368487"/>
            <a:ext cx="94128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/>
              <a:t>Stocks!</a:t>
            </a:r>
            <a:endParaRPr lang="en-GB" dirty="0"/>
          </a:p>
        </p:txBody>
      </p:sp>
      <p:sp>
        <p:nvSpPr>
          <p:cNvPr id="20" name="Rectangle 19"/>
          <p:cNvSpPr/>
          <p:nvPr/>
        </p:nvSpPr>
        <p:spPr>
          <a:xfrm>
            <a:off x="5361001" y="5666156"/>
            <a:ext cx="219803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/>
              <a:t>The Ducking Stool!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822269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Witchcraft!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549507" y="1988840"/>
            <a:ext cx="502654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/>
              <a:t>The Ducking Stool was used to decide if a woman was a witch.</a:t>
            </a:r>
            <a:endParaRPr lang="en-GB" dirty="0"/>
          </a:p>
        </p:txBody>
      </p:sp>
      <p:pic>
        <p:nvPicPr>
          <p:cNvPr id="5" name="Picture 2" descr="https://upload.wikimedia.org/wikipedia/commons/thumb/a/a1/Old_woman_draught_at_Ratcliffe_Highway.png/1280px-Old_woman_draught_at_Ratcliffe_Highway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9508" y="2635171"/>
            <a:ext cx="4339806" cy="31700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988840"/>
            <a:ext cx="4035175" cy="3026381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323528" y="5050454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GB" dirty="0"/>
              <a:t>Cambridge Town Gaol had a separate room for witches to protect the other prisoners!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689239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The Victorians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2699792" y="1896872"/>
            <a:ext cx="446449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/>
              <a:t>1841: Establishment of ‘The Prince of Wales’s Trust’ to provide food, coal and blankets for the poor, and dinners for the Debtors in the Town Gaol. </a:t>
            </a:r>
          </a:p>
          <a:p>
            <a:endParaRPr lang="en-GB" dirty="0"/>
          </a:p>
          <a:p>
            <a:r>
              <a:rPr lang="en-GB" dirty="0"/>
              <a:t>1847: Establishment of a society to offer food and accommodation for travellers searching for work.</a:t>
            </a:r>
            <a:endParaRPr lang="en-GB" dirty="0"/>
          </a:p>
        </p:txBody>
      </p:sp>
      <p:pic>
        <p:nvPicPr>
          <p:cNvPr id="5" name="Picture 2" descr="Photograph of Queen Victoria, 188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772816"/>
            <a:ext cx="1810193" cy="25564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9184" y="4329253"/>
            <a:ext cx="2976331" cy="2232248"/>
          </a:xfrm>
          <a:prstGeom prst="rect">
            <a:avLst/>
          </a:prstGeom>
        </p:spPr>
      </p:pic>
      <p:sp>
        <p:nvSpPr>
          <p:cNvPr id="7" name="Rounded Rectangle 6"/>
          <p:cNvSpPr/>
          <p:nvPr/>
        </p:nvSpPr>
        <p:spPr>
          <a:xfrm>
            <a:off x="457200" y="4524271"/>
            <a:ext cx="3179297" cy="1353001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solidFill>
                  <a:schemeClr val="bg1"/>
                </a:solidFill>
              </a:rPr>
              <a:t>Many prisoners in the Cambridge Town Gaol were imprisoned for falling </a:t>
            </a:r>
            <a:endParaRPr lang="en-GB" b="1" dirty="0" smtClean="0">
              <a:solidFill>
                <a:schemeClr val="bg1"/>
              </a:solidFill>
            </a:endParaRPr>
          </a:p>
          <a:p>
            <a:pPr algn="ctr"/>
            <a:r>
              <a:rPr lang="en-GB" b="1" dirty="0" smtClean="0">
                <a:solidFill>
                  <a:schemeClr val="bg1"/>
                </a:solidFill>
              </a:rPr>
              <a:t>into debt.</a:t>
            </a:r>
            <a:endParaRPr lang="en-GB" b="1" dirty="0">
              <a:solidFill>
                <a:schemeClr val="bg1"/>
              </a:solidFill>
            </a:endParaRPr>
          </a:p>
        </p:txBody>
      </p:sp>
      <p:sp>
        <p:nvSpPr>
          <p:cNvPr id="8" name="Down Arrow 7"/>
          <p:cNvSpPr/>
          <p:nvPr/>
        </p:nvSpPr>
        <p:spPr>
          <a:xfrm>
            <a:off x="6900259" y="1896872"/>
            <a:ext cx="2243741" cy="3980400"/>
          </a:xfrm>
          <a:prstGeom prst="down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Crime was in decline in the 19</a:t>
            </a:r>
            <a:r>
              <a:rPr lang="en-US" sz="2000" baseline="30000" dirty="0" smtClean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th</a:t>
            </a:r>
            <a:r>
              <a:rPr lang="en-US" sz="2000" dirty="0" smtClean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 Century</a:t>
            </a:r>
            <a:endParaRPr lang="en-US" sz="2000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36685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Discover More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57200" y="1859340"/>
            <a:ext cx="807524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/>
              <a:t>Visit the Museum of Cambridge. </a:t>
            </a:r>
            <a:r>
              <a:rPr lang="en-US" sz="2400" dirty="0" smtClean="0"/>
              <a:t>See the </a:t>
            </a:r>
            <a:r>
              <a:rPr lang="en-US" sz="2400" dirty="0"/>
              <a:t>website </a:t>
            </a:r>
            <a:r>
              <a:rPr lang="en-US" sz="2400" dirty="0" smtClean="0"/>
              <a:t>below for </a:t>
            </a:r>
            <a:r>
              <a:rPr lang="en-US" sz="2400" dirty="0"/>
              <a:t>more information about the museum</a:t>
            </a:r>
          </a:p>
          <a:p>
            <a:r>
              <a:rPr lang="en-US" sz="2400" dirty="0"/>
              <a:t>or to contact their Education Officer: </a:t>
            </a:r>
          </a:p>
          <a:p>
            <a:r>
              <a:rPr lang="en-US" sz="2400" dirty="0">
                <a:hlinkClick r:id="rId2"/>
              </a:rPr>
              <a:t>http://www.museumofcambridge.org.uk/</a:t>
            </a:r>
            <a:endParaRPr lang="en-US" sz="2400" dirty="0"/>
          </a:p>
          <a:p>
            <a:endParaRPr lang="en-US" sz="2400" dirty="0"/>
          </a:p>
          <a:p>
            <a:r>
              <a:rPr lang="en-US" sz="2400" dirty="0"/>
              <a:t>Visit the </a:t>
            </a:r>
            <a:r>
              <a:rPr lang="en-US" sz="2400" dirty="0" err="1"/>
              <a:t>Cambridgeshire</a:t>
            </a:r>
            <a:r>
              <a:rPr lang="en-US" sz="2400" dirty="0"/>
              <a:t> Collection at the Cambridge Central Library:</a:t>
            </a:r>
          </a:p>
          <a:p>
            <a:r>
              <a:rPr lang="en-US" sz="2400" dirty="0">
                <a:hlinkClick r:id="rId3"/>
              </a:rPr>
              <a:t>https://www.cambridgeshire.gov.uk/residents/libraries-leisure-&amp;-culture/archives/local-studies/cambridgeshire-collection/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0860067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GB" dirty="0" smtClean="0"/>
              <a:t>Web Resources available at: </a:t>
            </a:r>
            <a:endParaRPr lang="en-GB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792" t="11224" r="15572"/>
          <a:stretch/>
        </p:blipFill>
        <p:spPr bwMode="auto">
          <a:xfrm>
            <a:off x="2195736" y="2688749"/>
            <a:ext cx="4752528" cy="33581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539552" y="1628800"/>
            <a:ext cx="806489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/>
              <a:t>http://www.creatingmycambridge.com</a:t>
            </a:r>
            <a:r>
              <a:rPr lang="en-GB" sz="3200" dirty="0" smtClean="0"/>
              <a:t>/</a:t>
            </a:r>
          </a:p>
          <a:p>
            <a:pPr algn="ctr"/>
            <a:r>
              <a:rPr lang="en-GB" sz="3200" smtClean="0"/>
              <a:t>history-stories</a:t>
            </a:r>
            <a:endParaRPr lang="en-GB" sz="3200" dirty="0"/>
          </a:p>
        </p:txBody>
      </p:sp>
    </p:spTree>
    <p:extLst>
      <p:ext uri="{BB962C8B-B14F-4D97-AF65-F5344CB8AC3E}">
        <p14:creationId xmlns:p14="http://schemas.microsoft.com/office/powerpoint/2010/main" val="27835265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14">
      <a:dk1>
        <a:srgbClr val="1C1C1C"/>
      </a:dk1>
      <a:lt1>
        <a:srgbClr val="FFFFFF"/>
      </a:lt1>
      <a:dk2>
        <a:srgbClr val="080808"/>
      </a:dk2>
      <a:lt2>
        <a:srgbClr val="E3EBF1"/>
      </a:lt2>
      <a:accent1>
        <a:srgbClr val="990000"/>
      </a:accent1>
      <a:accent2>
        <a:srgbClr val="008888"/>
      </a:accent2>
      <a:accent3>
        <a:srgbClr val="AAAAAA"/>
      </a:accent3>
      <a:accent4>
        <a:srgbClr val="DADADA"/>
      </a:accent4>
      <a:accent5>
        <a:srgbClr val="CAAAAA"/>
      </a:accent5>
      <a:accent6>
        <a:srgbClr val="007B7B"/>
      </a:accent6>
      <a:hlink>
        <a:srgbClr val="00BEB9"/>
      </a:hlink>
      <a:folHlink>
        <a:srgbClr val="F0E500"/>
      </a:folHlink>
    </a:clrScheme>
    <a:fontScheme name="Default Design">
      <a:majorFont>
        <a:latin typeface="Open Sans"/>
        <a:ea typeface="ＭＳ Ｐゴシック"/>
        <a:cs typeface="Arial"/>
      </a:majorFont>
      <a:minorFont>
        <a:latin typeface="Open Sans Light"/>
        <a:ea typeface="ＭＳ Ｐゴシック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3">
        <a:dk1>
          <a:srgbClr val="1C1C1C"/>
        </a:dk1>
        <a:lt1>
          <a:srgbClr val="FFFFFF"/>
        </a:lt1>
        <a:dk2>
          <a:srgbClr val="292929"/>
        </a:dk2>
        <a:lt2>
          <a:srgbClr val="E3EBF1"/>
        </a:lt2>
        <a:accent1>
          <a:srgbClr val="990000"/>
        </a:accent1>
        <a:accent2>
          <a:srgbClr val="008888"/>
        </a:accent2>
        <a:accent3>
          <a:srgbClr val="ACACAC"/>
        </a:accent3>
        <a:accent4>
          <a:srgbClr val="DADADA"/>
        </a:accent4>
        <a:accent5>
          <a:srgbClr val="CAAAAA"/>
        </a:accent5>
        <a:accent6>
          <a:srgbClr val="007B7B"/>
        </a:accent6>
        <a:hlink>
          <a:srgbClr val="00BEB9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4">
        <a:dk1>
          <a:srgbClr val="1C1C1C"/>
        </a:dk1>
        <a:lt1>
          <a:srgbClr val="FFFFFF"/>
        </a:lt1>
        <a:dk2>
          <a:srgbClr val="080808"/>
        </a:dk2>
        <a:lt2>
          <a:srgbClr val="E3EBF1"/>
        </a:lt2>
        <a:accent1>
          <a:srgbClr val="990000"/>
        </a:accent1>
        <a:accent2>
          <a:srgbClr val="008888"/>
        </a:accent2>
        <a:accent3>
          <a:srgbClr val="AAAAAA"/>
        </a:accent3>
        <a:accent4>
          <a:srgbClr val="DADADA"/>
        </a:accent4>
        <a:accent5>
          <a:srgbClr val="CAAAAA"/>
        </a:accent5>
        <a:accent6>
          <a:srgbClr val="007B7B"/>
        </a:accent6>
        <a:hlink>
          <a:srgbClr val="00BEB9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2568</TotalTime>
  <Words>302</Words>
  <Application>Microsoft Macintosh PowerPoint</Application>
  <PresentationFormat>On-screen Show (4:3)</PresentationFormat>
  <Paragraphs>49</Paragraphs>
  <Slides>8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4" baseType="lpstr">
      <vt:lpstr>Calibri</vt:lpstr>
      <vt:lpstr>ＭＳ Ｐゴシック</vt:lpstr>
      <vt:lpstr>Open Sans</vt:lpstr>
      <vt:lpstr>Open Sans Light</vt:lpstr>
      <vt:lpstr>Arial</vt:lpstr>
      <vt:lpstr>Default Design</vt:lpstr>
      <vt:lpstr>Crime and Punishment</vt:lpstr>
      <vt:lpstr>Chesterton Lane Corner  Execution Cemetery </vt:lpstr>
      <vt:lpstr>Tensions Between Town and Gown</vt:lpstr>
      <vt:lpstr>Tudor Cambridge</vt:lpstr>
      <vt:lpstr>Witchcraft!</vt:lpstr>
      <vt:lpstr>The Victorians</vt:lpstr>
      <vt:lpstr>Discover More</vt:lpstr>
      <vt:lpstr>Web Resources available at: </vt:lpstr>
    </vt:vector>
  </TitlesOfParts>
  <Company>Taylor</Company>
  <LinksUpToDate>false</LinksUpToDate>
  <SharedDoc>false</SharedDoc>
  <HyperlinksChanged>false</HyperlinksChanged>
  <AppVersion>15.0031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Main</dc:creator>
  <cp:lastModifiedBy>Microsoft Office User</cp:lastModifiedBy>
  <cp:revision>155</cp:revision>
  <dcterms:created xsi:type="dcterms:W3CDTF">2015-03-12T11:07:07Z</dcterms:created>
  <dcterms:modified xsi:type="dcterms:W3CDTF">2017-09-20T12:32:58Z</dcterms:modified>
</cp:coreProperties>
</file>