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8" r:id="rId2"/>
    <p:sldId id="265" r:id="rId3"/>
    <p:sldId id="275" r:id="rId4"/>
    <p:sldId id="266" r:id="rId5"/>
    <p:sldId id="267" r:id="rId6"/>
    <p:sldId id="277" r:id="rId7"/>
    <p:sldId id="276" r:id="rId8"/>
    <p:sldId id="268" r:id="rId9"/>
    <p:sldId id="273" r:id="rId10"/>
    <p:sldId id="278" r:id="rId11"/>
    <p:sldId id="279" r:id="rId12"/>
    <p:sldId id="280" r:id="rId13"/>
    <p:sldId id="264" r:id="rId14"/>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08" autoAdjust="0"/>
    <p:restoredTop sz="94677"/>
  </p:normalViewPr>
  <p:slideViewPr>
    <p:cSldViewPr>
      <p:cViewPr>
        <p:scale>
          <a:sx n="60" d="100"/>
          <a:sy n="60" d="100"/>
        </p:scale>
        <p:origin x="2376" y="880"/>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05/09/2017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a:p>
        </p:txBody>
      </p:sp>
    </p:spTree>
    <p:extLst>
      <p:ext uri="{BB962C8B-B14F-4D97-AF65-F5344CB8AC3E}">
        <p14:creationId xmlns:p14="http://schemas.microsoft.com/office/powerpoint/2010/main" val="3621297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5</a:t>
            </a:fld>
            <a:endParaRPr lang="en-GB"/>
          </a:p>
        </p:txBody>
      </p:sp>
    </p:spTree>
    <p:extLst>
      <p:ext uri="{BB962C8B-B14F-4D97-AF65-F5344CB8AC3E}">
        <p14:creationId xmlns:p14="http://schemas.microsoft.com/office/powerpoint/2010/main" val="1664751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bbc.co.uk/schools/gcsebitesize/history/shp/britishsociety/thepoorrev1.shtml" TargetMode="External"/><Relationship Id="rId4" Type="http://schemas.openxmlformats.org/officeDocument/2006/relationships/hyperlink" Target="http://www.creatingmycambridge.com/history-stories/7-parkers-piece/" TargetMode="External"/><Relationship Id="rId1" Type="http://schemas.openxmlformats.org/officeDocument/2006/relationships/slideLayout" Target="../slideLayouts/slideLayout2.xml"/><Relationship Id="rId2" Type="http://schemas.openxmlformats.org/officeDocument/2006/relationships/hyperlink" Target="http://www.capturingcambridge.org/wp-content/uploads/2015/09/81a_MR-1st-edn_2015-10-10.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err="1" smtClean="0"/>
              <a:t>Ditchburn</a:t>
            </a:r>
            <a:r>
              <a:rPr lang="en-GB" dirty="0" smtClean="0"/>
              <a:t> Place</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Memories of Life in the Workhouse</a:t>
            </a:r>
            <a:endParaRPr lang="en-US" dirty="0"/>
          </a:p>
        </p:txBody>
      </p:sp>
      <p:sp>
        <p:nvSpPr>
          <p:cNvPr id="4" name="Rectangle 3"/>
          <p:cNvSpPr/>
          <p:nvPr/>
        </p:nvSpPr>
        <p:spPr>
          <a:xfrm>
            <a:off x="914400" y="1844824"/>
            <a:ext cx="7315200" cy="4093428"/>
          </a:xfrm>
          <a:prstGeom prst="rect">
            <a:avLst/>
          </a:prstGeom>
        </p:spPr>
        <p:txBody>
          <a:bodyPr wrap="square">
            <a:spAutoFit/>
          </a:bodyPr>
          <a:lstStyle/>
          <a:p>
            <a:pPr marL="0" indent="0">
              <a:buNone/>
            </a:pPr>
            <a:r>
              <a:rPr lang="en-GB" sz="2000" dirty="0">
                <a:latin typeface="Berlin Sans FB" panose="020E0602020502020306" pitchFamily="34" charset="0"/>
              </a:rPr>
              <a:t>This is a quote from someone who lived in the workhouse as a young child and remembers being taken into town by one of the nurses:</a:t>
            </a:r>
          </a:p>
          <a:p>
            <a:pPr marL="0" indent="0">
              <a:buNone/>
            </a:pPr>
            <a:endParaRPr lang="en-GB" sz="2000" dirty="0">
              <a:latin typeface="Berlin Sans FB" panose="020E0602020502020306" pitchFamily="34" charset="0"/>
            </a:endParaRPr>
          </a:p>
          <a:p>
            <a:pPr marL="0" indent="0">
              <a:buNone/>
            </a:pPr>
            <a:r>
              <a:rPr lang="en-GB" sz="2000" i="1" dirty="0">
                <a:latin typeface="Berlin Sans FB" panose="020E0602020502020306" pitchFamily="34" charset="0"/>
              </a:rPr>
              <a:t>‘</a:t>
            </a:r>
            <a:r>
              <a:rPr lang="en-GB" sz="2000" dirty="0">
                <a:latin typeface="Berlin Sans FB" panose="020E0602020502020306" pitchFamily="34" charset="0"/>
              </a:rPr>
              <a:t>The first time we went to Mill Road, I was about three. I remember sitting at a big table on a small chair with a lot of other children and I remember being put in a bath with a lot of other children. It must have been a Sunday when a nurse took a lot of the children out. There were some in a pram and I was hanging on the side of the pram. We had navy blue coats and hats. I remember walking to town. Where Marks and Spencer is now there was a shop called </a:t>
            </a:r>
            <a:r>
              <a:rPr lang="en-GB" sz="2000" dirty="0" err="1">
                <a:latin typeface="Berlin Sans FB" panose="020E0602020502020306" pitchFamily="34" charset="0"/>
              </a:rPr>
              <a:t>Coads</a:t>
            </a:r>
            <a:r>
              <a:rPr lang="en-GB" sz="2000" dirty="0">
                <a:latin typeface="Berlin Sans FB" panose="020E0602020502020306" pitchFamily="34" charset="0"/>
              </a:rPr>
              <a:t>. We walked round there and when we got back to Mill Road the Sister reprimanded the nurse for taking me out without leggings on me. I think we were there because mother was in hospital.’</a:t>
            </a:r>
            <a:endParaRPr lang="en-AU" sz="2000" dirty="0">
              <a:latin typeface="Berlin Sans FB" panose="020E0602020502020306" pitchFamily="34" charset="0"/>
            </a:endParaRPr>
          </a:p>
        </p:txBody>
      </p:sp>
    </p:spTree>
    <p:extLst>
      <p:ext uri="{BB962C8B-B14F-4D97-AF65-F5344CB8AC3E}">
        <p14:creationId xmlns:p14="http://schemas.microsoft.com/office/powerpoint/2010/main" val="298535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Discover More</a:t>
            </a:r>
            <a:endParaRPr lang="en-US" dirty="0"/>
          </a:p>
        </p:txBody>
      </p:sp>
      <p:sp>
        <p:nvSpPr>
          <p:cNvPr id="3" name="Content Placeholder 2"/>
          <p:cNvSpPr>
            <a:spLocks noGrp="1"/>
          </p:cNvSpPr>
          <p:nvPr>
            <p:ph idx="1"/>
          </p:nvPr>
        </p:nvSpPr>
        <p:spPr/>
        <p:txBody>
          <a:bodyPr/>
          <a:lstStyle/>
          <a:p>
            <a:r>
              <a:rPr lang="en-GB" dirty="0" smtClean="0"/>
              <a:t>Online:</a:t>
            </a:r>
            <a:endParaRPr lang="en-US" dirty="0" smtClean="0"/>
          </a:p>
          <a:p>
            <a:r>
              <a:rPr lang="en-US" sz="2400" dirty="0" smtClean="0"/>
              <a:t>Information </a:t>
            </a:r>
            <a:r>
              <a:rPr lang="en-US" sz="2400" dirty="0"/>
              <a:t>and pictures of the building are available at </a:t>
            </a:r>
            <a:r>
              <a:rPr lang="en-US" sz="2400" u="sng" dirty="0">
                <a:hlinkClick r:id="rId2"/>
              </a:rPr>
              <a:t>http://www.capturingcambridge.org/wp-content/uploads/2015/09/81a_MR-1st-edn_2015-10-10.pdf</a:t>
            </a:r>
            <a:r>
              <a:rPr lang="en-US" sz="2400" dirty="0"/>
              <a:t> </a:t>
            </a:r>
          </a:p>
          <a:p>
            <a:r>
              <a:rPr lang="en-US" sz="2400" dirty="0"/>
              <a:t>For more information on the Poor Law Amendment Act </a:t>
            </a:r>
            <a:r>
              <a:rPr lang="en-US" sz="2400" u="sng" dirty="0">
                <a:hlinkClick r:id="rId3"/>
              </a:rPr>
              <a:t>http://www.bbc.co.uk/schools/gcsebitesize/history/shp/britishsociety/thepoorrev1.shtml</a:t>
            </a:r>
            <a:r>
              <a:rPr lang="en-US" sz="2400" dirty="0"/>
              <a:t> </a:t>
            </a:r>
          </a:p>
          <a:p>
            <a:r>
              <a:rPr lang="en-US" sz="2400" dirty="0"/>
              <a:t>For more information on the feast on Parker’s Piece </a:t>
            </a:r>
            <a:r>
              <a:rPr lang="en-US" sz="2400" u="sng" dirty="0">
                <a:hlinkClick r:id="rId4"/>
              </a:rPr>
              <a:t>http://www.creatingmycambridge.com/history-stories/7-parkers-piece/</a:t>
            </a:r>
            <a:r>
              <a:rPr lang="en-US" sz="2400" dirty="0"/>
              <a:t> </a:t>
            </a:r>
          </a:p>
          <a:p>
            <a:endParaRPr lang="en-US" dirty="0"/>
          </a:p>
        </p:txBody>
      </p:sp>
    </p:spTree>
    <p:extLst>
      <p:ext uri="{BB962C8B-B14F-4D97-AF65-F5344CB8AC3E}">
        <p14:creationId xmlns:p14="http://schemas.microsoft.com/office/powerpoint/2010/main" val="1016765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Discover More</a:t>
            </a:r>
            <a:endParaRPr lang="en-US" dirty="0"/>
          </a:p>
        </p:txBody>
      </p:sp>
      <p:sp>
        <p:nvSpPr>
          <p:cNvPr id="3" name="Content Placeholder 2"/>
          <p:cNvSpPr>
            <a:spLocks noGrp="1"/>
          </p:cNvSpPr>
          <p:nvPr>
            <p:ph idx="1"/>
          </p:nvPr>
        </p:nvSpPr>
        <p:spPr/>
        <p:txBody>
          <a:bodyPr/>
          <a:lstStyle/>
          <a:p>
            <a:r>
              <a:rPr lang="en-US" sz="2800" dirty="0"/>
              <a:t>Books</a:t>
            </a:r>
            <a:r>
              <a:rPr lang="en-US" sz="2800" dirty="0" smtClean="0"/>
              <a:t>:</a:t>
            </a:r>
            <a:endParaRPr lang="en-US" sz="2800" dirty="0"/>
          </a:p>
          <a:p>
            <a:r>
              <a:rPr lang="en-US" sz="2800" dirty="0"/>
              <a:t>White, G. (1978) </a:t>
            </a:r>
            <a:r>
              <a:rPr lang="en-US" sz="2800" i="1" dirty="0"/>
              <a:t>In and out of the workhouse </a:t>
            </a:r>
            <a:r>
              <a:rPr lang="en-US" sz="2800" dirty="0"/>
              <a:t>for a general overview of workhouses in this </a:t>
            </a:r>
            <a:r>
              <a:rPr lang="en-US" sz="2800" dirty="0" smtClean="0"/>
              <a:t>period</a:t>
            </a:r>
            <a:endParaRPr lang="en-US" sz="2800" dirty="0"/>
          </a:p>
          <a:p>
            <a:r>
              <a:rPr lang="en-US" sz="2800" dirty="0" err="1"/>
              <a:t>Marclay</a:t>
            </a:r>
            <a:r>
              <a:rPr lang="en-US" sz="2800" dirty="0"/>
              <a:t>-Munro, Bridget; Cook, Helen (1991) </a:t>
            </a:r>
            <a:r>
              <a:rPr lang="en-US" sz="2800" i="1" dirty="0"/>
              <a:t>Workhouse to Housework</a:t>
            </a:r>
            <a:r>
              <a:rPr lang="en-US" sz="2800" dirty="0"/>
              <a:t>  for more detail and accounts of the workhouse in this </a:t>
            </a:r>
            <a:r>
              <a:rPr lang="en-US" sz="2800" dirty="0" smtClean="0"/>
              <a:t>period</a:t>
            </a:r>
            <a:endParaRPr lang="en-US" sz="2800" dirty="0"/>
          </a:p>
          <a:p>
            <a:r>
              <a:rPr lang="en-US" sz="2800" dirty="0"/>
              <a:t>Oliver Twist, by Charles Dickens, gives a vivid account of a workhouse, from a child’s point </a:t>
            </a:r>
            <a:r>
              <a:rPr lang="en-US" sz="2800"/>
              <a:t>of </a:t>
            </a:r>
            <a:r>
              <a:rPr lang="en-US" sz="2800" smtClean="0"/>
              <a:t>view</a:t>
            </a:r>
            <a:endParaRPr lang="en-US" sz="2800" dirty="0"/>
          </a:p>
          <a:p>
            <a:endParaRPr lang="en-US" dirty="0"/>
          </a:p>
        </p:txBody>
      </p:sp>
    </p:spTree>
    <p:extLst>
      <p:ext uri="{BB962C8B-B14F-4D97-AF65-F5344CB8AC3E}">
        <p14:creationId xmlns:p14="http://schemas.microsoft.com/office/powerpoint/2010/main" val="1726899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 </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t>http://www.creatingmycambridge.com</a:t>
            </a:r>
            <a:r>
              <a:rPr lang="en-GB" sz="3200" dirty="0" smtClean="0"/>
              <a:t>/</a:t>
            </a:r>
          </a:p>
          <a:p>
            <a:pPr algn="ctr"/>
            <a:r>
              <a:rPr lang="en-GB" sz="3200" smtClean="0"/>
              <a:t>history-stories</a:t>
            </a:r>
            <a:endParaRPr lang="en-GB" sz="3200" dirty="0"/>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err="1" smtClean="0"/>
              <a:t>Ditchburn</a:t>
            </a:r>
            <a:r>
              <a:rPr lang="en-GB" dirty="0" smtClean="0"/>
              <a:t> Place</a:t>
            </a:r>
            <a:endParaRPr lang="en-GB" dirty="0"/>
          </a:p>
        </p:txBody>
      </p:sp>
      <p:sp>
        <p:nvSpPr>
          <p:cNvPr id="7" name="TextBox 6"/>
          <p:cNvSpPr txBox="1"/>
          <p:nvPr/>
        </p:nvSpPr>
        <p:spPr>
          <a:xfrm>
            <a:off x="4514617" y="1561824"/>
            <a:ext cx="4172183" cy="400110"/>
          </a:xfrm>
          <a:prstGeom prst="rect">
            <a:avLst/>
          </a:prstGeom>
          <a:noFill/>
        </p:spPr>
        <p:txBody>
          <a:bodyPr wrap="square" rtlCol="0">
            <a:spAutoFit/>
          </a:bodyPr>
          <a:lstStyle/>
          <a:p>
            <a:r>
              <a:rPr lang="en-GB" sz="2000" b="1" dirty="0"/>
              <a:t>  </a:t>
            </a:r>
            <a:endParaRPr lang="en-GB" sz="2000" b="1" dirty="0" smtClean="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271" t="9176" r="-137" b="21171"/>
          <a:stretch/>
        </p:blipFill>
        <p:spPr bwMode="auto">
          <a:xfrm>
            <a:off x="760299" y="1761879"/>
            <a:ext cx="7623401" cy="41270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87194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sz="4000" dirty="0">
                <a:solidFill>
                  <a:schemeClr val="tx1"/>
                </a:solidFill>
                <a:latin typeface="Agency FB" panose="020B0503020202020204" pitchFamily="34" charset="0"/>
              </a:rPr>
              <a:t>Cambridge Union Workhouse </a:t>
            </a:r>
            <a:endParaRPr lang="en-GB" sz="4000" dirty="0">
              <a:solidFill>
                <a:schemeClr val="tx1"/>
              </a:solidFill>
            </a:endParaRPr>
          </a:p>
        </p:txBody>
      </p:sp>
      <p:sp>
        <p:nvSpPr>
          <p:cNvPr id="4" name="Rectangle 3"/>
          <p:cNvSpPr/>
          <p:nvPr/>
        </p:nvSpPr>
        <p:spPr>
          <a:xfrm>
            <a:off x="941834" y="1916832"/>
            <a:ext cx="7744966" cy="3970318"/>
          </a:xfrm>
          <a:prstGeom prst="rect">
            <a:avLst/>
          </a:prstGeom>
        </p:spPr>
        <p:txBody>
          <a:bodyPr wrap="square">
            <a:spAutoFit/>
          </a:bodyPr>
          <a:lstStyle/>
          <a:p>
            <a:pPr marL="0" indent="0">
              <a:buNone/>
            </a:pPr>
            <a:r>
              <a:rPr lang="en-AU" sz="2800" dirty="0">
                <a:latin typeface="Berlin Sans FB" panose="020E0602020502020306" pitchFamily="34" charset="0"/>
              </a:rPr>
              <a:t>From 1838 to 1930, </a:t>
            </a:r>
            <a:r>
              <a:rPr lang="en-AU" sz="2800" dirty="0" err="1">
                <a:latin typeface="Berlin Sans FB" panose="020E0602020502020306" pitchFamily="34" charset="0"/>
              </a:rPr>
              <a:t>Ditchburn</a:t>
            </a:r>
            <a:r>
              <a:rPr lang="en-AU" sz="2800" dirty="0">
                <a:latin typeface="Berlin Sans FB" panose="020E0602020502020306" pitchFamily="34" charset="0"/>
              </a:rPr>
              <a:t> Place on Mill Road was known as the Cambridge Union Workhouse.</a:t>
            </a:r>
          </a:p>
          <a:p>
            <a:pPr marL="0" indent="0">
              <a:buNone/>
            </a:pPr>
            <a:endParaRPr lang="en-AU" sz="2800" dirty="0">
              <a:latin typeface="Berlin Sans FB" panose="020E0602020502020306" pitchFamily="34" charset="0"/>
            </a:endParaRPr>
          </a:p>
          <a:p>
            <a:pPr marL="0" indent="0">
              <a:buNone/>
            </a:pPr>
            <a:r>
              <a:rPr lang="en-AU" sz="2800" dirty="0">
                <a:latin typeface="Berlin Sans FB" panose="020E0602020502020306" pitchFamily="34" charset="0"/>
              </a:rPr>
              <a:t>A workhouse was a place where the poor, ill and elderly went to live and work if they could not afford their own homes.</a:t>
            </a:r>
          </a:p>
          <a:p>
            <a:pPr marL="0" indent="0">
              <a:buNone/>
            </a:pPr>
            <a:endParaRPr lang="en-AU" sz="2800" dirty="0">
              <a:latin typeface="Berlin Sans FB" panose="020E0602020502020306" pitchFamily="34" charset="0"/>
            </a:endParaRPr>
          </a:p>
          <a:p>
            <a:pPr marL="0" indent="0">
              <a:buNone/>
            </a:pPr>
            <a:r>
              <a:rPr lang="en-AU" sz="2800" dirty="0">
                <a:latin typeface="Berlin Sans FB" panose="020E0602020502020306" pitchFamily="34" charset="0"/>
              </a:rPr>
              <a:t>Before workhouses existed, it was the responsibility of the parishes to look after the poor.</a:t>
            </a:r>
          </a:p>
        </p:txBody>
      </p:sp>
    </p:spTree>
    <p:extLst>
      <p:ext uri="{BB962C8B-B14F-4D97-AF65-F5344CB8AC3E}">
        <p14:creationId xmlns:p14="http://schemas.microsoft.com/office/powerpoint/2010/main" val="2258089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solidFill>
                  <a:schemeClr val="tx1"/>
                </a:solidFill>
                <a:latin typeface="Agency FB" panose="020B0503020202020204" pitchFamily="34" charset="0"/>
              </a:rPr>
              <a:t>Life in the Workhouse</a:t>
            </a:r>
            <a:endParaRPr lang="en-GB" dirty="0">
              <a:solidFill>
                <a:schemeClr val="tx1"/>
              </a:solidFill>
            </a:endParaRPr>
          </a:p>
        </p:txBody>
      </p:sp>
      <p:pic>
        <p:nvPicPr>
          <p:cNvPr id="3" name="Picture 5" descr="C:\Users\Brentina\Dropbox\Historyworks\I.EA.J8.9599 Matron and her magazin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35894" y="1849990"/>
            <a:ext cx="5165067" cy="39604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57200" y="2122050"/>
            <a:ext cx="3024335" cy="3416320"/>
          </a:xfrm>
          <a:prstGeom prst="rect">
            <a:avLst/>
          </a:prstGeom>
        </p:spPr>
        <p:txBody>
          <a:bodyPr wrap="square">
            <a:spAutoFit/>
          </a:bodyPr>
          <a:lstStyle/>
          <a:p>
            <a:pPr marL="0" indent="0">
              <a:buNone/>
            </a:pPr>
            <a:r>
              <a:rPr lang="en-AU" sz="2400" dirty="0">
                <a:latin typeface="Berlin Sans FB" panose="020E0602020502020306" pitchFamily="34" charset="0"/>
              </a:rPr>
              <a:t>The workhouse had a matron and a master who were in charge of running everything. </a:t>
            </a:r>
          </a:p>
          <a:p>
            <a:pPr marL="0" indent="0">
              <a:buNone/>
            </a:pPr>
            <a:endParaRPr lang="en-AU" sz="2400" dirty="0">
              <a:latin typeface="Berlin Sans FB" panose="020E0602020502020306" pitchFamily="34" charset="0"/>
            </a:endParaRPr>
          </a:p>
          <a:p>
            <a:pPr marL="0" indent="0">
              <a:buNone/>
            </a:pPr>
            <a:r>
              <a:rPr lang="en-AU" sz="2400" dirty="0">
                <a:latin typeface="Berlin Sans FB" panose="020E0602020502020306" pitchFamily="34" charset="0"/>
              </a:rPr>
              <a:t>This is a photo of the matron on the grounds of the Cambridge Union Workhouse.</a:t>
            </a:r>
          </a:p>
        </p:txBody>
      </p:sp>
    </p:spTree>
    <p:extLst>
      <p:ext uri="{BB962C8B-B14F-4D97-AF65-F5344CB8AC3E}">
        <p14:creationId xmlns:p14="http://schemas.microsoft.com/office/powerpoint/2010/main" val="326134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707904" y="4666496"/>
            <a:ext cx="4860032" cy="118447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95536" y="309344"/>
            <a:ext cx="8579296" cy="1143000"/>
          </a:xfrm>
        </p:spPr>
        <p:txBody>
          <a:bodyPr/>
          <a:lstStyle/>
          <a:p>
            <a:pPr algn="ctr"/>
            <a:r>
              <a:rPr lang="en-GB" dirty="0" smtClean="0"/>
              <a:t>It’s A </a:t>
            </a:r>
            <a:r>
              <a:rPr lang="en-GB" smtClean="0"/>
              <a:t>Hard Knock </a:t>
            </a:r>
            <a:r>
              <a:rPr lang="en-GB" dirty="0" smtClean="0"/>
              <a:t>Life!</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3995936" y="1988840"/>
            <a:ext cx="4572000" cy="2677656"/>
          </a:xfrm>
          <a:prstGeom prst="rect">
            <a:avLst/>
          </a:prstGeom>
        </p:spPr>
        <p:txBody>
          <a:bodyPr>
            <a:spAutoFit/>
          </a:bodyPr>
          <a:lstStyle/>
          <a:p>
            <a:pPr marL="0" indent="0">
              <a:buNone/>
            </a:pPr>
            <a:r>
              <a:rPr lang="en-AU" sz="2400" dirty="0">
                <a:latin typeface="Berlin Sans FB" panose="020E0602020502020306" pitchFamily="34" charset="0"/>
              </a:rPr>
              <a:t>Life in a workhouse was tough. </a:t>
            </a:r>
          </a:p>
          <a:p>
            <a:pPr marL="0" indent="0">
              <a:buNone/>
            </a:pPr>
            <a:endParaRPr lang="en-AU" sz="2400" dirty="0">
              <a:latin typeface="Berlin Sans FB" panose="020E0602020502020306" pitchFamily="34" charset="0"/>
            </a:endParaRPr>
          </a:p>
          <a:p>
            <a:pPr marL="0" indent="0">
              <a:buNone/>
            </a:pPr>
            <a:r>
              <a:rPr lang="en-AU" sz="2400" dirty="0">
                <a:latin typeface="Berlin Sans FB" panose="020E0602020502020306" pitchFamily="34" charset="0"/>
              </a:rPr>
              <a:t>Everyone was divided up by their age, gender and state of health so family members could not see each other.</a:t>
            </a:r>
          </a:p>
          <a:p>
            <a:pPr marL="0" indent="0">
              <a:buNone/>
            </a:pPr>
            <a:endParaRPr lang="en-AU" sz="2400" dirty="0">
              <a:latin typeface="Berlin Sans FB" panose="020E0602020502020306" pitchFamily="34" charset="0"/>
            </a:endParaRPr>
          </a:p>
        </p:txBody>
      </p:sp>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190" t="24616" r="27040" b="27467"/>
          <a:stretch/>
        </p:blipFill>
        <p:spPr bwMode="auto">
          <a:xfrm rot="5400000">
            <a:off x="-31609" y="2553768"/>
            <a:ext cx="4197600" cy="2396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3851920" y="4837842"/>
            <a:ext cx="4572000" cy="830997"/>
          </a:xfrm>
          <a:prstGeom prst="rect">
            <a:avLst/>
          </a:prstGeom>
        </p:spPr>
        <p:txBody>
          <a:bodyPr>
            <a:spAutoFit/>
          </a:bodyPr>
          <a:lstStyle/>
          <a:p>
            <a:pPr marL="0" indent="0" algn="ctr">
              <a:buNone/>
            </a:pPr>
            <a:r>
              <a:rPr lang="en-AU" sz="2400" b="1" dirty="0">
                <a:solidFill>
                  <a:schemeClr val="bg1"/>
                </a:solidFill>
                <a:latin typeface="Berlin Sans FB" panose="020E0602020502020306" pitchFamily="34" charset="0"/>
              </a:rPr>
              <a:t>How many different sections can you see in this building plan?</a:t>
            </a:r>
          </a:p>
        </p:txBody>
      </p:sp>
    </p:spTree>
    <p:extLst>
      <p:ext uri="{BB962C8B-B14F-4D97-AF65-F5344CB8AC3E}">
        <p14:creationId xmlns:p14="http://schemas.microsoft.com/office/powerpoint/2010/main" val="1040512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Daily Life in the Workhouse</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4464496" y="1772816"/>
            <a:ext cx="4572000" cy="4154984"/>
          </a:xfrm>
          <a:prstGeom prst="rect">
            <a:avLst/>
          </a:prstGeom>
        </p:spPr>
        <p:txBody>
          <a:bodyPr>
            <a:spAutoFit/>
          </a:bodyPr>
          <a:lstStyle/>
          <a:p>
            <a:pPr marL="0" indent="0">
              <a:buNone/>
            </a:pPr>
            <a:r>
              <a:rPr lang="en-AU" sz="2400" dirty="0">
                <a:latin typeface="Berlin Sans FB" panose="020E0602020502020306" pitchFamily="34" charset="0"/>
              </a:rPr>
              <a:t>Those who were able to work had to wake up at 6am every morning and work for ten hours every day. They stopped for meals but the rules were very strict and all food had to be eaten in silence.</a:t>
            </a:r>
          </a:p>
          <a:p>
            <a:pPr marL="0" indent="0">
              <a:buNone/>
            </a:pPr>
            <a:endParaRPr lang="en-AU" sz="2400" dirty="0">
              <a:latin typeface="Berlin Sans FB" panose="020E0602020502020306" pitchFamily="34" charset="0"/>
            </a:endParaRPr>
          </a:p>
          <a:p>
            <a:pPr marL="0" indent="0">
              <a:buNone/>
            </a:pPr>
            <a:r>
              <a:rPr lang="en-AU" sz="2400" dirty="0">
                <a:latin typeface="Berlin Sans FB" panose="020E0602020502020306" pitchFamily="34" charset="0"/>
              </a:rPr>
              <a:t>From the age of seven, children had three hours of school every day and spent the rest of the time at work like the adults.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375" y="1916832"/>
            <a:ext cx="3699276" cy="2857872"/>
          </a:xfrm>
          <a:prstGeom prst="rect">
            <a:avLst/>
          </a:prstGeom>
        </p:spPr>
      </p:pic>
      <p:sp>
        <p:nvSpPr>
          <p:cNvPr id="6" name="TextBox 5"/>
          <p:cNvSpPr txBox="1"/>
          <p:nvPr/>
        </p:nvSpPr>
        <p:spPr>
          <a:xfrm>
            <a:off x="470917" y="5004470"/>
            <a:ext cx="3699276" cy="923330"/>
          </a:xfrm>
          <a:prstGeom prst="rect">
            <a:avLst/>
          </a:prstGeom>
          <a:noFill/>
        </p:spPr>
        <p:txBody>
          <a:bodyPr wrap="square" rtlCol="0">
            <a:spAutoFit/>
          </a:bodyPr>
          <a:lstStyle/>
          <a:p>
            <a:r>
              <a:rPr lang="en-US" dirty="0" smtClean="0"/>
              <a:t>This picture is from ‘Oliver Twist’</a:t>
            </a:r>
          </a:p>
          <a:p>
            <a:r>
              <a:rPr lang="en-US" dirty="0" smtClean="0"/>
              <a:t>-a Charles Dickens Novel about children living in the Workhouse</a:t>
            </a:r>
            <a:endParaRPr lang="en-US" dirty="0"/>
          </a:p>
        </p:txBody>
      </p:sp>
    </p:spTree>
    <p:extLst>
      <p:ext uri="{BB962C8B-B14F-4D97-AF65-F5344CB8AC3E}">
        <p14:creationId xmlns:p14="http://schemas.microsoft.com/office/powerpoint/2010/main" val="34827185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683568" y="2996952"/>
            <a:ext cx="2705011" cy="165618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638"/>
            <a:ext cx="8579296" cy="1143000"/>
          </a:xfrm>
        </p:spPr>
        <p:txBody>
          <a:bodyPr/>
          <a:lstStyle/>
          <a:p>
            <a:pPr algn="ctr"/>
            <a:r>
              <a:rPr lang="en-GB" dirty="0" smtClean="0"/>
              <a:t>Food in the Workhouse</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1785611" y="2266419"/>
            <a:ext cx="5616624" cy="4493538"/>
          </a:xfrm>
          <a:prstGeom prst="rect">
            <a:avLst/>
          </a:prstGeom>
        </p:spPr>
        <p:txBody>
          <a:bodyPr wrap="square">
            <a:spAutoFit/>
          </a:bodyPr>
          <a:lstStyle/>
          <a:p>
            <a:pPr marL="2581275" lvl="1" indent="0">
              <a:buNone/>
            </a:pPr>
            <a:r>
              <a:rPr lang="en-GB" dirty="0">
                <a:latin typeface="Berlin Sans FB" panose="020E0602020502020306" pitchFamily="34" charset="0"/>
              </a:rPr>
              <a:t>Sundays, Tuesdays, Thursdays</a:t>
            </a:r>
            <a:endParaRPr lang="en-AU" dirty="0">
              <a:latin typeface="Berlin Sans FB" panose="020E0602020502020306" pitchFamily="34" charset="0"/>
            </a:endParaRPr>
          </a:p>
          <a:p>
            <a:pPr marL="2867025" lvl="2" indent="-285750"/>
            <a:r>
              <a:rPr lang="en-GB" sz="1600" dirty="0">
                <a:latin typeface="Berlin Sans FB" panose="020E0602020502020306" pitchFamily="34" charset="0"/>
              </a:rPr>
              <a:t>Breakfast – bread, gruel</a:t>
            </a:r>
            <a:endParaRPr lang="en-AU" sz="1600" dirty="0">
              <a:latin typeface="Berlin Sans FB" panose="020E0602020502020306" pitchFamily="34" charset="0"/>
            </a:endParaRPr>
          </a:p>
          <a:p>
            <a:pPr marL="2867025" lvl="2" indent="-285750"/>
            <a:r>
              <a:rPr lang="en-GB" sz="1600" dirty="0">
                <a:latin typeface="Berlin Sans FB" panose="020E0602020502020306" pitchFamily="34" charset="0"/>
              </a:rPr>
              <a:t>Dinner – meat, potatoes</a:t>
            </a:r>
            <a:endParaRPr lang="en-AU" sz="1600" dirty="0">
              <a:latin typeface="Berlin Sans FB" panose="020E0602020502020306" pitchFamily="34" charset="0"/>
            </a:endParaRPr>
          </a:p>
          <a:p>
            <a:pPr marL="2867025" lvl="2" indent="-285750"/>
            <a:r>
              <a:rPr lang="en-GB" sz="1600" dirty="0">
                <a:latin typeface="Berlin Sans FB" panose="020E0602020502020306" pitchFamily="34" charset="0"/>
              </a:rPr>
              <a:t>Supper – bread, broth</a:t>
            </a:r>
            <a:endParaRPr lang="en-AU" sz="1600" dirty="0">
              <a:latin typeface="Berlin Sans FB" panose="020E0602020502020306" pitchFamily="34" charset="0"/>
            </a:endParaRPr>
          </a:p>
          <a:p>
            <a:pPr marL="2581275" lvl="1" indent="0">
              <a:buNone/>
            </a:pPr>
            <a:endParaRPr lang="en-GB" dirty="0">
              <a:latin typeface="Berlin Sans FB" panose="020E0602020502020306" pitchFamily="34" charset="0"/>
            </a:endParaRPr>
          </a:p>
          <a:p>
            <a:pPr marL="2581275" lvl="1" indent="0">
              <a:buNone/>
            </a:pPr>
            <a:r>
              <a:rPr lang="en-GB" dirty="0">
                <a:latin typeface="Berlin Sans FB" panose="020E0602020502020306" pitchFamily="34" charset="0"/>
              </a:rPr>
              <a:t>Mondays, Wednesdays, Saturdays</a:t>
            </a:r>
            <a:endParaRPr lang="en-AU" dirty="0">
              <a:latin typeface="Berlin Sans FB" panose="020E0602020502020306" pitchFamily="34" charset="0"/>
            </a:endParaRPr>
          </a:p>
          <a:p>
            <a:pPr marL="2867025" lvl="2" indent="-285750"/>
            <a:r>
              <a:rPr lang="en-GB" sz="1600" dirty="0">
                <a:latin typeface="Berlin Sans FB" panose="020E0602020502020306" pitchFamily="34" charset="0"/>
              </a:rPr>
              <a:t>Breakfast – bread, gruel</a:t>
            </a:r>
            <a:endParaRPr lang="en-AU" sz="1600" dirty="0">
              <a:latin typeface="Berlin Sans FB" panose="020E0602020502020306" pitchFamily="34" charset="0"/>
            </a:endParaRPr>
          </a:p>
          <a:p>
            <a:pPr marL="2867025" lvl="2" indent="-285750"/>
            <a:r>
              <a:rPr lang="en-GB" sz="1600" dirty="0">
                <a:latin typeface="Berlin Sans FB" panose="020E0602020502020306" pitchFamily="34" charset="0"/>
              </a:rPr>
              <a:t>Dinner – soup</a:t>
            </a:r>
            <a:endParaRPr lang="en-AU" sz="1600" dirty="0">
              <a:latin typeface="Berlin Sans FB" panose="020E0602020502020306" pitchFamily="34" charset="0"/>
            </a:endParaRPr>
          </a:p>
          <a:p>
            <a:pPr marL="2867025" lvl="2" indent="-285750"/>
            <a:r>
              <a:rPr lang="en-GB" sz="1600" dirty="0">
                <a:latin typeface="Berlin Sans FB" panose="020E0602020502020306" pitchFamily="34" charset="0"/>
              </a:rPr>
              <a:t>Supper – bread, cheese</a:t>
            </a:r>
            <a:endParaRPr lang="en-AU" sz="1600" dirty="0">
              <a:latin typeface="Berlin Sans FB" panose="020E0602020502020306" pitchFamily="34" charset="0"/>
            </a:endParaRPr>
          </a:p>
          <a:p>
            <a:pPr marL="2581275" lvl="1" indent="0">
              <a:buNone/>
            </a:pPr>
            <a:endParaRPr lang="en-GB" dirty="0">
              <a:latin typeface="Berlin Sans FB" panose="020E0602020502020306" pitchFamily="34" charset="0"/>
            </a:endParaRPr>
          </a:p>
          <a:p>
            <a:pPr marL="2581275" lvl="1" indent="0">
              <a:buNone/>
            </a:pPr>
            <a:r>
              <a:rPr lang="en-GB" dirty="0">
                <a:latin typeface="Berlin Sans FB" panose="020E0602020502020306" pitchFamily="34" charset="0"/>
              </a:rPr>
              <a:t>Fridays</a:t>
            </a:r>
            <a:endParaRPr lang="en-AU" dirty="0">
              <a:latin typeface="Berlin Sans FB" panose="020E0602020502020306" pitchFamily="34" charset="0"/>
            </a:endParaRPr>
          </a:p>
          <a:p>
            <a:pPr marL="2867025" lvl="2" indent="-285750"/>
            <a:r>
              <a:rPr lang="en-GB" sz="1600" dirty="0">
                <a:latin typeface="Berlin Sans FB" panose="020E0602020502020306" pitchFamily="34" charset="0"/>
              </a:rPr>
              <a:t>Breakfast – bread, gruel</a:t>
            </a:r>
            <a:endParaRPr lang="en-AU" sz="1600" dirty="0">
              <a:latin typeface="Berlin Sans FB" panose="020E0602020502020306" pitchFamily="34" charset="0"/>
            </a:endParaRPr>
          </a:p>
          <a:p>
            <a:pPr marL="2867025" lvl="2" indent="-285750"/>
            <a:r>
              <a:rPr lang="en-GB" sz="1600" dirty="0">
                <a:latin typeface="Berlin Sans FB" panose="020E0602020502020306" pitchFamily="34" charset="0"/>
              </a:rPr>
              <a:t>Dinner – suet (fat from meat) or rice pudding</a:t>
            </a:r>
            <a:endParaRPr lang="en-AU" sz="1600" dirty="0">
              <a:latin typeface="Berlin Sans FB" panose="020E0602020502020306" pitchFamily="34" charset="0"/>
            </a:endParaRPr>
          </a:p>
          <a:p>
            <a:pPr marL="2867025" lvl="2" indent="-285750"/>
            <a:r>
              <a:rPr lang="en-GB" sz="1600" dirty="0">
                <a:latin typeface="Berlin Sans FB" panose="020E0602020502020306" pitchFamily="34" charset="0"/>
              </a:rPr>
              <a:t>Supper – bread, cheese</a:t>
            </a:r>
          </a:p>
          <a:p>
            <a:pPr lvl="2"/>
            <a:endParaRPr lang="en-AU" dirty="0">
              <a:latin typeface="Berlin Sans FB" panose="020E0602020502020306" pitchFamily="34" charset="0"/>
            </a:endParaRPr>
          </a:p>
        </p:txBody>
      </p:sp>
      <p:sp>
        <p:nvSpPr>
          <p:cNvPr id="5" name="TextBox 4"/>
          <p:cNvSpPr txBox="1"/>
          <p:nvPr/>
        </p:nvSpPr>
        <p:spPr>
          <a:xfrm>
            <a:off x="4139952" y="1736361"/>
            <a:ext cx="3679533" cy="369332"/>
          </a:xfrm>
          <a:prstGeom prst="rect">
            <a:avLst/>
          </a:prstGeom>
          <a:noFill/>
        </p:spPr>
        <p:txBody>
          <a:bodyPr wrap="none" rtlCol="0">
            <a:spAutoFit/>
          </a:bodyPr>
          <a:lstStyle/>
          <a:p>
            <a:r>
              <a:rPr lang="en-US" u="sng" dirty="0" smtClean="0">
                <a:latin typeface="+mn-lt"/>
                <a:ea typeface="Bell MT" charset="0"/>
                <a:cs typeface="Bell MT" charset="0"/>
              </a:rPr>
              <a:t>The Weekly Menu in the Workhouse</a:t>
            </a:r>
            <a:endParaRPr lang="en-US" u="sng" dirty="0">
              <a:latin typeface="+mn-lt"/>
              <a:ea typeface="Bell MT" charset="0"/>
              <a:cs typeface="Bell MT" charset="0"/>
            </a:endParaRPr>
          </a:p>
        </p:txBody>
      </p:sp>
      <p:sp>
        <p:nvSpPr>
          <p:cNvPr id="6" name="Rectangle 5"/>
          <p:cNvSpPr/>
          <p:nvPr/>
        </p:nvSpPr>
        <p:spPr>
          <a:xfrm>
            <a:off x="367374" y="3073134"/>
            <a:ext cx="2836474" cy="1477328"/>
          </a:xfrm>
          <a:prstGeom prst="rect">
            <a:avLst/>
          </a:prstGeom>
        </p:spPr>
        <p:txBody>
          <a:bodyPr wrap="square">
            <a:spAutoFit/>
          </a:bodyPr>
          <a:lstStyle/>
          <a:p>
            <a:pPr lvl="1" algn="ctr"/>
            <a:r>
              <a:rPr lang="en-AU" b="1" dirty="0" smtClean="0">
                <a:solidFill>
                  <a:schemeClr val="bg1"/>
                </a:solidFill>
                <a:latin typeface="+mn-ea"/>
                <a:ea typeface="+mn-ea"/>
              </a:rPr>
              <a:t>FACTOID!</a:t>
            </a:r>
          </a:p>
          <a:p>
            <a:pPr lvl="1" algn="ctr"/>
            <a:r>
              <a:rPr lang="en-AU" b="1" dirty="0" smtClean="0">
                <a:solidFill>
                  <a:schemeClr val="bg1"/>
                </a:solidFill>
                <a:latin typeface="+mn-ea"/>
                <a:ea typeface="+mn-ea"/>
              </a:rPr>
              <a:t>Gruel </a:t>
            </a:r>
            <a:r>
              <a:rPr lang="en-AU" b="1" dirty="0">
                <a:solidFill>
                  <a:schemeClr val="bg1"/>
                </a:solidFill>
                <a:latin typeface="+mn-ea"/>
                <a:ea typeface="+mn-ea"/>
              </a:rPr>
              <a:t>is a type of porridge made of rice, flour or millet mixed with water or milk.</a:t>
            </a:r>
          </a:p>
        </p:txBody>
      </p:sp>
    </p:spTree>
    <p:extLst>
      <p:ext uri="{BB962C8B-B14F-4D97-AF65-F5344CB8AC3E}">
        <p14:creationId xmlns:p14="http://schemas.microsoft.com/office/powerpoint/2010/main" val="29516557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dirty="0" smtClean="0"/>
              <a:t>Caring for the Elderly and Ill</a:t>
            </a:r>
            <a:endParaRPr lang="en-GB" sz="3600" dirty="0"/>
          </a:p>
        </p:txBody>
      </p:sp>
      <p:pic>
        <p:nvPicPr>
          <p:cNvPr id="4" name="Picture 5" descr="C:\Users\Brentina\Dropbox\Historyworks\I.EA.J8.9598 aged women's dayroom, matr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4463" y="1790827"/>
            <a:ext cx="5379347" cy="406883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084168" y="2060848"/>
            <a:ext cx="2902990" cy="3785652"/>
          </a:xfrm>
          <a:prstGeom prst="rect">
            <a:avLst/>
          </a:prstGeom>
        </p:spPr>
        <p:txBody>
          <a:bodyPr wrap="square">
            <a:spAutoFit/>
          </a:bodyPr>
          <a:lstStyle/>
          <a:p>
            <a:pPr marL="0" indent="0">
              <a:buNone/>
            </a:pPr>
            <a:r>
              <a:rPr lang="en-AU" sz="2400" dirty="0">
                <a:latin typeface="Berlin Sans FB" panose="020E0602020502020306" pitchFamily="34" charset="0"/>
              </a:rPr>
              <a:t>Nurses looked after the ill and elderly in the workhouse. This </a:t>
            </a:r>
            <a:r>
              <a:rPr lang="en-AU" sz="2400" dirty="0" smtClean="0">
                <a:latin typeface="Berlin Sans FB" panose="020E0602020502020306" pitchFamily="34" charset="0"/>
              </a:rPr>
              <a:t>picture shows </a:t>
            </a:r>
            <a:r>
              <a:rPr lang="en-AU" sz="2400" dirty="0">
                <a:latin typeface="Berlin Sans FB" panose="020E0602020502020306" pitchFamily="34" charset="0"/>
              </a:rPr>
              <a:t>the women’s dayroom. </a:t>
            </a:r>
            <a:endParaRPr lang="en-AU" sz="2400" dirty="0" smtClean="0">
              <a:latin typeface="Berlin Sans FB" panose="020E0602020502020306" pitchFamily="34" charset="0"/>
            </a:endParaRPr>
          </a:p>
          <a:p>
            <a:pPr marL="0" indent="0">
              <a:buNone/>
            </a:pPr>
            <a:endParaRPr lang="en-AU" sz="2400" dirty="0">
              <a:latin typeface="Berlin Sans FB" panose="020E0602020502020306" pitchFamily="34" charset="0"/>
            </a:endParaRPr>
          </a:p>
          <a:p>
            <a:pPr marL="0" indent="0">
              <a:buNone/>
            </a:pPr>
            <a:r>
              <a:rPr lang="en-AU" sz="2400" dirty="0" smtClean="0">
                <a:latin typeface="Berlin Sans FB" panose="020E0602020502020306" pitchFamily="34" charset="0"/>
              </a:rPr>
              <a:t>The </a:t>
            </a:r>
            <a:r>
              <a:rPr lang="en-AU" sz="2400" dirty="0">
                <a:latin typeface="Berlin Sans FB" panose="020E0602020502020306" pitchFamily="34" charset="0"/>
              </a:rPr>
              <a:t>woman in the middle </a:t>
            </a:r>
            <a:r>
              <a:rPr lang="en-AU" sz="2400" dirty="0" smtClean="0">
                <a:latin typeface="Berlin Sans FB" panose="020E0602020502020306" pitchFamily="34" charset="0"/>
              </a:rPr>
              <a:t>of the picture is </a:t>
            </a:r>
            <a:r>
              <a:rPr lang="en-AU" sz="2400" dirty="0">
                <a:latin typeface="Berlin Sans FB" panose="020E0602020502020306" pitchFamily="34" charset="0"/>
              </a:rPr>
              <a:t>the matron of the workhouse.</a:t>
            </a:r>
          </a:p>
        </p:txBody>
      </p:sp>
    </p:spTree>
    <p:extLst>
      <p:ext uri="{BB962C8B-B14F-4D97-AF65-F5344CB8AC3E}">
        <p14:creationId xmlns:p14="http://schemas.microsoft.com/office/powerpoint/2010/main" val="3579892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900" dirty="0" smtClean="0"/>
              <a:t>Caring for the Elderly and Ill</a:t>
            </a:r>
            <a:endParaRPr lang="en-GB" sz="4900" dirty="0"/>
          </a:p>
        </p:txBody>
      </p:sp>
      <p:pic>
        <p:nvPicPr>
          <p:cNvPr id="4" name="Picture 4" descr="C:\Users\Brentina\Dropbox\Historyworks\I.EA.J8.9597 Mens infirmary, matron - Mrs Hosegood, nurs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1" y="1772816"/>
            <a:ext cx="5832648" cy="413240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588224" y="1916832"/>
            <a:ext cx="2304256" cy="3785652"/>
          </a:xfrm>
          <a:prstGeom prst="rect">
            <a:avLst/>
          </a:prstGeom>
        </p:spPr>
        <p:txBody>
          <a:bodyPr wrap="square">
            <a:spAutoFit/>
          </a:bodyPr>
          <a:lstStyle/>
          <a:p>
            <a:pPr marL="0" indent="0" algn="ctr">
              <a:buNone/>
            </a:pPr>
            <a:r>
              <a:rPr lang="en-AU" sz="2400" dirty="0">
                <a:latin typeface="Berlin Sans FB" panose="020E0602020502020306" pitchFamily="34" charset="0"/>
              </a:rPr>
              <a:t>This </a:t>
            </a:r>
            <a:r>
              <a:rPr lang="en-AU" sz="2400" dirty="0" smtClean="0">
                <a:latin typeface="Berlin Sans FB" panose="020E0602020502020306" pitchFamily="34" charset="0"/>
              </a:rPr>
              <a:t>picture shows </a:t>
            </a:r>
            <a:r>
              <a:rPr lang="en-AU" sz="2400" dirty="0">
                <a:latin typeface="Berlin Sans FB" panose="020E0602020502020306" pitchFamily="34" charset="0"/>
              </a:rPr>
              <a:t>the men’s infirmary. </a:t>
            </a:r>
            <a:endParaRPr lang="en-AU" sz="2400" dirty="0" smtClean="0">
              <a:latin typeface="Berlin Sans FB" panose="020E0602020502020306" pitchFamily="34" charset="0"/>
            </a:endParaRPr>
          </a:p>
          <a:p>
            <a:pPr marL="0" indent="0" algn="ctr">
              <a:buNone/>
            </a:pPr>
            <a:endParaRPr lang="en-AU" sz="2400" dirty="0">
              <a:latin typeface="Berlin Sans FB" panose="020E0602020502020306" pitchFamily="34" charset="0"/>
            </a:endParaRPr>
          </a:p>
          <a:p>
            <a:pPr marL="0" indent="0" algn="ctr">
              <a:buNone/>
            </a:pPr>
            <a:r>
              <a:rPr lang="en-AU" sz="2400" dirty="0" smtClean="0">
                <a:latin typeface="Berlin Sans FB" panose="020E0602020502020306" pitchFamily="34" charset="0"/>
              </a:rPr>
              <a:t>The </a:t>
            </a:r>
            <a:r>
              <a:rPr lang="en-AU" sz="2400" dirty="0">
                <a:latin typeface="Berlin Sans FB" panose="020E0602020502020306" pitchFamily="34" charset="0"/>
              </a:rPr>
              <a:t>matron is in the centre and there is a nurse on the right helping the patients.</a:t>
            </a:r>
          </a:p>
        </p:txBody>
      </p:sp>
    </p:spTree>
    <p:extLst>
      <p:ext uri="{BB962C8B-B14F-4D97-AF65-F5344CB8AC3E}">
        <p14:creationId xmlns:p14="http://schemas.microsoft.com/office/powerpoint/2010/main" val="377716270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2523</TotalTime>
  <Words>707</Words>
  <Application>Microsoft Macintosh PowerPoint</Application>
  <PresentationFormat>On-screen Show (4:3)</PresentationFormat>
  <Paragraphs>69</Paragraphs>
  <Slides>13</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Agency FB</vt:lpstr>
      <vt:lpstr>Bell MT</vt:lpstr>
      <vt:lpstr>Berlin Sans FB</vt:lpstr>
      <vt:lpstr>Calibri</vt:lpstr>
      <vt:lpstr>ＭＳ Ｐゴシック</vt:lpstr>
      <vt:lpstr>Open Sans</vt:lpstr>
      <vt:lpstr>Open Sans Light</vt:lpstr>
      <vt:lpstr>Arial</vt:lpstr>
      <vt:lpstr>Default Design</vt:lpstr>
      <vt:lpstr>Ditchburn Place</vt:lpstr>
      <vt:lpstr>Ditchburn Place</vt:lpstr>
      <vt:lpstr>Cambridge Union Workhouse </vt:lpstr>
      <vt:lpstr>Life in the Workhouse</vt:lpstr>
      <vt:lpstr>It’s A Hard Knock Life!</vt:lpstr>
      <vt:lpstr>Daily Life in the Workhouse</vt:lpstr>
      <vt:lpstr>Food in the Workhouse</vt:lpstr>
      <vt:lpstr>Caring for the Elderly and Ill</vt:lpstr>
      <vt:lpstr>Caring for the Elderly and Ill</vt:lpstr>
      <vt:lpstr>Memories of Life in the Workhouse</vt:lpstr>
      <vt:lpstr>Discover More</vt:lpstr>
      <vt:lpstr>Discover More</vt:lpstr>
      <vt:lpstr>Web Resources available at: </vt:lpstr>
    </vt:vector>
  </TitlesOfParts>
  <Company>Taylor</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Microsoft Office User</cp:lastModifiedBy>
  <cp:revision>151</cp:revision>
  <dcterms:created xsi:type="dcterms:W3CDTF">2015-03-12T11:07:07Z</dcterms:created>
  <dcterms:modified xsi:type="dcterms:W3CDTF">2017-09-05T16:04:00Z</dcterms:modified>
</cp:coreProperties>
</file>