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1"/>
  </p:notesMasterIdLst>
  <p:sldIdLst>
    <p:sldId id="258" r:id="rId2"/>
    <p:sldId id="265" r:id="rId3"/>
    <p:sldId id="275" r:id="rId4"/>
    <p:sldId id="266" r:id="rId5"/>
    <p:sldId id="267" r:id="rId6"/>
    <p:sldId id="268" r:id="rId7"/>
    <p:sldId id="278" r:id="rId8"/>
    <p:sldId id="280" r:id="rId9"/>
    <p:sldId id="281" r:id="rId10"/>
    <p:sldId id="284" r:id="rId11"/>
    <p:sldId id="286" r:id="rId12"/>
    <p:sldId id="279" r:id="rId13"/>
    <p:sldId id="285" r:id="rId14"/>
    <p:sldId id="277" r:id="rId15"/>
    <p:sldId id="276" r:id="rId16"/>
    <p:sldId id="273" r:id="rId17"/>
    <p:sldId id="282" r:id="rId18"/>
    <p:sldId id="283" r:id="rId19"/>
    <p:sldId id="264" r:id="rId20"/>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5" autoAdjust="0"/>
    <p:restoredTop sz="94660"/>
  </p:normalViewPr>
  <p:slideViewPr>
    <p:cSldViewPr>
      <p:cViewPr>
        <p:scale>
          <a:sx n="60" d="100"/>
          <a:sy n="60" d="100"/>
        </p:scale>
        <p:origin x="-3536" y="-1256"/>
      </p:cViewPr>
      <p:guideLst>
        <p:guide orient="horz" pos="2160"/>
        <p:guide pos="2880"/>
      </p:guideLst>
    </p:cSldViewPr>
  </p:slideViewPr>
  <p:notesTextViewPr>
    <p:cViewPr>
      <p:scale>
        <a:sx n="100" d="100"/>
        <a:sy n="100" d="100"/>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interSettings" Target="printerSettings/printerSettings1.bin"/><Relationship Id="rId23" Type="http://schemas.openxmlformats.org/officeDocument/2006/relationships/presProps" Target="presProps.xml"/><Relationship Id="rId24" Type="http://schemas.openxmlformats.org/officeDocument/2006/relationships/viewProps" Target="viewProps.xml"/><Relationship Id="rId25" Type="http://schemas.openxmlformats.org/officeDocument/2006/relationships/theme" Target="theme/theme1.xml"/><Relationship Id="rId2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C79141A-CB58-4528-B6C7-5A65EC69288E}" type="datetimeFigureOut">
              <a:rPr lang="en-GB" smtClean="0"/>
              <a:t>10/12/2015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45BB5EA-6269-49C8-A145-CF160520CFBB}" type="slidenum">
              <a:rPr lang="en-GB" smtClean="0"/>
              <a:t>‹#›</a:t>
            </a:fld>
            <a:endParaRPr lang="en-GB"/>
          </a:p>
        </p:txBody>
      </p:sp>
    </p:spTree>
    <p:extLst>
      <p:ext uri="{BB962C8B-B14F-4D97-AF65-F5344CB8AC3E}">
        <p14:creationId xmlns:p14="http://schemas.microsoft.com/office/powerpoint/2010/main" val="20238303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1</a:t>
            </a:fld>
            <a:endParaRPr lang="en-GB" dirty="0"/>
          </a:p>
        </p:txBody>
      </p:sp>
    </p:spTree>
    <p:extLst>
      <p:ext uri="{BB962C8B-B14F-4D97-AF65-F5344CB8AC3E}">
        <p14:creationId xmlns:p14="http://schemas.microsoft.com/office/powerpoint/2010/main" val="36212979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45BB5EA-6269-49C8-A145-CF160520CFBB}" type="slidenum">
              <a:rPr lang="en-GB" smtClean="0"/>
              <a:t>5</a:t>
            </a:fld>
            <a:endParaRPr lang="en-GB"/>
          </a:p>
        </p:txBody>
      </p:sp>
    </p:spTree>
    <p:extLst>
      <p:ext uri="{BB962C8B-B14F-4D97-AF65-F5344CB8AC3E}">
        <p14:creationId xmlns:p14="http://schemas.microsoft.com/office/powerpoint/2010/main" val="37145282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eg"/><Relationship Id="rId3"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Text Box 10"/>
          <p:cNvSpPr txBox="1">
            <a:spLocks noChangeArrowheads="1"/>
          </p:cNvSpPr>
          <p:nvPr userDrawn="1"/>
        </p:nvSpPr>
        <p:spPr bwMode="auto">
          <a:xfrm>
            <a:off x="5148263" y="1125538"/>
            <a:ext cx="3260725"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defRPr/>
            </a:pPr>
            <a:endParaRPr lang="en-US">
              <a:cs typeface="Arial" charset="0"/>
            </a:endParaRPr>
          </a:p>
        </p:txBody>
      </p:sp>
      <p:sp>
        <p:nvSpPr>
          <p:cNvPr id="37890" name="Rectangle 2"/>
          <p:cNvSpPr>
            <a:spLocks noGrp="1" noChangeArrowheads="1"/>
          </p:cNvSpPr>
          <p:nvPr>
            <p:ph type="ctrTitle"/>
          </p:nvPr>
        </p:nvSpPr>
        <p:spPr>
          <a:xfrm>
            <a:off x="611188" y="2636838"/>
            <a:ext cx="7772400" cy="1470025"/>
          </a:xfrm>
        </p:spPr>
        <p:txBody>
          <a:bodyPr/>
          <a:lstStyle>
            <a:lvl1pPr>
              <a:defRPr b="1"/>
            </a:lvl1pPr>
          </a:lstStyle>
          <a:p>
            <a:pPr lvl="0"/>
            <a:r>
              <a:rPr lang="en-GB" noProof="0" smtClean="0"/>
              <a:t>Title of presentation</a:t>
            </a:r>
          </a:p>
        </p:txBody>
      </p:sp>
      <p:sp>
        <p:nvSpPr>
          <p:cNvPr id="37891" name="Rectangle 3"/>
          <p:cNvSpPr>
            <a:spLocks noGrp="1" noChangeArrowheads="1"/>
          </p:cNvSpPr>
          <p:nvPr>
            <p:ph type="subTitle" idx="1"/>
          </p:nvPr>
        </p:nvSpPr>
        <p:spPr>
          <a:xfrm>
            <a:off x="684213" y="4797425"/>
            <a:ext cx="6400800" cy="1752600"/>
          </a:xfrm>
        </p:spPr>
        <p:txBody>
          <a:bodyPr/>
          <a:lstStyle>
            <a:lvl1pPr marL="0" indent="0">
              <a:buFontTx/>
              <a:buNone/>
              <a:defRPr/>
            </a:lvl1pPr>
          </a:lstStyle>
          <a:p>
            <a:pPr lvl="0"/>
            <a:r>
              <a:rPr lang="en-GB" noProof="0" smtClean="0"/>
              <a:t>A subtitle for the presentation</a:t>
            </a:r>
          </a:p>
        </p:txBody>
      </p:sp>
      <p:pic>
        <p:nvPicPr>
          <p:cNvPr id="2" name="Picture 1" descr="mast_title.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95536" y="260648"/>
            <a:ext cx="8424936" cy="1275253"/>
          </a:xfrm>
          <a:prstGeom prst="rect">
            <a:avLst/>
          </a:prstGeom>
        </p:spPr>
      </p:pic>
    </p:spTree>
    <p:extLst>
      <p:ext uri="{BB962C8B-B14F-4D97-AF65-F5344CB8AC3E}">
        <p14:creationId xmlns:p14="http://schemas.microsoft.com/office/powerpoint/2010/main" val="1012468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85553C5B-4A56-5740-B67A-2D2C4AE9D9EB}" type="slidenum">
              <a:rPr lang="en-GB"/>
              <a:pPr>
                <a:defRPr/>
              </a:pPr>
              <a:t>‹#›</a:t>
            </a:fld>
            <a:endParaRPr lang="en-GB"/>
          </a:p>
        </p:txBody>
      </p:sp>
    </p:spTree>
    <p:extLst>
      <p:ext uri="{BB962C8B-B14F-4D97-AF65-F5344CB8AC3E}">
        <p14:creationId xmlns:p14="http://schemas.microsoft.com/office/powerpoint/2010/main" val="949051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38925" y="274638"/>
            <a:ext cx="2058988" cy="5602287"/>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29325" cy="5602287"/>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4967D7B4-70EB-D64C-8ED3-44B0168694BA}" type="slidenum">
              <a:rPr lang="en-GB"/>
              <a:pPr>
                <a:defRPr/>
              </a:pPr>
              <a:t>‹#›</a:t>
            </a:fld>
            <a:endParaRPr lang="en-GB"/>
          </a:p>
        </p:txBody>
      </p:sp>
    </p:spTree>
    <p:extLst>
      <p:ext uri="{BB962C8B-B14F-4D97-AF65-F5344CB8AC3E}">
        <p14:creationId xmlns:p14="http://schemas.microsoft.com/office/powerpoint/2010/main" val="23860069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40713" cy="5602287"/>
          </a:xfrm>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6EEA2DCA-FAD8-2A41-8ACF-F382A730DE29}" type="slidenum">
              <a:rPr lang="en-GB"/>
              <a:pPr>
                <a:defRPr/>
              </a:pPr>
              <a:t>‹#›</a:t>
            </a:fld>
            <a:endParaRPr lang="en-GB"/>
          </a:p>
        </p:txBody>
      </p:sp>
    </p:spTree>
    <p:extLst>
      <p:ext uri="{BB962C8B-B14F-4D97-AF65-F5344CB8AC3E}">
        <p14:creationId xmlns:p14="http://schemas.microsoft.com/office/powerpoint/2010/main" val="14455605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Rectangle 6"/>
          <p:cNvSpPr>
            <a:spLocks noGrp="1" noChangeArrowheads="1"/>
          </p:cNvSpPr>
          <p:nvPr>
            <p:ph type="sldNum" sz="quarter" idx="10"/>
          </p:nvPr>
        </p:nvSpPr>
        <p:spPr>
          <a:ln/>
        </p:spPr>
        <p:txBody>
          <a:bodyPr/>
          <a:lstStyle>
            <a:lvl1pPr>
              <a:defRPr/>
            </a:lvl1pPr>
          </a:lstStyle>
          <a:p>
            <a:pPr>
              <a:defRPr/>
            </a:pPr>
            <a:fld id="{C1C99050-943D-B341-81A7-01B29B0D2172}" type="slidenum">
              <a:rPr lang="en-GB"/>
              <a:pPr>
                <a:defRPr/>
              </a:pPr>
              <a:t>‹#›</a:t>
            </a:fld>
            <a:endParaRPr lang="en-GB"/>
          </a:p>
        </p:txBody>
      </p:sp>
    </p:spTree>
    <p:extLst>
      <p:ext uri="{BB962C8B-B14F-4D97-AF65-F5344CB8AC3E}">
        <p14:creationId xmlns:p14="http://schemas.microsoft.com/office/powerpoint/2010/main" val="19962808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GB"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36AB42CF-7617-E143-B79D-9CB27D141C69}" type="slidenum">
              <a:rPr lang="en-GB"/>
              <a:pPr>
                <a:defRPr/>
              </a:pPr>
              <a:t>‹#›</a:t>
            </a:fld>
            <a:endParaRPr lang="en-GB"/>
          </a:p>
        </p:txBody>
      </p:sp>
    </p:spTree>
    <p:extLst>
      <p:ext uri="{BB962C8B-B14F-4D97-AF65-F5344CB8AC3E}">
        <p14:creationId xmlns:p14="http://schemas.microsoft.com/office/powerpoint/2010/main" val="3754268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68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59313" y="1844675"/>
            <a:ext cx="4038600" cy="4032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Rectangle 6"/>
          <p:cNvSpPr>
            <a:spLocks noGrp="1" noChangeArrowheads="1"/>
          </p:cNvSpPr>
          <p:nvPr>
            <p:ph type="sldNum" sz="quarter" idx="10"/>
          </p:nvPr>
        </p:nvSpPr>
        <p:spPr>
          <a:ln/>
        </p:spPr>
        <p:txBody>
          <a:bodyPr/>
          <a:lstStyle>
            <a:lvl1pPr>
              <a:defRPr/>
            </a:lvl1pPr>
          </a:lstStyle>
          <a:p>
            <a:pPr>
              <a:defRPr/>
            </a:pPr>
            <a:fld id="{F4C5E4D2-3B55-FF44-AA1E-7C0C6F1674FC}" type="slidenum">
              <a:rPr lang="en-GB"/>
              <a:pPr>
                <a:defRPr/>
              </a:pPr>
              <a:t>‹#›</a:t>
            </a:fld>
            <a:endParaRPr lang="en-GB"/>
          </a:p>
        </p:txBody>
      </p:sp>
    </p:spTree>
    <p:extLst>
      <p:ext uri="{BB962C8B-B14F-4D97-AF65-F5344CB8AC3E}">
        <p14:creationId xmlns:p14="http://schemas.microsoft.com/office/powerpoint/2010/main" val="14123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Rectangle 6"/>
          <p:cNvSpPr>
            <a:spLocks noGrp="1" noChangeArrowheads="1"/>
          </p:cNvSpPr>
          <p:nvPr>
            <p:ph type="sldNum" sz="quarter" idx="10"/>
          </p:nvPr>
        </p:nvSpPr>
        <p:spPr>
          <a:ln/>
        </p:spPr>
        <p:txBody>
          <a:bodyPr/>
          <a:lstStyle>
            <a:lvl1pPr>
              <a:defRPr/>
            </a:lvl1pPr>
          </a:lstStyle>
          <a:p>
            <a:pPr>
              <a:defRPr/>
            </a:pPr>
            <a:fld id="{C97BC11B-67DD-A246-B07D-C0025708208D}" type="slidenum">
              <a:rPr lang="en-GB"/>
              <a:pPr>
                <a:defRPr/>
              </a:pPr>
              <a:t>‹#›</a:t>
            </a:fld>
            <a:endParaRPr lang="en-GB"/>
          </a:p>
        </p:txBody>
      </p:sp>
    </p:spTree>
    <p:extLst>
      <p:ext uri="{BB962C8B-B14F-4D97-AF65-F5344CB8AC3E}">
        <p14:creationId xmlns:p14="http://schemas.microsoft.com/office/powerpoint/2010/main" val="40201718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Rectangle 6"/>
          <p:cNvSpPr>
            <a:spLocks noGrp="1" noChangeArrowheads="1"/>
          </p:cNvSpPr>
          <p:nvPr>
            <p:ph type="sldNum" sz="quarter" idx="10"/>
          </p:nvPr>
        </p:nvSpPr>
        <p:spPr>
          <a:ln/>
        </p:spPr>
        <p:txBody>
          <a:bodyPr/>
          <a:lstStyle>
            <a:lvl1pPr>
              <a:defRPr/>
            </a:lvl1pPr>
          </a:lstStyle>
          <a:p>
            <a:pPr>
              <a:defRPr/>
            </a:pPr>
            <a:fld id="{F4F67A98-FAE5-CA4D-8ED9-F8786A48AAA0}" type="slidenum">
              <a:rPr lang="en-GB"/>
              <a:pPr>
                <a:defRPr/>
              </a:pPr>
              <a:t>‹#›</a:t>
            </a:fld>
            <a:endParaRPr lang="en-GB"/>
          </a:p>
        </p:txBody>
      </p:sp>
    </p:spTree>
    <p:extLst>
      <p:ext uri="{BB962C8B-B14F-4D97-AF65-F5344CB8AC3E}">
        <p14:creationId xmlns:p14="http://schemas.microsoft.com/office/powerpoint/2010/main" val="400848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96A42284-7353-7F4A-95D3-1966E76A513D}" type="slidenum">
              <a:rPr lang="en-GB"/>
              <a:pPr>
                <a:defRPr/>
              </a:pPr>
              <a:t>‹#›</a:t>
            </a:fld>
            <a:endParaRPr lang="en-GB"/>
          </a:p>
        </p:txBody>
      </p:sp>
    </p:spTree>
    <p:extLst>
      <p:ext uri="{BB962C8B-B14F-4D97-AF65-F5344CB8AC3E}">
        <p14:creationId xmlns:p14="http://schemas.microsoft.com/office/powerpoint/2010/main" val="3643651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51FE1AB-A3CC-894D-AEB1-7B6C2C051FEA}" type="slidenum">
              <a:rPr lang="en-GB"/>
              <a:pPr>
                <a:defRPr/>
              </a:pPr>
              <a:t>‹#›</a:t>
            </a:fld>
            <a:endParaRPr lang="en-GB"/>
          </a:p>
        </p:txBody>
      </p:sp>
    </p:spTree>
    <p:extLst>
      <p:ext uri="{BB962C8B-B14F-4D97-AF65-F5344CB8AC3E}">
        <p14:creationId xmlns:p14="http://schemas.microsoft.com/office/powerpoint/2010/main" val="22440094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9264410B-5F5C-0A47-8D3A-E1ED7AEB1E3F}" type="slidenum">
              <a:rPr lang="en-GB"/>
              <a:pPr>
                <a:defRPr/>
              </a:pPr>
              <a:t>‹#›</a:t>
            </a:fld>
            <a:endParaRPr lang="en-GB"/>
          </a:p>
        </p:txBody>
      </p:sp>
    </p:spTree>
    <p:extLst>
      <p:ext uri="{BB962C8B-B14F-4D97-AF65-F5344CB8AC3E}">
        <p14:creationId xmlns:p14="http://schemas.microsoft.com/office/powerpoint/2010/main" val="1473538573"/>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jpeg"/><Relationship Id="rId15" Type="http://schemas.openxmlformats.org/officeDocument/2006/relationships/image" Target="../media/image2.png"/><Relationship Id="rId16" Type="http://schemas.openxmlformats.org/officeDocument/2006/relationships/image" Target="../media/image3.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GB"/>
              <a:t>Click to edit Master title style</a:t>
            </a:r>
          </a:p>
        </p:txBody>
      </p:sp>
      <p:sp>
        <p:nvSpPr>
          <p:cNvPr id="1027" name="Rectangle 3"/>
          <p:cNvSpPr>
            <a:spLocks noGrp="1" noChangeArrowheads="1"/>
          </p:cNvSpPr>
          <p:nvPr>
            <p:ph type="body" idx="1"/>
          </p:nvPr>
        </p:nvSpPr>
        <p:spPr bwMode="auto">
          <a:xfrm>
            <a:off x="468313" y="1844675"/>
            <a:ext cx="82296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1030" name="Rectangle 6"/>
          <p:cNvSpPr>
            <a:spLocks noGrp="1" noChangeArrowheads="1"/>
          </p:cNvSpPr>
          <p:nvPr>
            <p:ph type="sldNum" sz="quarter" idx="4"/>
          </p:nvPr>
        </p:nvSpPr>
        <p:spPr bwMode="auto">
          <a:xfrm>
            <a:off x="5076825" y="6165850"/>
            <a:ext cx="1989138"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400" smtClean="0">
                <a:cs typeface="Arial" charset="0"/>
              </a:defRPr>
            </a:lvl1pPr>
          </a:lstStyle>
          <a:p>
            <a:pPr>
              <a:defRPr/>
            </a:pPr>
            <a:fld id="{24D52300-E78F-BF4A-890E-4AA76F5FB903}" type="slidenum">
              <a:rPr lang="en-GB"/>
              <a:pPr>
                <a:defRPr/>
              </a:pPr>
              <a:t>‹#›</a:t>
            </a:fld>
            <a:endParaRPr lang="en-GB"/>
          </a:p>
        </p:txBody>
      </p:sp>
      <p:pic>
        <p:nvPicPr>
          <p:cNvPr id="1031" name="Picture 7"/>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164388" y="6021388"/>
            <a:ext cx="1524000" cy="67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pic>
        <p:nvPicPr>
          <p:cNvPr id="3" name="Picture 2" descr="mast_1.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67544" y="6021288"/>
            <a:ext cx="2803111" cy="676403"/>
          </a:xfrm>
          <a:prstGeom prst="rect">
            <a:avLst/>
          </a:prstGeom>
        </p:spPr>
      </p:pic>
    </p:spTree>
  </p:cSld>
  <p:clrMap bg1="dk2" tx1="lt1" bg2="dk1" tx2="lt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0" fontAlgn="base" hangingPunct="0">
        <a:spcBef>
          <a:spcPct val="0"/>
        </a:spcBef>
        <a:spcAft>
          <a:spcPct val="0"/>
        </a:spcAft>
        <a:defRPr sz="44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2pPr>
      <a:lvl3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3pPr>
      <a:lvl4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4pPr>
      <a:lvl5pPr algn="l" rtl="0" eaLnBrk="0" fontAlgn="base" hangingPunct="0">
        <a:spcBef>
          <a:spcPct val="0"/>
        </a:spcBef>
        <a:spcAft>
          <a:spcPct val="0"/>
        </a:spcAft>
        <a:defRPr sz="4400">
          <a:solidFill>
            <a:schemeClr val="tx2"/>
          </a:solidFill>
          <a:latin typeface="Open Sans" charset="0"/>
          <a:ea typeface="ＭＳ Ｐゴシック" charset="0"/>
          <a:cs typeface="Arial" charset="0"/>
        </a:defRPr>
      </a:lvl5pPr>
      <a:lvl6pPr marL="457200" algn="l" rtl="0" fontAlgn="base">
        <a:spcBef>
          <a:spcPct val="0"/>
        </a:spcBef>
        <a:spcAft>
          <a:spcPct val="0"/>
        </a:spcAft>
        <a:defRPr sz="4400">
          <a:solidFill>
            <a:schemeClr val="tx2"/>
          </a:solidFill>
          <a:latin typeface="Open Sans" charset="0"/>
          <a:ea typeface="ＭＳ Ｐゴシック" charset="0"/>
          <a:cs typeface="Arial" charset="0"/>
        </a:defRPr>
      </a:lvl6pPr>
      <a:lvl7pPr marL="914400" algn="l" rtl="0" fontAlgn="base">
        <a:spcBef>
          <a:spcPct val="0"/>
        </a:spcBef>
        <a:spcAft>
          <a:spcPct val="0"/>
        </a:spcAft>
        <a:defRPr sz="4400">
          <a:solidFill>
            <a:schemeClr val="tx2"/>
          </a:solidFill>
          <a:latin typeface="Open Sans" charset="0"/>
          <a:ea typeface="ＭＳ Ｐゴシック" charset="0"/>
          <a:cs typeface="Arial" charset="0"/>
        </a:defRPr>
      </a:lvl7pPr>
      <a:lvl8pPr marL="1371600" algn="l" rtl="0" fontAlgn="base">
        <a:spcBef>
          <a:spcPct val="0"/>
        </a:spcBef>
        <a:spcAft>
          <a:spcPct val="0"/>
        </a:spcAft>
        <a:defRPr sz="4400">
          <a:solidFill>
            <a:schemeClr val="tx2"/>
          </a:solidFill>
          <a:latin typeface="Open Sans" charset="0"/>
          <a:ea typeface="ＭＳ Ｐゴシック" charset="0"/>
          <a:cs typeface="Arial" charset="0"/>
        </a:defRPr>
      </a:lvl8pPr>
      <a:lvl9pPr marL="1828800" algn="l" rtl="0" fontAlgn="base">
        <a:spcBef>
          <a:spcPct val="0"/>
        </a:spcBef>
        <a:spcAft>
          <a:spcPct val="0"/>
        </a:spcAft>
        <a:defRPr sz="4400">
          <a:solidFill>
            <a:schemeClr val="tx2"/>
          </a:solidFill>
          <a:latin typeface="Open Sans" charset="0"/>
          <a:ea typeface="ＭＳ Ｐゴシック"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ea typeface="Arial"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Arial" charset="0"/>
          <a:cs typeface="+mn-cs"/>
        </a:defRPr>
      </a:lvl6pPr>
      <a:lvl7pPr marL="2971800" indent="-228600" algn="l" rtl="0" fontAlgn="base">
        <a:spcBef>
          <a:spcPct val="20000"/>
        </a:spcBef>
        <a:spcAft>
          <a:spcPct val="0"/>
        </a:spcAft>
        <a:buChar char="»"/>
        <a:defRPr sz="2000">
          <a:solidFill>
            <a:schemeClr val="tx1"/>
          </a:solidFill>
          <a:latin typeface="+mn-lt"/>
          <a:ea typeface="Arial" charset="0"/>
          <a:cs typeface="+mn-cs"/>
        </a:defRPr>
      </a:lvl7pPr>
      <a:lvl8pPr marL="3429000" indent="-228600" algn="l" rtl="0" fontAlgn="base">
        <a:spcBef>
          <a:spcPct val="20000"/>
        </a:spcBef>
        <a:spcAft>
          <a:spcPct val="0"/>
        </a:spcAft>
        <a:buChar char="»"/>
        <a:defRPr sz="2000">
          <a:solidFill>
            <a:schemeClr val="tx1"/>
          </a:solidFill>
          <a:latin typeface="+mn-lt"/>
          <a:ea typeface="Arial" charset="0"/>
          <a:cs typeface="+mn-cs"/>
        </a:defRPr>
      </a:lvl8pPr>
      <a:lvl9pPr marL="3886200" indent="-228600" algn="l" rtl="0" fontAlgn="base">
        <a:spcBef>
          <a:spcPct val="20000"/>
        </a:spcBef>
        <a:spcAft>
          <a:spcPct val="0"/>
        </a:spcAft>
        <a:buChar char="»"/>
        <a:defRPr sz="2000">
          <a:solidFill>
            <a:schemeClr val="tx1"/>
          </a:solidFill>
          <a:latin typeface="+mn-lt"/>
          <a:ea typeface="Arial" charset="0"/>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6.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savethechildren.org.uk/about-us" TargetMode="External"/><Relationship Id="rId3" Type="http://schemas.openxmlformats.org/officeDocument/2006/relationships/image" Target="../media/image16.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ctrTitle"/>
          </p:nvPr>
        </p:nvSpPr>
        <p:spPr/>
        <p:txBody>
          <a:bodyPr/>
          <a:lstStyle/>
          <a:p>
            <a:pPr algn="ctr"/>
            <a:r>
              <a:rPr lang="en-GB" dirty="0" smtClean="0"/>
              <a:t>EGLANTYNE JEBB</a:t>
            </a:r>
            <a:endParaRPr lang="en-GB"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87824" y="4436413"/>
            <a:ext cx="2420888" cy="2420888"/>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Eglantyne’s</a:t>
            </a:r>
            <a:r>
              <a:rPr lang="en-US" dirty="0" smtClean="0"/>
              <a:t> Discoveries </a:t>
            </a:r>
            <a:br>
              <a:rPr lang="en-US" dirty="0" smtClean="0"/>
            </a:br>
            <a:r>
              <a:rPr lang="en-US" dirty="0" smtClean="0"/>
              <a:t>About Cambridge</a:t>
            </a:r>
            <a:endParaRPr lang="en-US" dirty="0"/>
          </a:p>
        </p:txBody>
      </p:sp>
      <p:sp>
        <p:nvSpPr>
          <p:cNvPr id="4" name="Rectangle 3"/>
          <p:cNvSpPr/>
          <p:nvPr/>
        </p:nvSpPr>
        <p:spPr>
          <a:xfrm>
            <a:off x="251520" y="2132856"/>
            <a:ext cx="5040560" cy="3139321"/>
          </a:xfrm>
          <a:prstGeom prst="rect">
            <a:avLst/>
          </a:prstGeom>
        </p:spPr>
        <p:txBody>
          <a:bodyPr wrap="square">
            <a:spAutoFit/>
          </a:bodyPr>
          <a:lstStyle/>
          <a:p>
            <a:r>
              <a:rPr lang="en-GB" i="1" dirty="0" smtClean="0"/>
              <a:t>‘Housing </a:t>
            </a:r>
            <a:r>
              <a:rPr lang="en-GB" i="1" dirty="0"/>
              <a:t>in Cambridge is not absolutely satisfactory, for though there are few cases of extreme density of population, the unequal distribution of the inhabitants causes some houses to be badly crowded. And over-crowding and incomplete sanitation must be regarded as serious </a:t>
            </a:r>
            <a:r>
              <a:rPr lang="en-GB" i="1" dirty="0" smtClean="0"/>
              <a:t>evils.’ </a:t>
            </a:r>
            <a:endParaRPr lang="en-GB" i="1" dirty="0" smtClean="0"/>
          </a:p>
          <a:p>
            <a:endParaRPr lang="en-GB" i="1" dirty="0" smtClean="0"/>
          </a:p>
          <a:p>
            <a:r>
              <a:rPr lang="en-GB" dirty="0" err="1"/>
              <a:t>Eglantyne</a:t>
            </a:r>
            <a:r>
              <a:rPr lang="en-GB" dirty="0"/>
              <a:t> </a:t>
            </a:r>
            <a:r>
              <a:rPr lang="en-GB" dirty="0" err="1"/>
              <a:t>Jebb</a:t>
            </a:r>
            <a:r>
              <a:rPr lang="en-GB" dirty="0"/>
              <a:t> quote, </a:t>
            </a:r>
            <a:r>
              <a:rPr lang="en-GB" dirty="0" smtClean="0"/>
              <a:t>from </a:t>
            </a:r>
            <a:r>
              <a:rPr lang="en-GB" dirty="0" smtClean="0"/>
              <a:t>Cambridge: A Brief Study in Social Questions (1906)</a:t>
            </a:r>
          </a:p>
          <a:p>
            <a:endParaRPr lang="en-US" i="1" dirty="0"/>
          </a:p>
        </p:txBody>
      </p:sp>
      <p:pic>
        <p:nvPicPr>
          <p:cNvPr id="5" name="Picture 4" descr="Eglantyne Jebb 192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4088" y="2060848"/>
            <a:ext cx="3596630" cy="2592288"/>
          </a:xfrm>
          <a:prstGeom prst="rect">
            <a:avLst/>
          </a:prstGeom>
        </p:spPr>
      </p:pic>
    </p:spTree>
    <p:extLst>
      <p:ext uri="{BB962C8B-B14F-4D97-AF65-F5344CB8AC3E}">
        <p14:creationId xmlns:p14="http://schemas.microsoft.com/office/powerpoint/2010/main" val="29169406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err="1" smtClean="0"/>
              <a:t>Eglantyne’s</a:t>
            </a:r>
            <a:r>
              <a:rPr lang="en-US" dirty="0" smtClean="0"/>
              <a:t> Discoveries </a:t>
            </a:r>
            <a:br>
              <a:rPr lang="en-US" dirty="0" smtClean="0"/>
            </a:br>
            <a:r>
              <a:rPr lang="en-US" dirty="0" smtClean="0"/>
              <a:t>About Cambridge</a:t>
            </a:r>
            <a:endParaRPr lang="en-US" dirty="0"/>
          </a:p>
        </p:txBody>
      </p:sp>
      <p:sp>
        <p:nvSpPr>
          <p:cNvPr id="4" name="Rectangle 3"/>
          <p:cNvSpPr/>
          <p:nvPr/>
        </p:nvSpPr>
        <p:spPr>
          <a:xfrm>
            <a:off x="323528" y="1628800"/>
            <a:ext cx="5400600" cy="4524316"/>
          </a:xfrm>
          <a:prstGeom prst="rect">
            <a:avLst/>
          </a:prstGeom>
        </p:spPr>
        <p:txBody>
          <a:bodyPr wrap="square">
            <a:spAutoFit/>
          </a:bodyPr>
          <a:lstStyle/>
          <a:p>
            <a:endParaRPr lang="en-GB" i="1" dirty="0"/>
          </a:p>
          <a:p>
            <a:r>
              <a:rPr lang="en-GB" i="1" dirty="0" smtClean="0"/>
              <a:t>With </a:t>
            </a:r>
            <a:r>
              <a:rPr lang="en-GB" i="1" dirty="0"/>
              <a:t>regard to our fourth subject, hygiene, there is almost as much ignorance as on the one just considered. The open-air treatment of consumptive patients in the hospital, and the great benefit they experience from it, is helping to fresh air into favourable notice in all homes. But much yet remains to be done in homes where cleanliness in air and in every other way in not appreciated as it ought to be. There is something that needs saying- again on behalf of children- to remove the prejudice against fresh water as a beverage.’ </a:t>
            </a:r>
            <a:endParaRPr lang="en-GB" i="1" dirty="0" smtClean="0"/>
          </a:p>
          <a:p>
            <a:endParaRPr lang="en-GB" dirty="0" smtClean="0"/>
          </a:p>
          <a:p>
            <a:r>
              <a:rPr lang="en-GB" dirty="0" err="1" smtClean="0"/>
              <a:t>Eglantyne</a:t>
            </a:r>
            <a:r>
              <a:rPr lang="en-GB" dirty="0" smtClean="0"/>
              <a:t> </a:t>
            </a:r>
            <a:r>
              <a:rPr lang="en-GB" dirty="0" err="1" smtClean="0"/>
              <a:t>Jebb</a:t>
            </a:r>
            <a:r>
              <a:rPr lang="en-GB" dirty="0" smtClean="0"/>
              <a:t> quote, from </a:t>
            </a:r>
            <a:r>
              <a:rPr lang="en-GB" dirty="0"/>
              <a:t>Cambridge: A Brief Study in Social Questions (1906)</a:t>
            </a:r>
          </a:p>
          <a:p>
            <a:endParaRPr lang="en-US" i="1" dirty="0"/>
          </a:p>
        </p:txBody>
      </p:sp>
      <p:pic>
        <p:nvPicPr>
          <p:cNvPr id="5" name="Picture 4" descr="Eglantyne Jebb 192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40152" y="1988840"/>
            <a:ext cx="3020566" cy="2177088"/>
          </a:xfrm>
          <a:prstGeom prst="rect">
            <a:avLst/>
          </a:prstGeom>
        </p:spPr>
      </p:pic>
    </p:spTree>
    <p:extLst>
      <p:ext uri="{BB962C8B-B14F-4D97-AF65-F5344CB8AC3E}">
        <p14:creationId xmlns:p14="http://schemas.microsoft.com/office/powerpoint/2010/main" val="32303556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Eglantyne’s</a:t>
            </a:r>
            <a:r>
              <a:rPr lang="en-US" dirty="0" smtClean="0"/>
              <a:t> Words of Wisdom</a:t>
            </a:r>
            <a:endParaRPr lang="en-US" dirty="0"/>
          </a:p>
        </p:txBody>
      </p:sp>
      <p:sp>
        <p:nvSpPr>
          <p:cNvPr id="4" name="Rectangle 3"/>
          <p:cNvSpPr/>
          <p:nvPr/>
        </p:nvSpPr>
        <p:spPr>
          <a:xfrm>
            <a:off x="683568" y="2132856"/>
            <a:ext cx="7920880" cy="1077218"/>
          </a:xfrm>
          <a:prstGeom prst="rect">
            <a:avLst/>
          </a:prstGeom>
        </p:spPr>
        <p:txBody>
          <a:bodyPr wrap="square">
            <a:spAutoFit/>
          </a:bodyPr>
          <a:lstStyle/>
          <a:p>
            <a:r>
              <a:rPr lang="en-GB" sz="3200" i="1" dirty="0"/>
              <a:t>‘Cultured people to do practical </a:t>
            </a:r>
            <a:r>
              <a:rPr lang="en-GB" sz="3200" i="1" dirty="0" smtClean="0"/>
              <a:t>work</a:t>
            </a:r>
          </a:p>
          <a:p>
            <a:r>
              <a:rPr lang="en-GB" sz="3200" i="1" dirty="0" smtClean="0"/>
              <a:t>- </a:t>
            </a:r>
            <a:r>
              <a:rPr lang="en-GB" sz="3200" i="1" dirty="0"/>
              <a:t>that I think is what the world wants.’ </a:t>
            </a:r>
            <a:endParaRPr lang="en-US" sz="3200" i="1" dirty="0"/>
          </a:p>
        </p:txBody>
      </p:sp>
      <p:sp>
        <p:nvSpPr>
          <p:cNvPr id="5" name="TextBox 4"/>
          <p:cNvSpPr txBox="1"/>
          <p:nvPr/>
        </p:nvSpPr>
        <p:spPr>
          <a:xfrm>
            <a:off x="323528" y="3573016"/>
            <a:ext cx="8570582" cy="1938992"/>
          </a:xfrm>
          <a:prstGeom prst="rect">
            <a:avLst/>
          </a:prstGeom>
          <a:noFill/>
        </p:spPr>
        <p:txBody>
          <a:bodyPr wrap="square" rtlCol="0">
            <a:spAutoFit/>
          </a:bodyPr>
          <a:lstStyle/>
          <a:p>
            <a:r>
              <a:rPr lang="en-US" sz="2000" dirty="0" err="1" smtClean="0"/>
              <a:t>Eglantyne</a:t>
            </a:r>
            <a:r>
              <a:rPr lang="en-US" sz="2000" dirty="0" smtClean="0"/>
              <a:t> saw the importance of people having rich experiences where</a:t>
            </a:r>
          </a:p>
          <a:p>
            <a:r>
              <a:rPr lang="en-US" sz="2000" dirty="0"/>
              <a:t>t</a:t>
            </a:r>
            <a:r>
              <a:rPr lang="en-US" sz="2000" dirty="0" smtClean="0"/>
              <a:t>hey learn about the world around them, about its people and its history</a:t>
            </a:r>
          </a:p>
          <a:p>
            <a:r>
              <a:rPr lang="en-US" sz="2000" dirty="0"/>
              <a:t>s</a:t>
            </a:r>
            <a:r>
              <a:rPr lang="en-US" sz="2000" dirty="0" smtClean="0"/>
              <a:t>o they can to do practical work where they can be of real benefit to the world.</a:t>
            </a:r>
          </a:p>
          <a:p>
            <a:endParaRPr lang="en-US" sz="2000" dirty="0"/>
          </a:p>
          <a:p>
            <a:r>
              <a:rPr lang="en-US" sz="2000" dirty="0" err="1" smtClean="0"/>
              <a:t>Eglantyne’s</a:t>
            </a:r>
            <a:r>
              <a:rPr lang="en-US" sz="2000" dirty="0" smtClean="0"/>
              <a:t> approach is something that can be an inspiration to us all. </a:t>
            </a:r>
            <a:endParaRPr lang="en-US" sz="2000" dirty="0"/>
          </a:p>
        </p:txBody>
      </p:sp>
    </p:spTree>
    <p:extLst>
      <p:ext uri="{BB962C8B-B14F-4D97-AF65-F5344CB8AC3E}">
        <p14:creationId xmlns:p14="http://schemas.microsoft.com/office/powerpoint/2010/main" val="9560167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Eglantyne’s</a:t>
            </a:r>
            <a:r>
              <a:rPr lang="en-US" dirty="0" smtClean="0"/>
              <a:t> Disgust at Conditions</a:t>
            </a:r>
            <a:endParaRPr lang="en-US" dirty="0"/>
          </a:p>
        </p:txBody>
      </p:sp>
      <p:sp>
        <p:nvSpPr>
          <p:cNvPr id="5" name="Rectangle 4"/>
          <p:cNvSpPr/>
          <p:nvPr/>
        </p:nvSpPr>
        <p:spPr>
          <a:xfrm>
            <a:off x="323528" y="2132856"/>
            <a:ext cx="5328592" cy="4016484"/>
          </a:xfrm>
          <a:prstGeom prst="rect">
            <a:avLst/>
          </a:prstGeom>
        </p:spPr>
        <p:txBody>
          <a:bodyPr wrap="square">
            <a:spAutoFit/>
          </a:bodyPr>
          <a:lstStyle/>
          <a:p>
            <a:endParaRPr lang="en-GB" sz="1700" dirty="0"/>
          </a:p>
          <a:p>
            <a:r>
              <a:rPr lang="en-GB" sz="1700" dirty="0" smtClean="0"/>
              <a:t>‘</a:t>
            </a:r>
            <a:r>
              <a:rPr lang="en-GB" sz="1700" i="1" dirty="0"/>
              <a:t>What has become of the orchards and the flowers? Here is the blackened stump of an old fruit-tree forlorn amongst the litter and the rubbish heaps, here a bit of bare ground with more paper than grass. Occasionally you find a real garden-not drying ground strewn with dented tins- but a tiny country garden, where lilacs bloom against the dingy wall and fruit trees blossom white in spring. These however…are lost amongst the dreary buildings. The names alone recall the past- Orchard Street, Flower Street, Blossom Street</a:t>
            </a:r>
            <a:r>
              <a:rPr lang="en-GB" sz="1700" i="1" dirty="0" smtClean="0"/>
              <a:t>!</a:t>
            </a:r>
            <a:r>
              <a:rPr lang="en-GB" sz="1700" i="1" dirty="0" smtClean="0"/>
              <a:t>’</a:t>
            </a:r>
          </a:p>
          <a:p>
            <a:endParaRPr lang="en-GB" sz="1700" dirty="0" smtClean="0"/>
          </a:p>
          <a:p>
            <a:r>
              <a:rPr lang="en-GB" sz="1700" dirty="0" smtClean="0"/>
              <a:t>from Rebel Daughter of a Country House, Wilson (1967)</a:t>
            </a:r>
            <a:endParaRPr lang="en-US" sz="1700" dirty="0"/>
          </a:p>
        </p:txBody>
      </p:sp>
      <p:sp>
        <p:nvSpPr>
          <p:cNvPr id="3" name="Rectangle 2"/>
          <p:cNvSpPr/>
          <p:nvPr/>
        </p:nvSpPr>
        <p:spPr>
          <a:xfrm>
            <a:off x="323528" y="1700808"/>
            <a:ext cx="8280920" cy="646331"/>
          </a:xfrm>
          <a:prstGeom prst="rect">
            <a:avLst/>
          </a:prstGeom>
        </p:spPr>
        <p:txBody>
          <a:bodyPr wrap="square">
            <a:spAutoFit/>
          </a:bodyPr>
          <a:lstStyle/>
          <a:p>
            <a:r>
              <a:rPr lang="en-GB" dirty="0" err="1"/>
              <a:t>Eglantyne</a:t>
            </a:r>
            <a:r>
              <a:rPr lang="en-GB" dirty="0"/>
              <a:t> was disgusted at what she discovered and spoke passionately when describing the slums: </a:t>
            </a:r>
          </a:p>
        </p:txBody>
      </p:sp>
      <p:pic>
        <p:nvPicPr>
          <p:cNvPr id="4" name="Picture 3"/>
          <p:cNvPicPr>
            <a:picLocks noChangeAspect="1"/>
          </p:cNvPicPr>
          <p:nvPr/>
        </p:nvPicPr>
        <p:blipFill>
          <a:blip r:embed="rId2"/>
          <a:stretch>
            <a:fillRect/>
          </a:stretch>
        </p:blipFill>
        <p:spPr>
          <a:xfrm>
            <a:off x="5796136" y="2492896"/>
            <a:ext cx="3228772" cy="2194556"/>
          </a:xfrm>
          <a:prstGeom prst="rect">
            <a:avLst/>
          </a:prstGeom>
        </p:spPr>
      </p:pic>
      <p:sp>
        <p:nvSpPr>
          <p:cNvPr id="7" name="TextBox 6"/>
          <p:cNvSpPr txBox="1"/>
          <p:nvPr/>
        </p:nvSpPr>
        <p:spPr>
          <a:xfrm>
            <a:off x="5724128" y="4797152"/>
            <a:ext cx="3495330" cy="1477328"/>
          </a:xfrm>
          <a:prstGeom prst="rect">
            <a:avLst/>
          </a:prstGeom>
          <a:noFill/>
        </p:spPr>
        <p:txBody>
          <a:bodyPr wrap="none" rtlCol="0">
            <a:spAutoFit/>
          </a:bodyPr>
          <a:lstStyle/>
          <a:p>
            <a:r>
              <a:rPr lang="en-US" dirty="0" err="1" smtClean="0"/>
              <a:t>Eglanytne</a:t>
            </a:r>
            <a:r>
              <a:rPr lang="en-US" dirty="0" smtClean="0"/>
              <a:t> longed for Cambridge</a:t>
            </a:r>
          </a:p>
          <a:p>
            <a:r>
              <a:rPr lang="en-US" dirty="0"/>
              <a:t>t</a:t>
            </a:r>
            <a:r>
              <a:rPr lang="en-US" dirty="0" smtClean="0"/>
              <a:t>o once again be filled with </a:t>
            </a:r>
          </a:p>
          <a:p>
            <a:r>
              <a:rPr lang="en-US" dirty="0"/>
              <a:t>b</a:t>
            </a:r>
            <a:r>
              <a:rPr lang="en-US" dirty="0" smtClean="0"/>
              <a:t>looms like in this picture:</a:t>
            </a:r>
          </a:p>
          <a:p>
            <a:r>
              <a:rPr lang="en-US" dirty="0" smtClean="0"/>
              <a:t>The Orchard in bloom c. 1910,</a:t>
            </a:r>
          </a:p>
          <a:p>
            <a:r>
              <a:rPr lang="en-US" dirty="0" err="1" smtClean="0"/>
              <a:t>Granchester</a:t>
            </a:r>
            <a:endParaRPr lang="en-US" dirty="0"/>
          </a:p>
        </p:txBody>
      </p:sp>
    </p:spTree>
    <p:extLst>
      <p:ext uri="{BB962C8B-B14F-4D97-AF65-F5344CB8AC3E}">
        <p14:creationId xmlns:p14="http://schemas.microsoft.com/office/powerpoint/2010/main" val="482693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err="1" smtClean="0"/>
              <a:t>Eglantyne’s</a:t>
            </a:r>
            <a:r>
              <a:rPr lang="en-GB" dirty="0" smtClean="0"/>
              <a:t> Travels </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5" name="Picture 4" descr="Eglantyne Jebb Childrens Book.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2924944"/>
            <a:ext cx="2785846" cy="2808312"/>
          </a:xfrm>
          <a:prstGeom prst="rect">
            <a:avLst/>
          </a:prstGeom>
        </p:spPr>
      </p:pic>
      <p:sp>
        <p:nvSpPr>
          <p:cNvPr id="6" name="Rounded Rectangle 5"/>
          <p:cNvSpPr/>
          <p:nvPr/>
        </p:nvSpPr>
        <p:spPr>
          <a:xfrm>
            <a:off x="3203848" y="2924944"/>
            <a:ext cx="5544616" cy="295232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a:solidFill>
                  <a:schemeClr val="bg1"/>
                </a:solidFill>
              </a:rPr>
              <a:t>FACTOID!</a:t>
            </a:r>
          </a:p>
          <a:p>
            <a:pPr algn="ctr"/>
            <a:r>
              <a:rPr lang="en-GB" sz="1600" dirty="0">
                <a:solidFill>
                  <a:schemeClr val="bg1"/>
                </a:solidFill>
              </a:rPr>
              <a:t>When she was there she </a:t>
            </a:r>
            <a:r>
              <a:rPr lang="en-GB" sz="1600" dirty="0" smtClean="0">
                <a:solidFill>
                  <a:schemeClr val="bg1"/>
                </a:solidFill>
              </a:rPr>
              <a:t>saw the </a:t>
            </a:r>
            <a:endParaRPr lang="en-GB" sz="1600" dirty="0">
              <a:solidFill>
                <a:schemeClr val="bg1"/>
              </a:solidFill>
            </a:endParaRPr>
          </a:p>
          <a:p>
            <a:pPr algn="ctr"/>
            <a:r>
              <a:rPr lang="en-GB" sz="1600" dirty="0">
                <a:solidFill>
                  <a:schemeClr val="bg1"/>
                </a:solidFill>
              </a:rPr>
              <a:t>struggles of refugees, </a:t>
            </a:r>
            <a:r>
              <a:rPr lang="en-GB" sz="1600" dirty="0" smtClean="0">
                <a:solidFill>
                  <a:schemeClr val="bg1"/>
                </a:solidFill>
              </a:rPr>
              <a:t>who were living in </a:t>
            </a:r>
            <a:r>
              <a:rPr lang="en-GB" sz="1600" dirty="0">
                <a:solidFill>
                  <a:schemeClr val="bg1"/>
                </a:solidFill>
              </a:rPr>
              <a:t>extremely </a:t>
            </a:r>
          </a:p>
          <a:p>
            <a:pPr algn="ctr"/>
            <a:r>
              <a:rPr lang="en-GB" sz="1600" dirty="0">
                <a:solidFill>
                  <a:schemeClr val="bg1"/>
                </a:solidFill>
              </a:rPr>
              <a:t>crowded conditions, where family members had to take </a:t>
            </a:r>
          </a:p>
          <a:p>
            <a:pPr algn="ctr"/>
            <a:r>
              <a:rPr lang="en-GB" sz="1600" dirty="0">
                <a:solidFill>
                  <a:schemeClr val="bg1"/>
                </a:solidFill>
              </a:rPr>
              <a:t>turns to sleep and children would shiver in the cold </a:t>
            </a:r>
          </a:p>
          <a:p>
            <a:pPr algn="ctr"/>
            <a:r>
              <a:rPr lang="en-GB" sz="1600" dirty="0">
                <a:solidFill>
                  <a:schemeClr val="bg1"/>
                </a:solidFill>
              </a:rPr>
              <a:t>waiting for portions of soup or bread to be handed out. </a:t>
            </a:r>
          </a:p>
          <a:p>
            <a:pPr algn="ctr"/>
            <a:r>
              <a:rPr lang="en-GB" sz="1600" dirty="0">
                <a:solidFill>
                  <a:schemeClr val="bg1"/>
                </a:solidFill>
              </a:rPr>
              <a:t>It is perhaps these horrific first hand experiences </a:t>
            </a:r>
          </a:p>
          <a:p>
            <a:pPr algn="ctr"/>
            <a:r>
              <a:rPr lang="en-GB" sz="1600" dirty="0">
                <a:solidFill>
                  <a:schemeClr val="bg1"/>
                </a:solidFill>
              </a:rPr>
              <a:t>that later fuelled her passion and determination to set </a:t>
            </a:r>
          </a:p>
          <a:p>
            <a:pPr algn="ctr"/>
            <a:r>
              <a:rPr lang="en-GB" sz="1600" dirty="0">
                <a:solidFill>
                  <a:schemeClr val="bg1"/>
                </a:solidFill>
              </a:rPr>
              <a:t>up Save the Children. </a:t>
            </a:r>
            <a:r>
              <a:rPr lang="en-GB" sz="1600" dirty="0" err="1">
                <a:solidFill>
                  <a:schemeClr val="bg1"/>
                </a:solidFill>
              </a:rPr>
              <a:t>Eglantyne</a:t>
            </a:r>
            <a:r>
              <a:rPr lang="en-GB" sz="1600" dirty="0">
                <a:solidFill>
                  <a:schemeClr val="bg1"/>
                </a:solidFill>
              </a:rPr>
              <a:t> returned to England</a:t>
            </a:r>
          </a:p>
          <a:p>
            <a:pPr algn="ctr"/>
            <a:r>
              <a:rPr lang="en-GB" sz="1600" dirty="0">
                <a:solidFill>
                  <a:schemeClr val="bg1"/>
                </a:solidFill>
              </a:rPr>
              <a:t>determined to raise money to help the people she met</a:t>
            </a:r>
          </a:p>
          <a:p>
            <a:pPr algn="ctr"/>
            <a:r>
              <a:rPr lang="en-GB" sz="1600" dirty="0">
                <a:solidFill>
                  <a:schemeClr val="bg1"/>
                </a:solidFill>
              </a:rPr>
              <a:t>who were in need. </a:t>
            </a:r>
            <a:endParaRPr lang="en-GB" sz="1600" dirty="0">
              <a:solidFill>
                <a:schemeClr val="bg1"/>
              </a:solidFill>
            </a:endParaRPr>
          </a:p>
        </p:txBody>
      </p:sp>
      <p:sp>
        <p:nvSpPr>
          <p:cNvPr id="3" name="Rectangle 2"/>
          <p:cNvSpPr/>
          <p:nvPr/>
        </p:nvSpPr>
        <p:spPr>
          <a:xfrm>
            <a:off x="251520" y="1700808"/>
            <a:ext cx="8676456" cy="1200329"/>
          </a:xfrm>
          <a:prstGeom prst="rect">
            <a:avLst/>
          </a:prstGeom>
        </p:spPr>
        <p:txBody>
          <a:bodyPr wrap="square">
            <a:spAutoFit/>
          </a:bodyPr>
          <a:lstStyle/>
          <a:p>
            <a:r>
              <a:rPr lang="en-GB" dirty="0" smtClean="0"/>
              <a:t>In 1913 </a:t>
            </a:r>
            <a:r>
              <a:rPr lang="en-GB" dirty="0" err="1"/>
              <a:t>Eglantyne</a:t>
            </a:r>
            <a:r>
              <a:rPr lang="en-GB" dirty="0"/>
              <a:t> went on a great adventure to the </a:t>
            </a:r>
            <a:r>
              <a:rPr lang="en-GB" dirty="0" smtClean="0"/>
              <a:t>Balkans</a:t>
            </a:r>
            <a:r>
              <a:rPr lang="en-GB" dirty="0"/>
              <a:t>, </a:t>
            </a:r>
            <a:r>
              <a:rPr lang="en-GB" dirty="0" smtClean="0"/>
              <a:t>to be part of the Macedonian Relief Fund, </a:t>
            </a:r>
            <a:r>
              <a:rPr lang="en-GB" dirty="0" smtClean="0"/>
              <a:t>as they </a:t>
            </a:r>
            <a:r>
              <a:rPr lang="en-GB" dirty="0" smtClean="0"/>
              <a:t>were currently in the middle of a war over </a:t>
            </a:r>
          </a:p>
          <a:p>
            <a:r>
              <a:rPr lang="en-GB" dirty="0" err="1" smtClean="0"/>
              <a:t>Macadonica</a:t>
            </a:r>
            <a:r>
              <a:rPr lang="en-GB" dirty="0" smtClean="0"/>
              <a:t>.</a:t>
            </a:r>
          </a:p>
          <a:p>
            <a:pPr algn="ctr"/>
            <a:endParaRPr lang="en-GB" dirty="0" smtClean="0">
              <a:solidFill>
                <a:schemeClr val="bg1"/>
              </a:solidFill>
            </a:endParaRPr>
          </a:p>
        </p:txBody>
      </p:sp>
    </p:spTree>
    <p:extLst>
      <p:ext uri="{BB962C8B-B14F-4D97-AF65-F5344CB8AC3E}">
        <p14:creationId xmlns:p14="http://schemas.microsoft.com/office/powerpoint/2010/main" val="3482718542"/>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The Save the Children Fund</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pic>
        <p:nvPicPr>
          <p:cNvPr id="5" name="Picture 4" descr="Eglantyne Jebb Biog.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1700808"/>
            <a:ext cx="2762735" cy="4248472"/>
          </a:xfrm>
          <a:prstGeom prst="rect">
            <a:avLst/>
          </a:prstGeom>
        </p:spPr>
      </p:pic>
      <p:sp>
        <p:nvSpPr>
          <p:cNvPr id="3" name="Rectangle 2"/>
          <p:cNvSpPr/>
          <p:nvPr/>
        </p:nvSpPr>
        <p:spPr>
          <a:xfrm>
            <a:off x="3419872" y="1628800"/>
            <a:ext cx="5400600" cy="1323439"/>
          </a:xfrm>
          <a:prstGeom prst="rect">
            <a:avLst/>
          </a:prstGeom>
        </p:spPr>
        <p:txBody>
          <a:bodyPr wrap="square">
            <a:spAutoFit/>
          </a:bodyPr>
          <a:lstStyle/>
          <a:p>
            <a:r>
              <a:rPr lang="en-GB" sz="2000" dirty="0" err="1"/>
              <a:t>Eglantyne</a:t>
            </a:r>
            <a:r>
              <a:rPr lang="en-GB" sz="2000" dirty="0"/>
              <a:t> </a:t>
            </a:r>
            <a:r>
              <a:rPr lang="en-GB" sz="2000" dirty="0" err="1"/>
              <a:t>Jebb</a:t>
            </a:r>
            <a:r>
              <a:rPr lang="en-GB" sz="2000" dirty="0"/>
              <a:t> and her sister Dorothy founded the Save the Children Fund in 1919, following the atrocities of the First World War to help the starving children in Europe.</a:t>
            </a:r>
          </a:p>
        </p:txBody>
      </p:sp>
      <p:sp>
        <p:nvSpPr>
          <p:cNvPr id="6" name="Explosion 1 5"/>
          <p:cNvSpPr/>
          <p:nvPr/>
        </p:nvSpPr>
        <p:spPr>
          <a:xfrm>
            <a:off x="3383360" y="2852936"/>
            <a:ext cx="5760640" cy="4005064"/>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4211960" y="3861048"/>
            <a:ext cx="4176464" cy="1477328"/>
          </a:xfrm>
          <a:prstGeom prst="rect">
            <a:avLst/>
          </a:prstGeom>
        </p:spPr>
        <p:txBody>
          <a:bodyPr wrap="square">
            <a:spAutoFit/>
          </a:bodyPr>
          <a:lstStyle/>
          <a:p>
            <a:pPr algn="ctr"/>
            <a:r>
              <a:rPr lang="en-GB" b="1" dirty="0" smtClean="0">
                <a:solidFill>
                  <a:srgbClr val="080808"/>
                </a:solidFill>
              </a:rPr>
              <a:t>FACTOID! </a:t>
            </a:r>
          </a:p>
          <a:p>
            <a:pPr algn="ctr"/>
            <a:r>
              <a:rPr lang="en-GB" b="1" dirty="0" smtClean="0">
                <a:solidFill>
                  <a:srgbClr val="080808"/>
                </a:solidFill>
              </a:rPr>
              <a:t>  </a:t>
            </a:r>
            <a:r>
              <a:rPr lang="en-GB" b="1" dirty="0" err="1" smtClean="0">
                <a:solidFill>
                  <a:srgbClr val="080808"/>
                </a:solidFill>
              </a:rPr>
              <a:t>Eglantyne</a:t>
            </a:r>
            <a:r>
              <a:rPr lang="en-GB" b="1" dirty="0" smtClean="0">
                <a:solidFill>
                  <a:srgbClr val="080808"/>
                </a:solidFill>
              </a:rPr>
              <a:t> was arrested and fined for </a:t>
            </a:r>
            <a:r>
              <a:rPr lang="en-GB" b="1" dirty="0">
                <a:solidFill>
                  <a:srgbClr val="080808"/>
                </a:solidFill>
              </a:rPr>
              <a:t>distributing a leaflet with a </a:t>
            </a:r>
            <a:endParaRPr lang="en-GB" b="1" dirty="0" smtClean="0">
              <a:solidFill>
                <a:srgbClr val="080808"/>
              </a:solidFill>
            </a:endParaRPr>
          </a:p>
          <a:p>
            <a:pPr algn="ctr"/>
            <a:r>
              <a:rPr lang="en-GB" b="1" dirty="0">
                <a:solidFill>
                  <a:srgbClr val="080808"/>
                </a:solidFill>
              </a:rPr>
              <a:t>p</a:t>
            </a:r>
            <a:r>
              <a:rPr lang="en-GB" b="1" dirty="0" smtClean="0">
                <a:solidFill>
                  <a:srgbClr val="080808"/>
                </a:solidFill>
              </a:rPr>
              <a:t>hoto of </a:t>
            </a:r>
            <a:r>
              <a:rPr lang="en-GB" b="1" dirty="0">
                <a:solidFill>
                  <a:srgbClr val="080808"/>
                </a:solidFill>
              </a:rPr>
              <a:t>a starving child which </a:t>
            </a:r>
            <a:endParaRPr lang="en-GB" b="1" dirty="0" smtClean="0">
              <a:solidFill>
                <a:srgbClr val="080808"/>
              </a:solidFill>
            </a:endParaRPr>
          </a:p>
          <a:p>
            <a:pPr algn="ctr"/>
            <a:r>
              <a:rPr lang="en-GB" b="1" dirty="0" smtClean="0">
                <a:solidFill>
                  <a:srgbClr val="080808"/>
                </a:solidFill>
              </a:rPr>
              <a:t>she </a:t>
            </a:r>
            <a:r>
              <a:rPr lang="en-GB" b="1" dirty="0">
                <a:solidFill>
                  <a:srgbClr val="080808"/>
                </a:solidFill>
              </a:rPr>
              <a:t>took </a:t>
            </a:r>
            <a:r>
              <a:rPr lang="en-GB" b="1" dirty="0" smtClean="0">
                <a:solidFill>
                  <a:srgbClr val="080808"/>
                </a:solidFill>
              </a:rPr>
              <a:t>on her trip to </a:t>
            </a:r>
            <a:r>
              <a:rPr lang="en-GB" b="1" dirty="0" smtClean="0">
                <a:solidFill>
                  <a:srgbClr val="080808"/>
                </a:solidFill>
              </a:rPr>
              <a:t>Austria!</a:t>
            </a:r>
            <a:endParaRPr lang="en-GB" b="1" dirty="0">
              <a:solidFill>
                <a:srgbClr val="080808"/>
              </a:solidFill>
            </a:endParaRPr>
          </a:p>
        </p:txBody>
      </p:sp>
    </p:spTree>
    <p:extLst>
      <p:ext uri="{BB962C8B-B14F-4D97-AF65-F5344CB8AC3E}">
        <p14:creationId xmlns:p14="http://schemas.microsoft.com/office/powerpoint/2010/main" val="295165577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sz="4900" dirty="0" err="1" smtClean="0"/>
              <a:t>Eglantyne</a:t>
            </a:r>
            <a:r>
              <a:rPr lang="en-GB" sz="4900" dirty="0" smtClean="0"/>
              <a:t> Meets the Pope!</a:t>
            </a:r>
            <a:endParaRPr lang="en-GB" sz="4900" dirty="0"/>
          </a:p>
        </p:txBody>
      </p:sp>
      <p:sp>
        <p:nvSpPr>
          <p:cNvPr id="4" name="Explosion 1 3"/>
          <p:cNvSpPr/>
          <p:nvPr/>
        </p:nvSpPr>
        <p:spPr>
          <a:xfrm>
            <a:off x="2483768" y="1543944"/>
            <a:ext cx="6840760" cy="5283968"/>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3707904" y="2924944"/>
            <a:ext cx="4320480" cy="2031325"/>
          </a:xfrm>
          <a:prstGeom prst="rect">
            <a:avLst/>
          </a:prstGeom>
        </p:spPr>
        <p:txBody>
          <a:bodyPr wrap="square">
            <a:spAutoFit/>
          </a:bodyPr>
          <a:lstStyle/>
          <a:p>
            <a:pPr algn="ctr"/>
            <a:r>
              <a:rPr lang="en-GB" b="1" dirty="0" smtClean="0">
                <a:solidFill>
                  <a:schemeClr val="bg1"/>
                </a:solidFill>
              </a:rPr>
              <a:t>FACTOID!</a:t>
            </a:r>
          </a:p>
          <a:p>
            <a:pPr algn="ctr"/>
            <a:r>
              <a:rPr lang="en-GB" b="1" dirty="0" smtClean="0">
                <a:solidFill>
                  <a:schemeClr val="bg1"/>
                </a:solidFill>
              </a:rPr>
              <a:t>Eglantine </a:t>
            </a:r>
            <a:r>
              <a:rPr lang="en-GB" b="1" dirty="0">
                <a:solidFill>
                  <a:schemeClr val="bg1"/>
                </a:solidFill>
              </a:rPr>
              <a:t>even went to meet </a:t>
            </a:r>
            <a:r>
              <a:rPr lang="en-GB" b="1" dirty="0" smtClean="0">
                <a:solidFill>
                  <a:schemeClr val="bg1"/>
                </a:solidFill>
              </a:rPr>
              <a:t>the </a:t>
            </a:r>
          </a:p>
          <a:p>
            <a:pPr algn="ctr"/>
            <a:r>
              <a:rPr lang="en-GB" b="1" dirty="0" smtClean="0">
                <a:solidFill>
                  <a:schemeClr val="bg1"/>
                </a:solidFill>
              </a:rPr>
              <a:t>Pope </a:t>
            </a:r>
            <a:r>
              <a:rPr lang="en-GB" b="1" dirty="0">
                <a:solidFill>
                  <a:schemeClr val="bg1"/>
                </a:solidFill>
              </a:rPr>
              <a:t>to tell him about the </a:t>
            </a:r>
            <a:endParaRPr lang="en-GB" b="1" dirty="0" smtClean="0">
              <a:solidFill>
                <a:schemeClr val="bg1"/>
              </a:solidFill>
            </a:endParaRPr>
          </a:p>
          <a:p>
            <a:pPr algn="ctr"/>
            <a:r>
              <a:rPr lang="en-GB" b="1" dirty="0" smtClean="0">
                <a:solidFill>
                  <a:schemeClr val="bg1"/>
                </a:solidFill>
              </a:rPr>
              <a:t>Save </a:t>
            </a:r>
            <a:r>
              <a:rPr lang="en-GB" b="1" dirty="0">
                <a:solidFill>
                  <a:schemeClr val="bg1"/>
                </a:solidFill>
              </a:rPr>
              <a:t>the Child Fund!  </a:t>
            </a:r>
            <a:endParaRPr lang="en-GB" b="1" dirty="0" smtClean="0">
              <a:solidFill>
                <a:schemeClr val="bg1"/>
              </a:solidFill>
            </a:endParaRPr>
          </a:p>
          <a:p>
            <a:pPr algn="ctr"/>
            <a:r>
              <a:rPr lang="en-GB" b="1" dirty="0" smtClean="0">
                <a:solidFill>
                  <a:schemeClr val="bg1"/>
                </a:solidFill>
              </a:rPr>
              <a:t>This </a:t>
            </a:r>
            <a:r>
              <a:rPr lang="en-GB" b="1" dirty="0">
                <a:solidFill>
                  <a:schemeClr val="bg1"/>
                </a:solidFill>
              </a:rPr>
              <a:t>led to him organising two appeals a year until the famine was </a:t>
            </a:r>
            <a:r>
              <a:rPr lang="en-GB" b="1" dirty="0" smtClean="0">
                <a:solidFill>
                  <a:schemeClr val="bg1"/>
                </a:solidFill>
              </a:rPr>
              <a:t>over, to help their cause. </a:t>
            </a:r>
            <a:endParaRPr lang="en-US" b="1" dirty="0">
              <a:solidFill>
                <a:schemeClr val="bg1"/>
              </a:solidFill>
            </a:endParaRPr>
          </a:p>
        </p:txBody>
      </p:sp>
      <p:sp>
        <p:nvSpPr>
          <p:cNvPr id="3" name="TextBox 2"/>
          <p:cNvSpPr txBox="1"/>
          <p:nvPr/>
        </p:nvSpPr>
        <p:spPr>
          <a:xfrm>
            <a:off x="179512" y="1556792"/>
            <a:ext cx="6336704" cy="646331"/>
          </a:xfrm>
          <a:prstGeom prst="rect">
            <a:avLst/>
          </a:prstGeom>
          <a:noFill/>
        </p:spPr>
        <p:txBody>
          <a:bodyPr wrap="square" rtlCol="0">
            <a:spAutoFit/>
          </a:bodyPr>
          <a:lstStyle/>
          <a:p>
            <a:r>
              <a:rPr lang="en-US" dirty="0" err="1" smtClean="0"/>
              <a:t>Eglantyne</a:t>
            </a:r>
            <a:r>
              <a:rPr lang="en-US" dirty="0" smtClean="0"/>
              <a:t> met lots </a:t>
            </a:r>
            <a:r>
              <a:rPr lang="en-US" smtClean="0"/>
              <a:t>of important </a:t>
            </a:r>
            <a:r>
              <a:rPr lang="en-US" dirty="0" smtClean="0"/>
              <a:t>people whilst on her mission</a:t>
            </a:r>
          </a:p>
          <a:p>
            <a:r>
              <a:rPr lang="en-US" dirty="0" smtClean="0"/>
              <a:t>to help children in the world! </a:t>
            </a:r>
            <a:endParaRPr lang="en-US" dirty="0"/>
          </a:p>
        </p:txBody>
      </p:sp>
    </p:spTree>
    <p:extLst>
      <p:ext uri="{BB962C8B-B14F-4D97-AF65-F5344CB8AC3E}">
        <p14:creationId xmlns:p14="http://schemas.microsoft.com/office/powerpoint/2010/main" val="3777162709"/>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lstStyle/>
          <a:p>
            <a:r>
              <a:rPr lang="en-US" dirty="0" smtClean="0"/>
              <a:t>Her Legacy Still Continues Today…</a:t>
            </a:r>
            <a:endParaRPr lang="en-US" dirty="0"/>
          </a:p>
        </p:txBody>
      </p:sp>
      <p:sp>
        <p:nvSpPr>
          <p:cNvPr id="4" name="TextBox 3"/>
          <p:cNvSpPr txBox="1"/>
          <p:nvPr/>
        </p:nvSpPr>
        <p:spPr>
          <a:xfrm>
            <a:off x="395536" y="2132856"/>
            <a:ext cx="5573164" cy="2862322"/>
          </a:xfrm>
          <a:prstGeom prst="rect">
            <a:avLst/>
          </a:prstGeom>
          <a:noFill/>
        </p:spPr>
        <p:txBody>
          <a:bodyPr wrap="square" rtlCol="0">
            <a:spAutoFit/>
          </a:bodyPr>
          <a:lstStyle/>
          <a:p>
            <a:r>
              <a:rPr lang="en-US" sz="2000" dirty="0" err="1" smtClean="0"/>
              <a:t>Eglantyne’s</a:t>
            </a:r>
            <a:r>
              <a:rPr lang="en-US" sz="2000" dirty="0" smtClean="0"/>
              <a:t> Save the Children Fund still does work all around the world to help children in need, such as helping refugee children who have had to leave their home because of war. </a:t>
            </a:r>
          </a:p>
          <a:p>
            <a:endParaRPr lang="en-US" sz="2000" dirty="0"/>
          </a:p>
          <a:p>
            <a:r>
              <a:rPr lang="en-US" sz="2000" dirty="0" smtClean="0"/>
              <a:t>She also created the ‘Declaration of the Rights of the Child’ in the 1930s, which inspired the current UN (United Nations) Convention on the</a:t>
            </a:r>
          </a:p>
          <a:p>
            <a:r>
              <a:rPr lang="en-US" sz="2000" dirty="0" smtClean="0"/>
              <a:t> Rights of the Child. </a:t>
            </a:r>
          </a:p>
        </p:txBody>
      </p:sp>
      <p:pic>
        <p:nvPicPr>
          <p:cNvPr id="6" name="Picture 5"/>
          <p:cNvPicPr>
            <a:picLocks noChangeAspect="1"/>
          </p:cNvPicPr>
          <p:nvPr/>
        </p:nvPicPr>
        <p:blipFill>
          <a:blip r:embed="rId2"/>
          <a:stretch>
            <a:fillRect/>
          </a:stretch>
        </p:blipFill>
        <p:spPr>
          <a:xfrm>
            <a:off x="6228184" y="2204864"/>
            <a:ext cx="2520280" cy="2520280"/>
          </a:xfrm>
          <a:prstGeom prst="rect">
            <a:avLst/>
          </a:prstGeom>
        </p:spPr>
      </p:pic>
      <p:sp>
        <p:nvSpPr>
          <p:cNvPr id="7" name="Rectangle 6"/>
          <p:cNvSpPr/>
          <p:nvPr/>
        </p:nvSpPr>
        <p:spPr>
          <a:xfrm>
            <a:off x="467544" y="5085184"/>
            <a:ext cx="7272808" cy="923330"/>
          </a:xfrm>
          <a:prstGeom prst="rect">
            <a:avLst/>
          </a:prstGeom>
        </p:spPr>
        <p:txBody>
          <a:bodyPr wrap="square">
            <a:spAutoFit/>
          </a:bodyPr>
          <a:lstStyle/>
          <a:p>
            <a:r>
              <a:rPr lang="en-GB" i="1" dirty="0"/>
              <a:t>‘The SCF </a:t>
            </a:r>
            <a:r>
              <a:rPr lang="en-GB" i="1" dirty="0" smtClean="0"/>
              <a:t>(Save the Children Fund) pays </a:t>
            </a:r>
            <a:r>
              <a:rPr lang="en-GB" i="1" dirty="0"/>
              <a:t>no regard to politics, race or religion. A child is a child whether red or white, race or black.’ </a:t>
            </a:r>
            <a:r>
              <a:rPr lang="en-GB" i="1" dirty="0" smtClean="0"/>
              <a:t> </a:t>
            </a:r>
            <a:r>
              <a:rPr lang="en-GB" dirty="0" err="1" smtClean="0"/>
              <a:t>Eglantyne</a:t>
            </a:r>
            <a:r>
              <a:rPr lang="en-GB" dirty="0" smtClean="0"/>
              <a:t> </a:t>
            </a:r>
            <a:r>
              <a:rPr lang="en-GB" dirty="0" err="1" smtClean="0"/>
              <a:t>Jebb</a:t>
            </a:r>
            <a:endParaRPr lang="en-US" dirty="0"/>
          </a:p>
        </p:txBody>
      </p:sp>
    </p:spTree>
    <p:extLst>
      <p:ext uri="{BB962C8B-B14F-4D97-AF65-F5344CB8AC3E}">
        <p14:creationId xmlns:p14="http://schemas.microsoft.com/office/powerpoint/2010/main" val="3234585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Save the Children</a:t>
            </a:r>
            <a:endParaRPr lang="en-US" dirty="0"/>
          </a:p>
        </p:txBody>
      </p:sp>
      <p:sp>
        <p:nvSpPr>
          <p:cNvPr id="4" name="Rectangle 3"/>
          <p:cNvSpPr/>
          <p:nvPr/>
        </p:nvSpPr>
        <p:spPr>
          <a:xfrm>
            <a:off x="539552" y="2204864"/>
            <a:ext cx="5328592" cy="1200328"/>
          </a:xfrm>
          <a:prstGeom prst="rect">
            <a:avLst/>
          </a:prstGeom>
        </p:spPr>
        <p:txBody>
          <a:bodyPr wrap="square">
            <a:spAutoFit/>
          </a:bodyPr>
          <a:lstStyle/>
          <a:p>
            <a:r>
              <a:rPr lang="en-US" sz="2400" dirty="0" smtClean="0"/>
              <a:t>To find out more about Save the Children visit:</a:t>
            </a:r>
          </a:p>
          <a:p>
            <a:r>
              <a:rPr lang="en-US" sz="2400" dirty="0" err="1" smtClean="0">
                <a:hlinkClick r:id="rId2"/>
              </a:rPr>
              <a:t>www.savethechildren.org.uk</a:t>
            </a:r>
            <a:r>
              <a:rPr lang="en-US" sz="2400" dirty="0">
                <a:hlinkClick r:id="rId2"/>
              </a:rPr>
              <a:t>/about-us</a:t>
            </a:r>
            <a:endParaRPr lang="en-US" sz="2400" dirty="0"/>
          </a:p>
        </p:txBody>
      </p:sp>
      <p:pic>
        <p:nvPicPr>
          <p:cNvPr id="5" name="Picture 4"/>
          <p:cNvPicPr>
            <a:picLocks noChangeAspect="1"/>
          </p:cNvPicPr>
          <p:nvPr/>
        </p:nvPicPr>
        <p:blipFill>
          <a:blip r:embed="rId3"/>
          <a:stretch>
            <a:fillRect/>
          </a:stretch>
        </p:blipFill>
        <p:spPr>
          <a:xfrm>
            <a:off x="6228184" y="2132856"/>
            <a:ext cx="2520280" cy="2520280"/>
          </a:xfrm>
          <a:prstGeom prst="rect">
            <a:avLst/>
          </a:prstGeom>
        </p:spPr>
      </p:pic>
    </p:spTree>
    <p:extLst>
      <p:ext uri="{BB962C8B-B14F-4D97-AF65-F5344CB8AC3E}">
        <p14:creationId xmlns:p14="http://schemas.microsoft.com/office/powerpoint/2010/main" val="156482638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GB" dirty="0" smtClean="0"/>
              <a:t>Web Resources available at: </a:t>
            </a:r>
            <a:endParaRPr lang="en-GB" dirty="0"/>
          </a:p>
        </p:txBody>
      </p:sp>
      <p:pic>
        <p:nvPicPr>
          <p:cNvPr id="1026" name="Picture 2"/>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13792" t="11224" r="15572"/>
          <a:stretch/>
        </p:blipFill>
        <p:spPr bwMode="auto">
          <a:xfrm>
            <a:off x="2195736" y="2688749"/>
            <a:ext cx="4752528" cy="33581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p:cNvSpPr txBox="1"/>
          <p:nvPr/>
        </p:nvSpPr>
        <p:spPr>
          <a:xfrm>
            <a:off x="539552" y="1628800"/>
            <a:ext cx="8064896" cy="1077218"/>
          </a:xfrm>
          <a:prstGeom prst="rect">
            <a:avLst/>
          </a:prstGeom>
          <a:noFill/>
        </p:spPr>
        <p:txBody>
          <a:bodyPr wrap="square" rtlCol="0">
            <a:spAutoFit/>
          </a:bodyPr>
          <a:lstStyle/>
          <a:p>
            <a:pPr algn="ctr"/>
            <a:r>
              <a:rPr lang="en-GB" sz="3200" dirty="0"/>
              <a:t>http://www.creatingmycambridge.com</a:t>
            </a:r>
            <a:r>
              <a:rPr lang="en-GB" sz="3200" dirty="0" smtClean="0"/>
              <a:t>/</a:t>
            </a:r>
          </a:p>
          <a:p>
            <a:pPr algn="ctr"/>
            <a:r>
              <a:rPr lang="en-GB" sz="3200" smtClean="0"/>
              <a:t>history-stories</a:t>
            </a:r>
            <a:endParaRPr lang="en-GB" sz="3200" dirty="0"/>
          </a:p>
        </p:txBody>
      </p:sp>
    </p:spTree>
    <p:extLst>
      <p:ext uri="{BB962C8B-B14F-4D97-AF65-F5344CB8AC3E}">
        <p14:creationId xmlns:p14="http://schemas.microsoft.com/office/powerpoint/2010/main" val="278352652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Who Was </a:t>
            </a:r>
            <a:r>
              <a:rPr lang="en-GB" dirty="0" err="1" smtClean="0"/>
              <a:t>Eglantyne</a:t>
            </a:r>
            <a:r>
              <a:rPr lang="en-GB" dirty="0" smtClean="0"/>
              <a:t> </a:t>
            </a:r>
            <a:r>
              <a:rPr lang="en-GB" dirty="0" err="1" smtClean="0"/>
              <a:t>Jebb</a:t>
            </a:r>
            <a:r>
              <a:rPr lang="en-GB" dirty="0" smtClean="0"/>
              <a:t>?</a:t>
            </a:r>
            <a:endParaRPr lang="en-GB" dirty="0"/>
          </a:p>
        </p:txBody>
      </p:sp>
      <p:sp>
        <p:nvSpPr>
          <p:cNvPr id="7" name="TextBox 6"/>
          <p:cNvSpPr txBox="1"/>
          <p:nvPr/>
        </p:nvSpPr>
        <p:spPr>
          <a:xfrm>
            <a:off x="4514617" y="1561824"/>
            <a:ext cx="4172183" cy="400110"/>
          </a:xfrm>
          <a:prstGeom prst="rect">
            <a:avLst/>
          </a:prstGeom>
          <a:noFill/>
        </p:spPr>
        <p:txBody>
          <a:bodyPr wrap="square" rtlCol="0">
            <a:spAutoFit/>
          </a:bodyPr>
          <a:lstStyle/>
          <a:p>
            <a:r>
              <a:rPr lang="en-GB" sz="2000" b="1" dirty="0"/>
              <a:t>  </a:t>
            </a:r>
            <a:endParaRPr lang="en-GB" sz="2000" b="1" dirty="0" smtClean="0"/>
          </a:p>
        </p:txBody>
      </p:sp>
      <p:pic>
        <p:nvPicPr>
          <p:cNvPr id="3" name="Picture 2" descr="Eglantyne Jebb 192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8" y="2132856"/>
            <a:ext cx="3596630" cy="2592288"/>
          </a:xfrm>
          <a:prstGeom prst="rect">
            <a:avLst/>
          </a:prstGeom>
        </p:spPr>
      </p:pic>
      <p:sp>
        <p:nvSpPr>
          <p:cNvPr id="4" name="Rectangle 3"/>
          <p:cNvSpPr/>
          <p:nvPr/>
        </p:nvSpPr>
        <p:spPr>
          <a:xfrm>
            <a:off x="4211960" y="1988840"/>
            <a:ext cx="4572000" cy="4093428"/>
          </a:xfrm>
          <a:prstGeom prst="rect">
            <a:avLst/>
          </a:prstGeom>
        </p:spPr>
        <p:txBody>
          <a:bodyPr>
            <a:spAutoFit/>
          </a:bodyPr>
          <a:lstStyle/>
          <a:p>
            <a:r>
              <a:rPr lang="en-GB" sz="2000" dirty="0"/>
              <a:t> </a:t>
            </a:r>
            <a:r>
              <a:rPr lang="en-GB" sz="2000" dirty="0" err="1"/>
              <a:t>Eglantyne</a:t>
            </a:r>
            <a:r>
              <a:rPr lang="en-GB" sz="2000" dirty="0"/>
              <a:t> </a:t>
            </a:r>
            <a:r>
              <a:rPr lang="en-GB" sz="2000" dirty="0" err="1"/>
              <a:t>Jebb</a:t>
            </a:r>
            <a:r>
              <a:rPr lang="en-GB" sz="2000" dirty="0"/>
              <a:t> was born in 1876 at The </a:t>
            </a:r>
            <a:r>
              <a:rPr lang="en-GB" sz="2000" dirty="0" err="1"/>
              <a:t>Lyth</a:t>
            </a:r>
            <a:r>
              <a:rPr lang="en-GB" sz="2000" dirty="0"/>
              <a:t>, Ellesmere, Shropshire. </a:t>
            </a:r>
            <a:endParaRPr lang="en-GB" sz="2000" dirty="0" smtClean="0"/>
          </a:p>
          <a:p>
            <a:endParaRPr lang="en-GB" sz="2000" dirty="0"/>
          </a:p>
          <a:p>
            <a:r>
              <a:rPr lang="en-GB" sz="2000" dirty="0" err="1" smtClean="0"/>
              <a:t>Eglanytne</a:t>
            </a:r>
            <a:r>
              <a:rPr lang="en-GB" sz="2000" dirty="0" smtClean="0"/>
              <a:t> didn’t go to school and instead was educated at home. She had a happy childhood, with lots of opportunity to play outside; climbing trees, swimming and riding horses.</a:t>
            </a:r>
          </a:p>
          <a:p>
            <a:r>
              <a:rPr lang="en-GB" sz="2000" dirty="0" smtClean="0"/>
              <a:t> </a:t>
            </a:r>
          </a:p>
          <a:p>
            <a:r>
              <a:rPr lang="en-GB" sz="2000" dirty="0" smtClean="0"/>
              <a:t>Her </a:t>
            </a:r>
            <a:r>
              <a:rPr lang="en-GB" sz="2000" dirty="0"/>
              <a:t>parents </a:t>
            </a:r>
            <a:r>
              <a:rPr lang="en-GB" sz="2000" dirty="0" smtClean="0"/>
              <a:t>were well educated and had </a:t>
            </a:r>
            <a:r>
              <a:rPr lang="en-GB" sz="2000" dirty="0"/>
              <a:t>a strong social </a:t>
            </a:r>
            <a:r>
              <a:rPr lang="en-GB" sz="2000" dirty="0" smtClean="0"/>
              <a:t>conscience, </a:t>
            </a:r>
            <a:r>
              <a:rPr lang="en-GB" sz="2000" dirty="0"/>
              <a:t>rooted in their Christian </a:t>
            </a:r>
            <a:r>
              <a:rPr lang="en-GB" sz="2000" dirty="0" smtClean="0"/>
              <a:t>faith which had a great impact on her. </a:t>
            </a:r>
            <a:endParaRPr lang="en-US" sz="2000" dirty="0"/>
          </a:p>
        </p:txBody>
      </p:sp>
      <p:sp>
        <p:nvSpPr>
          <p:cNvPr id="5" name="TextBox 4"/>
          <p:cNvSpPr txBox="1"/>
          <p:nvPr/>
        </p:nvSpPr>
        <p:spPr>
          <a:xfrm>
            <a:off x="683568" y="4941168"/>
            <a:ext cx="3097798" cy="369332"/>
          </a:xfrm>
          <a:prstGeom prst="rect">
            <a:avLst/>
          </a:prstGeom>
          <a:noFill/>
        </p:spPr>
        <p:txBody>
          <a:bodyPr wrap="none" rtlCol="0">
            <a:spAutoFit/>
          </a:bodyPr>
          <a:lstStyle/>
          <a:p>
            <a:r>
              <a:rPr lang="en-US" dirty="0" err="1" smtClean="0"/>
              <a:t>Eglantyne</a:t>
            </a:r>
            <a:r>
              <a:rPr lang="en-US" dirty="0" smtClean="0"/>
              <a:t> </a:t>
            </a:r>
            <a:r>
              <a:rPr lang="en-US" dirty="0" err="1" smtClean="0"/>
              <a:t>Jebb</a:t>
            </a:r>
            <a:r>
              <a:rPr lang="en-US" dirty="0" smtClean="0"/>
              <a:t> (1876-1928)</a:t>
            </a:r>
            <a:endParaRPr lang="en-US" dirty="0"/>
          </a:p>
        </p:txBody>
      </p:sp>
    </p:spTree>
    <p:extLst>
      <p:ext uri="{BB962C8B-B14F-4D97-AF65-F5344CB8AC3E}">
        <p14:creationId xmlns:p14="http://schemas.microsoft.com/office/powerpoint/2010/main" val="361871941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sz="4000" dirty="0" err="1" smtClean="0"/>
              <a:t>Eglantyne’s</a:t>
            </a:r>
            <a:r>
              <a:rPr lang="en-GB" sz="4000" dirty="0" smtClean="0"/>
              <a:t> Education</a:t>
            </a:r>
            <a:endParaRPr lang="en-GB" sz="4000" dirty="0"/>
          </a:p>
        </p:txBody>
      </p:sp>
      <p:sp>
        <p:nvSpPr>
          <p:cNvPr id="6" name="Rectangle 5"/>
          <p:cNvSpPr/>
          <p:nvPr/>
        </p:nvSpPr>
        <p:spPr>
          <a:xfrm>
            <a:off x="539552" y="1772816"/>
            <a:ext cx="5400600" cy="4093428"/>
          </a:xfrm>
          <a:prstGeom prst="rect">
            <a:avLst/>
          </a:prstGeom>
        </p:spPr>
        <p:txBody>
          <a:bodyPr wrap="square">
            <a:spAutoFit/>
          </a:bodyPr>
          <a:lstStyle/>
          <a:p>
            <a:r>
              <a:rPr lang="en-GB" sz="2000" dirty="0" err="1" smtClean="0"/>
              <a:t>Eglantyne</a:t>
            </a:r>
            <a:r>
              <a:rPr lang="en-GB" sz="2000" dirty="0" smtClean="0"/>
              <a:t> was taught by a governess called </a:t>
            </a:r>
            <a:r>
              <a:rPr lang="en-GB" sz="2000" dirty="0" err="1" smtClean="0"/>
              <a:t>Heddie</a:t>
            </a:r>
            <a:r>
              <a:rPr lang="en-GB" sz="2000" dirty="0" smtClean="0"/>
              <a:t> from Alsace in France, who </a:t>
            </a:r>
            <a:r>
              <a:rPr lang="en-GB" sz="2000" dirty="0"/>
              <a:t>taught her German and </a:t>
            </a:r>
            <a:r>
              <a:rPr lang="en-GB" sz="2000" dirty="0" smtClean="0"/>
              <a:t>French. </a:t>
            </a:r>
            <a:r>
              <a:rPr lang="en-GB" sz="2000" dirty="0"/>
              <a:t>She also shared about the cruel Prussian occupation of her country, which had happened during her lifetime, which gave </a:t>
            </a:r>
            <a:r>
              <a:rPr lang="en-GB" sz="2000" dirty="0" err="1"/>
              <a:t>Eglantyne</a:t>
            </a:r>
            <a:r>
              <a:rPr lang="en-GB" sz="2000" dirty="0"/>
              <a:t> an early </a:t>
            </a:r>
            <a:r>
              <a:rPr lang="en-GB" sz="2000" dirty="0" smtClean="0"/>
              <a:t>lesson in </a:t>
            </a:r>
            <a:r>
              <a:rPr lang="en-GB" sz="2000" dirty="0"/>
              <a:t>understanding the suffering of </a:t>
            </a:r>
            <a:r>
              <a:rPr lang="en-GB" sz="2000" dirty="0" smtClean="0"/>
              <a:t>people in other countries. </a:t>
            </a:r>
          </a:p>
          <a:p>
            <a:endParaRPr lang="en-GB" sz="2000" dirty="0" smtClean="0"/>
          </a:p>
          <a:p>
            <a:r>
              <a:rPr lang="en-GB" sz="2000" dirty="0" smtClean="0"/>
              <a:t>She was also taught by her Aunt </a:t>
            </a:r>
            <a:r>
              <a:rPr lang="en-GB" sz="2000" dirty="0"/>
              <a:t>Bun </a:t>
            </a:r>
            <a:r>
              <a:rPr lang="en-GB" sz="2000" dirty="0" smtClean="0"/>
              <a:t>who </a:t>
            </a:r>
            <a:r>
              <a:rPr lang="en-GB" sz="2000" dirty="0"/>
              <a:t>supervised </a:t>
            </a:r>
            <a:r>
              <a:rPr lang="en-GB" sz="2000" dirty="0" smtClean="0"/>
              <a:t>her other lessons </a:t>
            </a:r>
            <a:r>
              <a:rPr lang="en-GB" sz="2000" dirty="0"/>
              <a:t>and had a great passion in higher education for </a:t>
            </a:r>
            <a:r>
              <a:rPr lang="en-GB" sz="2000" dirty="0" smtClean="0"/>
              <a:t>women, which was not so common back then. </a:t>
            </a:r>
            <a:endParaRPr lang="en-US" sz="2000" dirty="0"/>
          </a:p>
        </p:txBody>
      </p:sp>
      <p:pic>
        <p:nvPicPr>
          <p:cNvPr id="3" name="Picture 2" descr="Governess pictur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72200" y="1916832"/>
            <a:ext cx="2016224" cy="2988964"/>
          </a:xfrm>
          <a:prstGeom prst="rect">
            <a:avLst/>
          </a:prstGeom>
        </p:spPr>
      </p:pic>
      <p:sp>
        <p:nvSpPr>
          <p:cNvPr id="4" name="TextBox 3"/>
          <p:cNvSpPr txBox="1"/>
          <p:nvPr/>
        </p:nvSpPr>
        <p:spPr>
          <a:xfrm>
            <a:off x="6132663" y="5085184"/>
            <a:ext cx="2597135" cy="923330"/>
          </a:xfrm>
          <a:prstGeom prst="rect">
            <a:avLst/>
          </a:prstGeom>
          <a:noFill/>
        </p:spPr>
        <p:txBody>
          <a:bodyPr wrap="none" rtlCol="0">
            <a:spAutoFit/>
          </a:bodyPr>
          <a:lstStyle/>
          <a:p>
            <a:r>
              <a:rPr lang="en-US" dirty="0" smtClean="0"/>
              <a:t>Painting of a governess</a:t>
            </a:r>
          </a:p>
          <a:p>
            <a:r>
              <a:rPr lang="en-US" dirty="0" smtClean="0"/>
              <a:t> and child called </a:t>
            </a:r>
          </a:p>
          <a:p>
            <a:r>
              <a:rPr lang="en-US" dirty="0" smtClean="0"/>
              <a:t>The Governess (1851) </a:t>
            </a:r>
            <a:endParaRPr lang="en-US" dirty="0"/>
          </a:p>
        </p:txBody>
      </p:sp>
    </p:spTree>
    <p:extLst>
      <p:ext uri="{BB962C8B-B14F-4D97-AF65-F5344CB8AC3E}">
        <p14:creationId xmlns:p14="http://schemas.microsoft.com/office/powerpoint/2010/main" val="225808921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Studying at University</a:t>
            </a:r>
            <a:endParaRPr lang="en-GB" dirty="0"/>
          </a:p>
        </p:txBody>
      </p:sp>
      <p:sp>
        <p:nvSpPr>
          <p:cNvPr id="3" name="Rectangle 2"/>
          <p:cNvSpPr/>
          <p:nvPr/>
        </p:nvSpPr>
        <p:spPr>
          <a:xfrm>
            <a:off x="251520" y="1556792"/>
            <a:ext cx="3600400" cy="4524316"/>
          </a:xfrm>
          <a:prstGeom prst="rect">
            <a:avLst/>
          </a:prstGeom>
        </p:spPr>
        <p:txBody>
          <a:bodyPr wrap="square">
            <a:spAutoFit/>
          </a:bodyPr>
          <a:lstStyle/>
          <a:p>
            <a:r>
              <a:rPr lang="en-GB" dirty="0"/>
              <a:t>In 1895 </a:t>
            </a:r>
            <a:r>
              <a:rPr lang="en-GB" dirty="0" err="1"/>
              <a:t>Eglantyne</a:t>
            </a:r>
            <a:r>
              <a:rPr lang="en-GB" dirty="0"/>
              <a:t> went to study at Lady Margaret Hall, Oxford, where she </a:t>
            </a:r>
            <a:r>
              <a:rPr lang="en-GB" dirty="0" smtClean="0"/>
              <a:t>embraced her real love of books! </a:t>
            </a:r>
          </a:p>
          <a:p>
            <a:endParaRPr lang="en-GB" dirty="0" smtClean="0"/>
          </a:p>
          <a:p>
            <a:r>
              <a:rPr lang="en-GB" dirty="0" smtClean="0"/>
              <a:t>A Fresher (first year student) called Dame </a:t>
            </a:r>
            <a:r>
              <a:rPr lang="en-GB" dirty="0"/>
              <a:t>Kathleen Courtney, </a:t>
            </a:r>
            <a:r>
              <a:rPr lang="en-GB" dirty="0" smtClean="0"/>
              <a:t>saw how different </a:t>
            </a:r>
            <a:r>
              <a:rPr lang="en-GB" dirty="0" err="1" smtClean="0"/>
              <a:t>Eglantyne</a:t>
            </a:r>
            <a:r>
              <a:rPr lang="en-GB" dirty="0" smtClean="0"/>
              <a:t> was compared to other people at University. </a:t>
            </a:r>
            <a:endParaRPr lang="en-GB" dirty="0" smtClean="0"/>
          </a:p>
          <a:p>
            <a:endParaRPr lang="en-GB" dirty="0"/>
          </a:p>
          <a:p>
            <a:r>
              <a:rPr lang="en-GB" dirty="0" smtClean="0"/>
              <a:t>She </a:t>
            </a:r>
            <a:r>
              <a:rPr lang="en-GB" dirty="0"/>
              <a:t>already had a real hatred of the </a:t>
            </a:r>
            <a:r>
              <a:rPr lang="en-GB" dirty="0" smtClean="0"/>
              <a:t>divide </a:t>
            </a:r>
            <a:r>
              <a:rPr lang="en-GB" dirty="0"/>
              <a:t>between rich and poor and rebelled </a:t>
            </a:r>
            <a:r>
              <a:rPr lang="en-GB" dirty="0" smtClean="0"/>
              <a:t>again a world dominated by class, which she was born as </a:t>
            </a:r>
            <a:r>
              <a:rPr lang="en-GB" dirty="0"/>
              <a:t>a privileged member. </a:t>
            </a:r>
          </a:p>
        </p:txBody>
      </p:sp>
      <p:sp>
        <p:nvSpPr>
          <p:cNvPr id="4" name="Explosion 1 3"/>
          <p:cNvSpPr/>
          <p:nvPr/>
        </p:nvSpPr>
        <p:spPr>
          <a:xfrm>
            <a:off x="3726591" y="1340768"/>
            <a:ext cx="5400600" cy="5184576"/>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400" b="1" dirty="0" smtClean="0">
              <a:solidFill>
                <a:schemeClr val="bg1"/>
              </a:solidFill>
            </a:endParaRPr>
          </a:p>
          <a:p>
            <a:pPr algn="ctr"/>
            <a:r>
              <a:rPr lang="en-GB" sz="1400" b="1" dirty="0" smtClean="0">
                <a:solidFill>
                  <a:schemeClr val="bg1"/>
                </a:solidFill>
              </a:rPr>
              <a:t>FACTOID! </a:t>
            </a:r>
          </a:p>
          <a:p>
            <a:pPr algn="ctr"/>
            <a:r>
              <a:rPr lang="en-GB" sz="1400" b="1" dirty="0" err="1" smtClean="0">
                <a:solidFill>
                  <a:schemeClr val="bg1"/>
                </a:solidFill>
              </a:rPr>
              <a:t>Eglantyne</a:t>
            </a:r>
            <a:r>
              <a:rPr lang="en-GB" sz="1400" b="1" dirty="0" smtClean="0">
                <a:solidFill>
                  <a:schemeClr val="bg1"/>
                </a:solidFill>
              </a:rPr>
              <a:t> </a:t>
            </a:r>
            <a:r>
              <a:rPr lang="en-GB" sz="1400" b="1" dirty="0" err="1" smtClean="0">
                <a:solidFill>
                  <a:schemeClr val="bg1"/>
                </a:solidFill>
              </a:rPr>
              <a:t>wasn</a:t>
            </a:r>
            <a:r>
              <a:rPr lang="fr-FR" sz="1400" b="1" dirty="0" smtClean="0">
                <a:solidFill>
                  <a:schemeClr val="bg1"/>
                </a:solidFill>
              </a:rPr>
              <a:t>’</a:t>
            </a:r>
            <a:r>
              <a:rPr lang="en-GB" sz="1400" b="1" dirty="0" smtClean="0">
                <a:solidFill>
                  <a:schemeClr val="bg1"/>
                </a:solidFill>
              </a:rPr>
              <a:t>t interested </a:t>
            </a:r>
            <a:r>
              <a:rPr lang="en-GB" sz="1400" b="1" dirty="0">
                <a:solidFill>
                  <a:schemeClr val="bg1"/>
                </a:solidFill>
              </a:rPr>
              <a:t>in creature </a:t>
            </a:r>
            <a:r>
              <a:rPr lang="en-GB" sz="1400" b="1" dirty="0" smtClean="0">
                <a:solidFill>
                  <a:schemeClr val="bg1"/>
                </a:solidFill>
              </a:rPr>
              <a:t>comforts, </a:t>
            </a:r>
            <a:r>
              <a:rPr lang="en-GB" sz="1400" b="1" dirty="0">
                <a:solidFill>
                  <a:schemeClr val="bg1"/>
                </a:solidFill>
              </a:rPr>
              <a:t>so much so that whilst at University she chose to move nearly all the furniture out of her room, so she was only left with a bed, desk and washstand! </a:t>
            </a:r>
            <a:r>
              <a:rPr lang="en-GB" sz="1400" b="1" dirty="0" err="1">
                <a:solidFill>
                  <a:schemeClr val="bg1"/>
                </a:solidFill>
              </a:rPr>
              <a:t>Eglantyne’s</a:t>
            </a:r>
            <a:r>
              <a:rPr lang="en-GB" sz="1400" b="1" dirty="0">
                <a:solidFill>
                  <a:schemeClr val="bg1"/>
                </a:solidFill>
              </a:rPr>
              <a:t> action made a great impression on people and became a kind of legend. </a:t>
            </a:r>
          </a:p>
        </p:txBody>
      </p:sp>
    </p:spTree>
    <p:extLst>
      <p:ext uri="{BB962C8B-B14F-4D97-AF65-F5344CB8AC3E}">
        <p14:creationId xmlns:p14="http://schemas.microsoft.com/office/powerpoint/2010/main" val="3261347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579296" cy="1143000"/>
          </a:xfrm>
        </p:spPr>
        <p:txBody>
          <a:bodyPr/>
          <a:lstStyle/>
          <a:p>
            <a:pPr algn="ctr"/>
            <a:r>
              <a:rPr lang="en-GB" dirty="0" smtClean="0"/>
              <a:t>A Longing to do Good </a:t>
            </a:r>
            <a:br>
              <a:rPr lang="en-GB" dirty="0" smtClean="0"/>
            </a:br>
            <a:r>
              <a:rPr lang="en-GB" dirty="0" smtClean="0"/>
              <a:t>in the World</a:t>
            </a:r>
            <a:endParaRPr lang="en-GB" dirty="0"/>
          </a:p>
        </p:txBody>
      </p:sp>
      <p:sp>
        <p:nvSpPr>
          <p:cNvPr id="4" name="TextBox 3"/>
          <p:cNvSpPr txBox="1"/>
          <p:nvPr/>
        </p:nvSpPr>
        <p:spPr>
          <a:xfrm>
            <a:off x="4932040" y="4143856"/>
            <a:ext cx="184731" cy="369332"/>
          </a:xfrm>
          <a:prstGeom prst="rect">
            <a:avLst/>
          </a:prstGeom>
          <a:noFill/>
        </p:spPr>
        <p:txBody>
          <a:bodyPr wrap="none" rtlCol="0">
            <a:spAutoFit/>
          </a:bodyPr>
          <a:lstStyle/>
          <a:p>
            <a:endParaRPr lang="en-GB" dirty="0"/>
          </a:p>
        </p:txBody>
      </p:sp>
      <p:sp>
        <p:nvSpPr>
          <p:cNvPr id="3" name="Rectangle 2"/>
          <p:cNvSpPr/>
          <p:nvPr/>
        </p:nvSpPr>
        <p:spPr>
          <a:xfrm>
            <a:off x="5004048" y="1916832"/>
            <a:ext cx="3851920" cy="3693319"/>
          </a:xfrm>
          <a:prstGeom prst="rect">
            <a:avLst/>
          </a:prstGeom>
        </p:spPr>
        <p:txBody>
          <a:bodyPr wrap="square">
            <a:spAutoFit/>
          </a:bodyPr>
          <a:lstStyle/>
          <a:p>
            <a:r>
              <a:rPr lang="en-GB" dirty="0"/>
              <a:t>Whilst at Oxford she had an impatient longing to get out into the world and do something useful. </a:t>
            </a:r>
          </a:p>
          <a:p>
            <a:endParaRPr lang="en-GB" dirty="0" smtClean="0"/>
          </a:p>
          <a:p>
            <a:r>
              <a:rPr lang="en-GB" dirty="0" smtClean="0"/>
              <a:t>She </a:t>
            </a:r>
            <a:r>
              <a:rPr lang="en-GB" dirty="0"/>
              <a:t>wondered what she would do with her life, she had always had literary ambitions, having written many stories and poems as a child. </a:t>
            </a:r>
            <a:endParaRPr lang="en-GB" dirty="0" smtClean="0"/>
          </a:p>
          <a:p>
            <a:endParaRPr lang="en-GB" dirty="0" smtClean="0"/>
          </a:p>
          <a:p>
            <a:r>
              <a:rPr lang="en-GB" dirty="0" smtClean="0"/>
              <a:t>However </a:t>
            </a:r>
            <a:r>
              <a:rPr lang="en-GB" dirty="0"/>
              <a:t>she also wanted to be able to do something of worth and to be of service, which stemmed from her Christian values.</a:t>
            </a:r>
          </a:p>
        </p:txBody>
      </p:sp>
      <p:sp>
        <p:nvSpPr>
          <p:cNvPr id="5" name="Explosion 1 4"/>
          <p:cNvSpPr/>
          <p:nvPr/>
        </p:nvSpPr>
        <p:spPr>
          <a:xfrm>
            <a:off x="251520" y="1628800"/>
            <a:ext cx="4680520" cy="4320480"/>
          </a:xfrm>
          <a:prstGeom prst="irregularSeal1">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b="1" dirty="0" smtClean="0">
                <a:solidFill>
                  <a:srgbClr val="080808"/>
                </a:solidFill>
              </a:rPr>
              <a:t>FACTOID!</a:t>
            </a:r>
          </a:p>
          <a:p>
            <a:pPr algn="ctr"/>
            <a:r>
              <a:rPr lang="en-US" sz="1400" b="1" dirty="0" err="1" smtClean="0">
                <a:solidFill>
                  <a:srgbClr val="080808"/>
                </a:solidFill>
              </a:rPr>
              <a:t>Eglantyne</a:t>
            </a:r>
            <a:r>
              <a:rPr lang="en-US" sz="1400" b="1" dirty="0" smtClean="0">
                <a:solidFill>
                  <a:srgbClr val="080808"/>
                </a:solidFill>
              </a:rPr>
              <a:t> became known as the ‘White Flame’ because of her dedication to help children in distress, that burnt a white heat of passion throughout her life</a:t>
            </a:r>
            <a:r>
              <a:rPr lang="en-US" b="1" dirty="0" smtClean="0">
                <a:solidFill>
                  <a:srgbClr val="080808"/>
                </a:solidFill>
              </a:rPr>
              <a:t>.</a:t>
            </a:r>
            <a:endParaRPr lang="en-US" b="1" dirty="0">
              <a:solidFill>
                <a:srgbClr val="080808"/>
              </a:solidFill>
            </a:endParaRPr>
          </a:p>
        </p:txBody>
      </p:sp>
    </p:spTree>
    <p:extLst>
      <p:ext uri="{BB962C8B-B14F-4D97-AF65-F5344CB8AC3E}">
        <p14:creationId xmlns:p14="http://schemas.microsoft.com/office/powerpoint/2010/main" val="104051227"/>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GB" sz="3600" dirty="0" err="1" smtClean="0"/>
              <a:t>Eglantyne’s</a:t>
            </a:r>
            <a:r>
              <a:rPr lang="en-GB" sz="3600" dirty="0" smtClean="0"/>
              <a:t> Visit to Bethnal Green</a:t>
            </a:r>
            <a:br>
              <a:rPr lang="en-GB" sz="3600" dirty="0" smtClean="0"/>
            </a:br>
            <a:r>
              <a:rPr lang="en-GB" sz="3600" dirty="0" smtClean="0"/>
              <a:t> in London</a:t>
            </a:r>
            <a:endParaRPr lang="en-GB" sz="3600" dirty="0"/>
          </a:p>
        </p:txBody>
      </p:sp>
      <p:sp>
        <p:nvSpPr>
          <p:cNvPr id="4" name="Rectangle 3"/>
          <p:cNvSpPr/>
          <p:nvPr/>
        </p:nvSpPr>
        <p:spPr>
          <a:xfrm>
            <a:off x="539552" y="2060848"/>
            <a:ext cx="5040560" cy="2554545"/>
          </a:xfrm>
          <a:prstGeom prst="rect">
            <a:avLst/>
          </a:prstGeom>
        </p:spPr>
        <p:txBody>
          <a:bodyPr wrap="square">
            <a:spAutoFit/>
          </a:bodyPr>
          <a:lstStyle/>
          <a:p>
            <a:r>
              <a:rPr lang="en-GB" sz="2000" dirty="0" err="1" smtClean="0"/>
              <a:t>Eglantyne</a:t>
            </a:r>
            <a:r>
              <a:rPr lang="en-GB" sz="2000" dirty="0" smtClean="0"/>
              <a:t> </a:t>
            </a:r>
            <a:r>
              <a:rPr lang="en-GB" sz="2000" dirty="0" smtClean="0"/>
              <a:t>danced with factory girls in Bethnal Green and felt a real connection with them.</a:t>
            </a:r>
          </a:p>
          <a:p>
            <a:endParaRPr lang="en-GB" sz="2000" dirty="0" smtClean="0"/>
          </a:p>
          <a:p>
            <a:r>
              <a:rPr lang="en-GB" sz="2000" dirty="0" smtClean="0"/>
              <a:t>She was coming to resent the privileged background she came from and the class </a:t>
            </a:r>
            <a:r>
              <a:rPr lang="en-GB" sz="2000" dirty="0" smtClean="0"/>
              <a:t>divisions there were between people and wanted to do something about it.</a:t>
            </a:r>
            <a:endParaRPr lang="en-GB" sz="2000" dirty="0"/>
          </a:p>
        </p:txBody>
      </p:sp>
      <p:pic>
        <p:nvPicPr>
          <p:cNvPr id="6" name="Picture 5"/>
          <p:cNvPicPr>
            <a:picLocks noChangeAspect="1"/>
          </p:cNvPicPr>
          <p:nvPr/>
        </p:nvPicPr>
        <p:blipFill>
          <a:blip r:embed="rId2"/>
          <a:stretch>
            <a:fillRect/>
          </a:stretch>
        </p:blipFill>
        <p:spPr>
          <a:xfrm>
            <a:off x="6012160" y="1916832"/>
            <a:ext cx="2621826" cy="3861048"/>
          </a:xfrm>
          <a:prstGeom prst="rect">
            <a:avLst/>
          </a:prstGeom>
        </p:spPr>
      </p:pic>
      <p:sp>
        <p:nvSpPr>
          <p:cNvPr id="7" name="TextBox 6"/>
          <p:cNvSpPr txBox="1"/>
          <p:nvPr/>
        </p:nvSpPr>
        <p:spPr>
          <a:xfrm>
            <a:off x="2915816" y="5013176"/>
            <a:ext cx="3168352" cy="923330"/>
          </a:xfrm>
          <a:prstGeom prst="rect">
            <a:avLst/>
          </a:prstGeom>
          <a:noFill/>
        </p:spPr>
        <p:txBody>
          <a:bodyPr wrap="square" rtlCol="0">
            <a:spAutoFit/>
          </a:bodyPr>
          <a:lstStyle/>
          <a:p>
            <a:r>
              <a:rPr lang="en-US" dirty="0" smtClean="0"/>
              <a:t>Factory Girls </a:t>
            </a:r>
          </a:p>
          <a:p>
            <a:r>
              <a:rPr lang="en-US" dirty="0" smtClean="0"/>
              <a:t>by George </a:t>
            </a:r>
            <a:r>
              <a:rPr lang="en-US" dirty="0" err="1" smtClean="0"/>
              <a:t>Hendrik</a:t>
            </a:r>
            <a:r>
              <a:rPr lang="en-US" dirty="0" smtClean="0"/>
              <a:t> </a:t>
            </a:r>
            <a:r>
              <a:rPr lang="en-US" dirty="0" err="1" smtClean="0"/>
              <a:t>Breitner</a:t>
            </a:r>
            <a:r>
              <a:rPr lang="en-US" dirty="0" smtClean="0"/>
              <a:t>, painted circa 1898</a:t>
            </a:r>
            <a:endParaRPr lang="en-US" dirty="0"/>
          </a:p>
        </p:txBody>
      </p:sp>
    </p:spTree>
    <p:extLst>
      <p:ext uri="{BB962C8B-B14F-4D97-AF65-F5344CB8AC3E}">
        <p14:creationId xmlns:p14="http://schemas.microsoft.com/office/powerpoint/2010/main" val="357989248"/>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712968" cy="1143000"/>
          </a:xfrm>
        </p:spPr>
        <p:txBody>
          <a:bodyPr/>
          <a:lstStyle/>
          <a:p>
            <a:r>
              <a:rPr lang="en-US" dirty="0" err="1" smtClean="0"/>
              <a:t>Eglantyne</a:t>
            </a:r>
            <a:r>
              <a:rPr lang="en-US" dirty="0" smtClean="0"/>
              <a:t> Trains to be a Teacher</a:t>
            </a:r>
            <a:endParaRPr lang="en-US" dirty="0"/>
          </a:p>
        </p:txBody>
      </p:sp>
      <p:sp>
        <p:nvSpPr>
          <p:cNvPr id="4" name="Rectangle 3"/>
          <p:cNvSpPr/>
          <p:nvPr/>
        </p:nvSpPr>
        <p:spPr>
          <a:xfrm>
            <a:off x="539552" y="1916832"/>
            <a:ext cx="3240360" cy="3693319"/>
          </a:xfrm>
          <a:prstGeom prst="rect">
            <a:avLst/>
          </a:prstGeom>
        </p:spPr>
        <p:txBody>
          <a:bodyPr wrap="square">
            <a:spAutoFit/>
          </a:bodyPr>
          <a:lstStyle/>
          <a:p>
            <a:r>
              <a:rPr lang="en-GB" dirty="0" err="1" smtClean="0"/>
              <a:t>Eglantyne</a:t>
            </a:r>
            <a:r>
              <a:rPr lang="en-GB" dirty="0" smtClean="0"/>
              <a:t> then went to Stockwell Teacher Training College in 1898 to learn how to be a teacher. </a:t>
            </a:r>
          </a:p>
          <a:p>
            <a:endParaRPr lang="en-GB" dirty="0"/>
          </a:p>
          <a:p>
            <a:r>
              <a:rPr lang="en-GB" dirty="0" smtClean="0"/>
              <a:t>It wasn’t normal for a girl who’d studied at Oxford to train to teach in a </a:t>
            </a:r>
            <a:r>
              <a:rPr lang="en-GB" dirty="0" smtClean="0"/>
              <a:t>Board </a:t>
            </a:r>
            <a:r>
              <a:rPr lang="en-GB" dirty="0"/>
              <a:t>S</a:t>
            </a:r>
            <a:r>
              <a:rPr lang="en-GB" dirty="0" smtClean="0"/>
              <a:t>chool</a:t>
            </a:r>
            <a:r>
              <a:rPr lang="en-GB" dirty="0" smtClean="0"/>
              <a:t>, but she was encouraged to do it by a </a:t>
            </a:r>
            <a:r>
              <a:rPr lang="en-GB" dirty="0" smtClean="0"/>
              <a:t>lady in Oxford </a:t>
            </a:r>
            <a:r>
              <a:rPr lang="en-GB" dirty="0" smtClean="0"/>
              <a:t>called Charlotte </a:t>
            </a:r>
            <a:r>
              <a:rPr lang="en-GB" dirty="0" smtClean="0"/>
              <a:t>Toynbee.</a:t>
            </a:r>
            <a:endParaRPr lang="en-GB" dirty="0" smtClean="0"/>
          </a:p>
          <a:p>
            <a:endParaRPr lang="en-GB" dirty="0"/>
          </a:p>
        </p:txBody>
      </p:sp>
      <p:pic>
        <p:nvPicPr>
          <p:cNvPr id="3" name="Picture 2"/>
          <p:cNvPicPr>
            <a:picLocks noChangeAspect="1"/>
          </p:cNvPicPr>
          <p:nvPr/>
        </p:nvPicPr>
        <p:blipFill>
          <a:blip r:embed="rId2"/>
          <a:stretch>
            <a:fillRect/>
          </a:stretch>
        </p:blipFill>
        <p:spPr>
          <a:xfrm>
            <a:off x="3923928" y="1700808"/>
            <a:ext cx="4824536" cy="3156678"/>
          </a:xfrm>
          <a:prstGeom prst="rect">
            <a:avLst/>
          </a:prstGeom>
        </p:spPr>
      </p:pic>
      <p:sp>
        <p:nvSpPr>
          <p:cNvPr id="6" name="Rectangle 5"/>
          <p:cNvSpPr/>
          <p:nvPr/>
        </p:nvSpPr>
        <p:spPr>
          <a:xfrm>
            <a:off x="539552" y="5445224"/>
            <a:ext cx="8208912" cy="646331"/>
          </a:xfrm>
          <a:prstGeom prst="rect">
            <a:avLst/>
          </a:prstGeom>
        </p:spPr>
        <p:txBody>
          <a:bodyPr wrap="square">
            <a:spAutoFit/>
          </a:bodyPr>
          <a:lstStyle/>
          <a:p>
            <a:r>
              <a:rPr lang="en-GB" dirty="0"/>
              <a:t>When </a:t>
            </a:r>
            <a:r>
              <a:rPr lang="en-GB" dirty="0" err="1"/>
              <a:t>Eglantyne</a:t>
            </a:r>
            <a:r>
              <a:rPr lang="en-GB" dirty="0"/>
              <a:t> started teaching she cared a great deal about her pupils and was horrified by the poverty they lived in. </a:t>
            </a:r>
            <a:endParaRPr lang="en-US" dirty="0"/>
          </a:p>
        </p:txBody>
      </p:sp>
      <p:sp>
        <p:nvSpPr>
          <p:cNvPr id="7" name="TextBox 6"/>
          <p:cNvSpPr txBox="1"/>
          <p:nvPr/>
        </p:nvSpPr>
        <p:spPr>
          <a:xfrm>
            <a:off x="3995936" y="4941168"/>
            <a:ext cx="4815441" cy="523220"/>
          </a:xfrm>
          <a:prstGeom prst="rect">
            <a:avLst/>
          </a:prstGeom>
          <a:noFill/>
        </p:spPr>
        <p:txBody>
          <a:bodyPr wrap="none" rtlCol="0">
            <a:spAutoFit/>
          </a:bodyPr>
          <a:lstStyle/>
          <a:p>
            <a:r>
              <a:rPr lang="en-US" sz="1400" dirty="0" smtClean="0"/>
              <a:t>Dwellings of the poor in </a:t>
            </a:r>
            <a:r>
              <a:rPr lang="en-US" sz="1400" dirty="0" err="1" smtClean="0"/>
              <a:t>Bethnal</a:t>
            </a:r>
            <a:r>
              <a:rPr lang="en-US" sz="1400" dirty="0" smtClean="0"/>
              <a:t> Green, water supply 1863</a:t>
            </a:r>
          </a:p>
          <a:p>
            <a:r>
              <a:rPr lang="en-US" sz="1400" dirty="0" err="1" smtClean="0"/>
              <a:t>Wellcome</a:t>
            </a:r>
            <a:r>
              <a:rPr lang="en-US" sz="1400" dirty="0" smtClean="0"/>
              <a:t> Images</a:t>
            </a:r>
            <a:endParaRPr lang="en-US" sz="1400" dirty="0"/>
          </a:p>
        </p:txBody>
      </p:sp>
    </p:spTree>
    <p:extLst>
      <p:ext uri="{BB962C8B-B14F-4D97-AF65-F5344CB8AC3E}">
        <p14:creationId xmlns:p14="http://schemas.microsoft.com/office/powerpoint/2010/main" val="5274707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435280" cy="1143000"/>
          </a:xfrm>
        </p:spPr>
        <p:txBody>
          <a:bodyPr/>
          <a:lstStyle/>
          <a:p>
            <a:r>
              <a:rPr lang="en-US" dirty="0" err="1" smtClean="0"/>
              <a:t>Eglantyne</a:t>
            </a:r>
            <a:r>
              <a:rPr lang="en-US" dirty="0" smtClean="0"/>
              <a:t> Moves to Cambridge</a:t>
            </a:r>
            <a:endParaRPr lang="en-US" dirty="0"/>
          </a:p>
        </p:txBody>
      </p:sp>
      <p:sp>
        <p:nvSpPr>
          <p:cNvPr id="5" name="Rectangle 4"/>
          <p:cNvSpPr/>
          <p:nvPr/>
        </p:nvSpPr>
        <p:spPr>
          <a:xfrm>
            <a:off x="179512" y="1556792"/>
            <a:ext cx="4752528" cy="3693319"/>
          </a:xfrm>
          <a:prstGeom prst="rect">
            <a:avLst/>
          </a:prstGeom>
        </p:spPr>
        <p:txBody>
          <a:bodyPr wrap="square">
            <a:spAutoFit/>
          </a:bodyPr>
          <a:lstStyle/>
          <a:p>
            <a:r>
              <a:rPr lang="en-GB" dirty="0" err="1"/>
              <a:t>Eglantyne</a:t>
            </a:r>
            <a:r>
              <a:rPr lang="en-GB" dirty="0"/>
              <a:t> moved to Cambridge to </a:t>
            </a:r>
            <a:r>
              <a:rPr lang="en-GB" dirty="0" smtClean="0"/>
              <a:t>live with her mother </a:t>
            </a:r>
            <a:r>
              <a:rPr lang="en-GB" dirty="0"/>
              <a:t>in the early </a:t>
            </a:r>
            <a:r>
              <a:rPr lang="en-GB" dirty="0" smtClean="0"/>
              <a:t>1900s.Whilst </a:t>
            </a:r>
            <a:r>
              <a:rPr lang="en-GB" dirty="0"/>
              <a:t>in Cambridge she met a woman called </a:t>
            </a:r>
            <a:r>
              <a:rPr lang="en-GB" dirty="0" smtClean="0"/>
              <a:t>Mary Marshall </a:t>
            </a:r>
            <a:r>
              <a:rPr lang="en-GB" dirty="0"/>
              <a:t>who lectured in </a:t>
            </a:r>
            <a:r>
              <a:rPr lang="en-GB" dirty="0" smtClean="0"/>
              <a:t>Economics. She recognised </a:t>
            </a:r>
            <a:r>
              <a:rPr lang="en-GB" dirty="0" err="1" smtClean="0"/>
              <a:t>Eglantyne’s</a:t>
            </a:r>
            <a:r>
              <a:rPr lang="en-GB" dirty="0" smtClean="0"/>
              <a:t> </a:t>
            </a:r>
            <a:r>
              <a:rPr lang="en-GB" dirty="0"/>
              <a:t>gift </a:t>
            </a:r>
            <a:r>
              <a:rPr lang="en-GB" dirty="0" smtClean="0"/>
              <a:t>and didn’t </a:t>
            </a:r>
            <a:r>
              <a:rPr lang="en-GB" dirty="0"/>
              <a:t>want to see her at a loose end. </a:t>
            </a:r>
            <a:endParaRPr lang="en-GB" dirty="0" smtClean="0"/>
          </a:p>
          <a:p>
            <a:endParaRPr lang="en-GB" dirty="0"/>
          </a:p>
          <a:p>
            <a:r>
              <a:rPr lang="en-GB" dirty="0"/>
              <a:t>Mary knew that there was a part of Cambridge that had been forgotten by most people and ignored by the University: a a place of squalor, poverty and misery. </a:t>
            </a:r>
          </a:p>
          <a:p>
            <a:endParaRPr lang="en-GB" dirty="0" smtClean="0"/>
          </a:p>
          <a:p>
            <a:endParaRPr lang="en-GB" dirty="0"/>
          </a:p>
        </p:txBody>
      </p:sp>
      <p:sp>
        <p:nvSpPr>
          <p:cNvPr id="7" name="Rectangle 6"/>
          <p:cNvSpPr/>
          <p:nvPr/>
        </p:nvSpPr>
        <p:spPr>
          <a:xfrm>
            <a:off x="179512" y="4365104"/>
            <a:ext cx="4824536" cy="1754327"/>
          </a:xfrm>
          <a:prstGeom prst="rect">
            <a:avLst/>
          </a:prstGeom>
        </p:spPr>
        <p:txBody>
          <a:bodyPr wrap="square">
            <a:spAutoFit/>
          </a:bodyPr>
          <a:lstStyle/>
          <a:p>
            <a:endParaRPr lang="en-GB" dirty="0"/>
          </a:p>
          <a:p>
            <a:r>
              <a:rPr lang="en-GB" dirty="0" smtClean="0"/>
              <a:t>Therefore </a:t>
            </a:r>
            <a:r>
              <a:rPr lang="en-GB" dirty="0"/>
              <a:t>she asked </a:t>
            </a:r>
            <a:r>
              <a:rPr lang="en-GB" dirty="0" err="1"/>
              <a:t>Eglantyne</a:t>
            </a:r>
            <a:r>
              <a:rPr lang="en-GB" dirty="0"/>
              <a:t> to work for the Charity Organisation </a:t>
            </a:r>
            <a:r>
              <a:rPr lang="en-GB" dirty="0" smtClean="0"/>
              <a:t>Society (COS) </a:t>
            </a:r>
            <a:r>
              <a:rPr lang="en-GB" dirty="0"/>
              <a:t>to get some insight into </a:t>
            </a:r>
            <a:r>
              <a:rPr lang="en-GB" dirty="0" smtClean="0"/>
              <a:t>that side of Cambridge. </a:t>
            </a:r>
            <a:r>
              <a:rPr lang="en-GB" dirty="0" err="1"/>
              <a:t>Eglantyne</a:t>
            </a:r>
            <a:r>
              <a:rPr lang="en-GB" dirty="0"/>
              <a:t> jumped at the opportunity and threw herself </a:t>
            </a:r>
            <a:r>
              <a:rPr lang="en-GB" dirty="0" smtClean="0"/>
              <a:t>into </a:t>
            </a:r>
            <a:r>
              <a:rPr lang="en-GB" dirty="0" smtClean="0"/>
              <a:t>research and </a:t>
            </a:r>
            <a:r>
              <a:rPr lang="en-GB" dirty="0" smtClean="0"/>
              <a:t>writing.  </a:t>
            </a:r>
            <a:endParaRPr lang="en-US" dirty="0"/>
          </a:p>
        </p:txBody>
      </p:sp>
      <p:pic>
        <p:nvPicPr>
          <p:cNvPr id="3" name="Picture 2"/>
          <p:cNvPicPr>
            <a:picLocks noChangeAspect="1"/>
          </p:cNvPicPr>
          <p:nvPr/>
        </p:nvPicPr>
        <p:blipFill>
          <a:blip r:embed="rId2"/>
          <a:stretch>
            <a:fillRect/>
          </a:stretch>
        </p:blipFill>
        <p:spPr>
          <a:xfrm>
            <a:off x="5076056" y="1628800"/>
            <a:ext cx="3829238" cy="2984113"/>
          </a:xfrm>
          <a:prstGeom prst="rect">
            <a:avLst/>
          </a:prstGeom>
        </p:spPr>
      </p:pic>
      <p:sp>
        <p:nvSpPr>
          <p:cNvPr id="4" name="TextBox 3"/>
          <p:cNvSpPr txBox="1"/>
          <p:nvPr/>
        </p:nvSpPr>
        <p:spPr>
          <a:xfrm>
            <a:off x="5076057" y="4725144"/>
            <a:ext cx="3816424" cy="1077218"/>
          </a:xfrm>
          <a:prstGeom prst="rect">
            <a:avLst/>
          </a:prstGeom>
          <a:noFill/>
        </p:spPr>
        <p:txBody>
          <a:bodyPr wrap="square" rtlCol="0">
            <a:spAutoFit/>
          </a:bodyPr>
          <a:lstStyle/>
          <a:p>
            <a:r>
              <a:rPr lang="en-US" sz="1600" dirty="0" smtClean="0"/>
              <a:t>Great Court of Trinity College- 1906</a:t>
            </a:r>
          </a:p>
          <a:p>
            <a:r>
              <a:rPr lang="en-US" sz="1600" dirty="0" smtClean="0"/>
              <a:t>From A Concise Guide to the town and university in an introduction and four walks</a:t>
            </a:r>
          </a:p>
        </p:txBody>
      </p:sp>
    </p:spTree>
    <p:extLst>
      <p:ext uri="{BB962C8B-B14F-4D97-AF65-F5344CB8AC3E}">
        <p14:creationId xmlns:p14="http://schemas.microsoft.com/office/powerpoint/2010/main" val="2477577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67544" y="1772816"/>
            <a:ext cx="5040560" cy="1440160"/>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b="1" dirty="0">
                <a:solidFill>
                  <a:srgbClr val="080808"/>
                </a:solidFill>
              </a:rPr>
              <a:t>FACTOID! </a:t>
            </a:r>
          </a:p>
          <a:p>
            <a:pPr algn="ctr"/>
            <a:r>
              <a:rPr lang="en-GB" b="1" dirty="0" err="1">
                <a:solidFill>
                  <a:srgbClr val="080808"/>
                </a:solidFill>
              </a:rPr>
              <a:t>Eglantyne</a:t>
            </a:r>
            <a:r>
              <a:rPr lang="en-GB" b="1" dirty="0">
                <a:solidFill>
                  <a:srgbClr val="080808"/>
                </a:solidFill>
              </a:rPr>
              <a:t> wrote an important book about the terrible living conditions in Cambridge, called ‘Cambridge: A Brief Study in Social Questions’ in 1906. </a:t>
            </a:r>
          </a:p>
        </p:txBody>
      </p:sp>
      <p:sp>
        <p:nvSpPr>
          <p:cNvPr id="2" name="Title 1"/>
          <p:cNvSpPr>
            <a:spLocks noGrp="1"/>
          </p:cNvSpPr>
          <p:nvPr>
            <p:ph type="title"/>
          </p:nvPr>
        </p:nvSpPr>
        <p:spPr/>
        <p:txBody>
          <a:bodyPr/>
          <a:lstStyle/>
          <a:p>
            <a:r>
              <a:rPr lang="en-US" dirty="0" err="1" smtClean="0"/>
              <a:t>Egnatyne’s</a:t>
            </a:r>
            <a:r>
              <a:rPr lang="en-US" dirty="0" smtClean="0"/>
              <a:t> Important Book</a:t>
            </a:r>
            <a:endParaRPr lang="en-US" dirty="0"/>
          </a:p>
        </p:txBody>
      </p:sp>
      <p:sp>
        <p:nvSpPr>
          <p:cNvPr id="4" name="Rectangle 3"/>
          <p:cNvSpPr/>
          <p:nvPr/>
        </p:nvSpPr>
        <p:spPr>
          <a:xfrm>
            <a:off x="539552" y="3140968"/>
            <a:ext cx="4896544" cy="1938992"/>
          </a:xfrm>
          <a:prstGeom prst="rect">
            <a:avLst/>
          </a:prstGeom>
        </p:spPr>
        <p:txBody>
          <a:bodyPr wrap="square">
            <a:spAutoFit/>
          </a:bodyPr>
          <a:lstStyle/>
          <a:p>
            <a:endParaRPr lang="en-GB" sz="2000" dirty="0"/>
          </a:p>
          <a:p>
            <a:r>
              <a:rPr lang="en-GB" sz="2000" dirty="0" smtClean="0"/>
              <a:t>This </a:t>
            </a:r>
            <a:r>
              <a:rPr lang="en-GB" sz="2000" dirty="0"/>
              <a:t>book gave her </a:t>
            </a:r>
            <a:r>
              <a:rPr lang="en-GB" sz="2000" dirty="0" smtClean="0"/>
              <a:t>a </a:t>
            </a:r>
            <a:r>
              <a:rPr lang="en-GB" sz="2000" dirty="0" smtClean="0"/>
              <a:t>real</a:t>
            </a:r>
            <a:r>
              <a:rPr lang="en-GB" sz="2000" dirty="0" smtClean="0"/>
              <a:t> </a:t>
            </a:r>
            <a:r>
              <a:rPr lang="en-GB" sz="2000" dirty="0" smtClean="0"/>
              <a:t>insight </a:t>
            </a:r>
            <a:r>
              <a:rPr lang="en-GB" sz="2000" dirty="0"/>
              <a:t>into </a:t>
            </a:r>
            <a:r>
              <a:rPr lang="en-GB" sz="2000" dirty="0" smtClean="0"/>
              <a:t>people’s</a:t>
            </a:r>
            <a:r>
              <a:rPr lang="en-GB" sz="2000" dirty="0" smtClean="0"/>
              <a:t> suffering and </a:t>
            </a:r>
            <a:r>
              <a:rPr lang="en-GB" sz="2000" dirty="0"/>
              <a:t>mental wellbeing </a:t>
            </a:r>
            <a:r>
              <a:rPr lang="en-GB" sz="2000" dirty="0" smtClean="0"/>
              <a:t>and the repercussions </a:t>
            </a:r>
            <a:r>
              <a:rPr lang="en-GB" sz="2000" dirty="0"/>
              <a:t>of poverty and </a:t>
            </a:r>
            <a:r>
              <a:rPr lang="en-GB" sz="2000" dirty="0" smtClean="0"/>
              <a:t>lack of nutrition</a:t>
            </a:r>
            <a:r>
              <a:rPr lang="en-GB" sz="2000" dirty="0" smtClean="0"/>
              <a:t>. </a:t>
            </a:r>
            <a:endParaRPr lang="en-GB" sz="2000" dirty="0"/>
          </a:p>
          <a:p>
            <a:endParaRPr lang="en-GB" sz="2000" dirty="0" smtClean="0"/>
          </a:p>
        </p:txBody>
      </p:sp>
      <p:pic>
        <p:nvPicPr>
          <p:cNvPr id="5" name="Picture 4" descr="Eglantyne Jebb's Cambridge- A Brief Study in Social Questions.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68144" y="1700808"/>
            <a:ext cx="2725935" cy="3050950"/>
          </a:xfrm>
          <a:prstGeom prst="rect">
            <a:avLst/>
          </a:prstGeom>
        </p:spPr>
      </p:pic>
      <p:sp>
        <p:nvSpPr>
          <p:cNvPr id="6" name="Rectangle 5"/>
          <p:cNvSpPr/>
          <p:nvPr/>
        </p:nvSpPr>
        <p:spPr>
          <a:xfrm>
            <a:off x="564267" y="5013176"/>
            <a:ext cx="8568952" cy="923330"/>
          </a:xfrm>
          <a:prstGeom prst="rect">
            <a:avLst/>
          </a:prstGeom>
        </p:spPr>
        <p:txBody>
          <a:bodyPr wrap="square">
            <a:spAutoFit/>
          </a:bodyPr>
          <a:lstStyle/>
          <a:p>
            <a:r>
              <a:rPr lang="en-GB" dirty="0"/>
              <a:t>In her book </a:t>
            </a:r>
            <a:r>
              <a:rPr lang="en-GB" dirty="0" smtClean="0"/>
              <a:t>she also suggests how </a:t>
            </a:r>
            <a:r>
              <a:rPr lang="en-GB" dirty="0"/>
              <a:t>people can help to make </a:t>
            </a:r>
            <a:r>
              <a:rPr lang="en-GB" dirty="0" smtClean="0"/>
              <a:t>the situation</a:t>
            </a:r>
            <a:r>
              <a:rPr lang="en-GB" dirty="0" smtClean="0"/>
              <a:t> </a:t>
            </a:r>
            <a:r>
              <a:rPr lang="en-GB" dirty="0" smtClean="0"/>
              <a:t>better</a:t>
            </a:r>
            <a:r>
              <a:rPr lang="en-GB" dirty="0"/>
              <a:t>. </a:t>
            </a:r>
            <a:r>
              <a:rPr lang="en-GB" dirty="0" smtClean="0"/>
              <a:t>She </a:t>
            </a:r>
            <a:r>
              <a:rPr lang="en-GB" dirty="0" smtClean="0"/>
              <a:t>suggests </a:t>
            </a:r>
            <a:r>
              <a:rPr lang="en-GB" dirty="0" smtClean="0"/>
              <a:t>that </a:t>
            </a:r>
            <a:r>
              <a:rPr lang="en-GB" dirty="0"/>
              <a:t>young people should be trained in voluntary social work, by spending a period of time </a:t>
            </a:r>
            <a:r>
              <a:rPr lang="en-GB" dirty="0" smtClean="0"/>
              <a:t>with</a:t>
            </a:r>
            <a:r>
              <a:rPr lang="en-GB" dirty="0" smtClean="0"/>
              <a:t> COS, to learn </a:t>
            </a:r>
            <a:r>
              <a:rPr lang="en-GB" dirty="0"/>
              <a:t>from more experienced people.</a:t>
            </a:r>
          </a:p>
        </p:txBody>
      </p:sp>
      <p:sp>
        <p:nvSpPr>
          <p:cNvPr id="7" name="Right Arrow 6"/>
          <p:cNvSpPr/>
          <p:nvPr/>
        </p:nvSpPr>
        <p:spPr>
          <a:xfrm rot="523090">
            <a:off x="5144970" y="3161367"/>
            <a:ext cx="1296144" cy="100811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8467555"/>
      </p:ext>
    </p:extLst>
  </p:cSld>
  <p:clrMapOvr>
    <a:masterClrMapping/>
  </p:clrMapOvr>
</p:sld>
</file>

<file path=ppt/theme/theme1.xml><?xml version="1.0" encoding="utf-8"?>
<a:theme xmlns:a="http://schemas.openxmlformats.org/drawingml/2006/main" name="Default Design">
  <a:themeElements>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fontScheme name="Default Design">
      <a:majorFont>
        <a:latin typeface="Open Sans"/>
        <a:ea typeface="ＭＳ Ｐゴシック"/>
        <a:cs typeface="Arial"/>
      </a:majorFont>
      <a:minorFont>
        <a:latin typeface="Open Sans Light"/>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1C1C1C"/>
        </a:dk1>
        <a:lt1>
          <a:srgbClr val="FFFFFF"/>
        </a:lt1>
        <a:dk2>
          <a:srgbClr val="292929"/>
        </a:dk2>
        <a:lt2>
          <a:srgbClr val="E3EBF1"/>
        </a:lt2>
        <a:accent1>
          <a:srgbClr val="990000"/>
        </a:accent1>
        <a:accent2>
          <a:srgbClr val="008888"/>
        </a:accent2>
        <a:accent3>
          <a:srgbClr val="ACACAC"/>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
      <a:clrScheme name="Default Design 14">
        <a:dk1>
          <a:srgbClr val="1C1C1C"/>
        </a:dk1>
        <a:lt1>
          <a:srgbClr val="FFFFFF"/>
        </a:lt1>
        <a:dk2>
          <a:srgbClr val="080808"/>
        </a:dk2>
        <a:lt2>
          <a:srgbClr val="E3EBF1"/>
        </a:lt2>
        <a:accent1>
          <a:srgbClr val="990000"/>
        </a:accent1>
        <a:accent2>
          <a:srgbClr val="008888"/>
        </a:accent2>
        <a:accent3>
          <a:srgbClr val="AAAAAA"/>
        </a:accent3>
        <a:accent4>
          <a:srgbClr val="DADADA"/>
        </a:accent4>
        <a:accent5>
          <a:srgbClr val="CAAAAA"/>
        </a:accent5>
        <a:accent6>
          <a:srgbClr val="007B7B"/>
        </a:accent6>
        <a:hlink>
          <a:srgbClr val="00BEB9"/>
        </a:hlink>
        <a:folHlink>
          <a:srgbClr val="F0E5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13312</TotalTime>
  <Words>1653</Words>
  <Application>Microsoft Macintosh PowerPoint</Application>
  <PresentationFormat>On-screen Show (4:3)</PresentationFormat>
  <Paragraphs>130</Paragraphs>
  <Slides>19</Slides>
  <Notes>2</Notes>
  <HiddenSlides>0</HiddenSlides>
  <MMClips>0</MMClip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Default Design</vt:lpstr>
      <vt:lpstr>EGLANTYNE JEBB</vt:lpstr>
      <vt:lpstr>Who Was Eglantyne Jebb?</vt:lpstr>
      <vt:lpstr>Eglantyne’s Education</vt:lpstr>
      <vt:lpstr>Studying at University</vt:lpstr>
      <vt:lpstr>A Longing to do Good  in the World</vt:lpstr>
      <vt:lpstr>Eglantyne’s Visit to Bethnal Green  in London</vt:lpstr>
      <vt:lpstr>Eglantyne Trains to be a Teacher</vt:lpstr>
      <vt:lpstr>Eglantyne Moves to Cambridge</vt:lpstr>
      <vt:lpstr>Egnatyne’s Important Book</vt:lpstr>
      <vt:lpstr>Eglantyne’s Discoveries  About Cambridge</vt:lpstr>
      <vt:lpstr>Eglantyne’s Discoveries  About Cambridge</vt:lpstr>
      <vt:lpstr>Eglantyne’s Words of Wisdom</vt:lpstr>
      <vt:lpstr>Eglantyne’s Disgust at Conditions</vt:lpstr>
      <vt:lpstr>Eglantyne’s Travels </vt:lpstr>
      <vt:lpstr>The Save the Children Fund</vt:lpstr>
      <vt:lpstr>Eglantyne Meets the Pope!</vt:lpstr>
      <vt:lpstr>Her Legacy Still Continues Today…</vt:lpstr>
      <vt:lpstr>Save the Children</vt:lpstr>
      <vt:lpstr>Web Resources available at: </vt:lpstr>
    </vt:vector>
  </TitlesOfParts>
  <Company>Taylor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Main</dc:creator>
  <cp:lastModifiedBy>Institute for the Public Understanding of the Past</cp:lastModifiedBy>
  <cp:revision>193</cp:revision>
  <dcterms:created xsi:type="dcterms:W3CDTF">2015-03-12T11:07:07Z</dcterms:created>
  <dcterms:modified xsi:type="dcterms:W3CDTF">2015-12-10T15:27:41Z</dcterms:modified>
</cp:coreProperties>
</file>