
<file path=[Content_Types].xml><?xml version="1.0" encoding="utf-8"?>
<Types xmlns="http://schemas.openxmlformats.org/package/2006/content-types">
  <Default Extension="png" ContentType="image/png"/>
  <Default Extension="mp3" ContentType="audio/mpeg"/>
  <Default Extension="jpeg" ContentType="image/jpeg"/>
  <Default Extension="rels" ContentType="application/vnd.openxmlformats-package.relationships+xml"/>
  <Default Extension="xml" ContentType="application/xml"/>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5"/>
  </p:notesMasterIdLst>
  <p:sldIdLst>
    <p:sldId id="258" r:id="rId2"/>
    <p:sldId id="278" r:id="rId3"/>
    <p:sldId id="298" r:id="rId4"/>
    <p:sldId id="297" r:id="rId5"/>
    <p:sldId id="293" r:id="rId6"/>
    <p:sldId id="294" r:id="rId7"/>
    <p:sldId id="295" r:id="rId8"/>
    <p:sldId id="279" r:id="rId9"/>
    <p:sldId id="299" r:id="rId10"/>
    <p:sldId id="280" r:id="rId11"/>
    <p:sldId id="281" r:id="rId12"/>
    <p:sldId id="282" r:id="rId13"/>
    <p:sldId id="284" r:id="rId14"/>
    <p:sldId id="285" r:id="rId15"/>
    <p:sldId id="286" r:id="rId16"/>
    <p:sldId id="287" r:id="rId17"/>
    <p:sldId id="288" r:id="rId18"/>
    <p:sldId id="289" r:id="rId19"/>
    <p:sldId id="290" r:id="rId20"/>
    <p:sldId id="291" r:id="rId21"/>
    <p:sldId id="292" r:id="rId22"/>
    <p:sldId id="264" r:id="rId23"/>
    <p:sldId id="296" r:id="rId24"/>
  </p:sldIdLst>
  <p:sldSz cx="9144000" cy="6858000" type="screen4x3"/>
  <p:notesSz cx="6858000" cy="9144000"/>
  <p:defaultTextStyle>
    <a:defPPr>
      <a:defRPr lang="en-GB"/>
    </a:defPPr>
    <a:lvl1pPr algn="l" rtl="0" fontAlgn="base">
      <a:spcBef>
        <a:spcPct val="0"/>
      </a:spcBef>
      <a:spcAft>
        <a:spcPct val="0"/>
      </a:spcAft>
      <a:defRPr kern="1200">
        <a:solidFill>
          <a:schemeClr val="tx1"/>
        </a:solidFill>
        <a:latin typeface="Arial" charset="0"/>
        <a:ea typeface="ＭＳ Ｐゴシック" charset="0"/>
        <a:cs typeface="ＭＳ Ｐゴシック" charset="0"/>
      </a:defRPr>
    </a:lvl1pPr>
    <a:lvl2pPr marL="457200" algn="l" rtl="0" fontAlgn="base">
      <a:spcBef>
        <a:spcPct val="0"/>
      </a:spcBef>
      <a:spcAft>
        <a:spcPct val="0"/>
      </a:spcAft>
      <a:defRPr kern="1200">
        <a:solidFill>
          <a:schemeClr val="tx1"/>
        </a:solidFill>
        <a:latin typeface="Arial" charset="0"/>
        <a:ea typeface="ＭＳ Ｐゴシック" charset="0"/>
        <a:cs typeface="ＭＳ Ｐゴシック" charset="0"/>
      </a:defRPr>
    </a:lvl2pPr>
    <a:lvl3pPr marL="914400" algn="l" rtl="0" fontAlgn="base">
      <a:spcBef>
        <a:spcPct val="0"/>
      </a:spcBef>
      <a:spcAft>
        <a:spcPct val="0"/>
      </a:spcAft>
      <a:defRPr kern="1200">
        <a:solidFill>
          <a:schemeClr val="tx1"/>
        </a:solidFill>
        <a:latin typeface="Arial" charset="0"/>
        <a:ea typeface="ＭＳ Ｐゴシック" charset="0"/>
        <a:cs typeface="ＭＳ Ｐゴシック" charset="0"/>
      </a:defRPr>
    </a:lvl3pPr>
    <a:lvl4pPr marL="1371600" algn="l" rtl="0" fontAlgn="base">
      <a:spcBef>
        <a:spcPct val="0"/>
      </a:spcBef>
      <a:spcAft>
        <a:spcPct val="0"/>
      </a:spcAft>
      <a:defRPr kern="1200">
        <a:solidFill>
          <a:schemeClr val="tx1"/>
        </a:solidFill>
        <a:latin typeface="Arial" charset="0"/>
        <a:ea typeface="ＭＳ Ｐゴシック" charset="0"/>
        <a:cs typeface="ＭＳ Ｐゴシック" charset="0"/>
      </a:defRPr>
    </a:lvl4pPr>
    <a:lvl5pPr marL="1828800" algn="l" rtl="0" fontAlgn="base">
      <a:spcBef>
        <a:spcPct val="0"/>
      </a:spcBef>
      <a:spcAft>
        <a:spcPct val="0"/>
      </a:spcAft>
      <a:defRPr kern="1200">
        <a:solidFill>
          <a:schemeClr val="tx1"/>
        </a:solidFill>
        <a:latin typeface="Arial" charset="0"/>
        <a:ea typeface="ＭＳ Ｐゴシック" charset="0"/>
        <a:cs typeface="ＭＳ Ｐゴシック" charset="0"/>
      </a:defRPr>
    </a:lvl5pPr>
    <a:lvl6pPr marL="2286000" algn="l" defTabSz="457200" rtl="0" eaLnBrk="1" latinLnBrk="0" hangingPunct="1">
      <a:defRPr kern="1200">
        <a:solidFill>
          <a:schemeClr val="tx1"/>
        </a:solidFill>
        <a:latin typeface="Arial" charset="0"/>
        <a:ea typeface="ＭＳ Ｐゴシック" charset="0"/>
        <a:cs typeface="ＭＳ Ｐゴシック" charset="0"/>
      </a:defRPr>
    </a:lvl6pPr>
    <a:lvl7pPr marL="2743200" algn="l" defTabSz="457200" rtl="0" eaLnBrk="1" latinLnBrk="0" hangingPunct="1">
      <a:defRPr kern="1200">
        <a:solidFill>
          <a:schemeClr val="tx1"/>
        </a:solidFill>
        <a:latin typeface="Arial" charset="0"/>
        <a:ea typeface="ＭＳ Ｐゴシック" charset="0"/>
        <a:cs typeface="ＭＳ Ｐゴシック" charset="0"/>
      </a:defRPr>
    </a:lvl7pPr>
    <a:lvl8pPr marL="3200400" algn="l" defTabSz="457200" rtl="0" eaLnBrk="1" latinLnBrk="0" hangingPunct="1">
      <a:defRPr kern="1200">
        <a:solidFill>
          <a:schemeClr val="tx1"/>
        </a:solidFill>
        <a:latin typeface="Arial" charset="0"/>
        <a:ea typeface="ＭＳ Ｐゴシック" charset="0"/>
        <a:cs typeface="ＭＳ Ｐゴシック" charset="0"/>
      </a:defRPr>
    </a:lvl8pPr>
    <a:lvl9pPr marL="3657600" algn="l" defTabSz="457200" rtl="0" eaLnBrk="1" latinLnBrk="0" hangingPunct="1">
      <a:defRPr kern="1200">
        <a:solidFill>
          <a:schemeClr val="tx1"/>
        </a:solidFill>
        <a:latin typeface="Arial"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0" d="100"/>
          <a:sy n="80" d="100"/>
        </p:scale>
        <p:origin x="390" y="96"/>
      </p:cViewPr>
      <p:guideLst>
        <p:guide orient="horz" pos="2160"/>
        <p:guide pos="2880"/>
      </p:guideLst>
    </p:cSldViewPr>
  </p:slideViewPr>
  <p:notesTextViewPr>
    <p:cViewPr>
      <p:scale>
        <a:sx n="100" d="100"/>
        <a:sy n="100" d="100"/>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C79141A-CB58-4528-B6C7-5A65EC69288E}" type="datetimeFigureOut">
              <a:rPr lang="en-GB" smtClean="0"/>
              <a:pPr/>
              <a:t>26/06/2017</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45BB5EA-6269-49C8-A145-CF160520CFBB}" type="slidenum">
              <a:rPr lang="en-GB" smtClean="0"/>
              <a:pPr/>
              <a:t>‹#›</a:t>
            </a:fld>
            <a:endParaRPr lang="en-GB"/>
          </a:p>
        </p:txBody>
      </p:sp>
    </p:spTree>
    <p:extLst>
      <p:ext uri="{BB962C8B-B14F-4D97-AF65-F5344CB8AC3E}">
        <p14:creationId xmlns:p14="http://schemas.microsoft.com/office/powerpoint/2010/main" val="20238303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45BB5EA-6269-49C8-A145-CF160520CFBB}" type="slidenum">
              <a:rPr lang="en-GB" smtClean="0"/>
              <a:pPr/>
              <a:t>1</a:t>
            </a:fld>
            <a:endParaRPr lang="en-GB"/>
          </a:p>
        </p:txBody>
      </p:sp>
    </p:spTree>
    <p:extLst>
      <p:ext uri="{BB962C8B-B14F-4D97-AF65-F5344CB8AC3E}">
        <p14:creationId xmlns:p14="http://schemas.microsoft.com/office/powerpoint/2010/main" val="36212979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Crop to left </a:t>
            </a:r>
          </a:p>
          <a:p>
            <a:r>
              <a:rPr lang="en-US" dirty="0" smtClean="0"/>
              <a:t>Arrow</a:t>
            </a:r>
            <a:r>
              <a:rPr lang="en-US" baseline="0" dirty="0" smtClean="0"/>
              <a:t> to school</a:t>
            </a:r>
          </a:p>
          <a:p>
            <a:r>
              <a:rPr lang="en-US" baseline="0" dirty="0" smtClean="0"/>
              <a:t>Arrow to </a:t>
            </a:r>
            <a:r>
              <a:rPr lang="en-US" baseline="0" dirty="0" err="1" smtClean="0"/>
              <a:t>chesterton</a:t>
            </a:r>
            <a:r>
              <a:rPr lang="en-US" baseline="0" dirty="0" smtClean="0"/>
              <a:t> church</a:t>
            </a:r>
          </a:p>
          <a:p>
            <a:r>
              <a:rPr lang="en-US" baseline="0" dirty="0" err="1" smtClean="0"/>
              <a:t>Arror</a:t>
            </a:r>
            <a:r>
              <a:rPr lang="en-US" baseline="0" dirty="0" smtClean="0"/>
              <a:t> St Johns College</a:t>
            </a:r>
            <a:endParaRPr lang="en-US" dirty="0"/>
          </a:p>
        </p:txBody>
      </p:sp>
      <p:sp>
        <p:nvSpPr>
          <p:cNvPr id="4" name="Slide Number Placeholder 3"/>
          <p:cNvSpPr>
            <a:spLocks noGrp="1"/>
          </p:cNvSpPr>
          <p:nvPr>
            <p:ph type="sldNum" sz="quarter" idx="10"/>
          </p:nvPr>
        </p:nvSpPr>
        <p:spPr/>
        <p:txBody>
          <a:bodyPr/>
          <a:lstStyle/>
          <a:p>
            <a:fld id="{245BB5EA-6269-49C8-A145-CF160520CFBB}" type="slidenum">
              <a:rPr lang="en-GB" smtClean="0"/>
              <a:pPr/>
              <a:t>4</a:t>
            </a:fld>
            <a:endParaRPr lang="en-GB"/>
          </a:p>
        </p:txBody>
      </p:sp>
    </p:spTree>
    <p:extLst>
      <p:ext uri="{BB962C8B-B14F-4D97-AF65-F5344CB8AC3E}">
        <p14:creationId xmlns:p14="http://schemas.microsoft.com/office/powerpoint/2010/main" val="78938212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 name="Text Box 10"/>
          <p:cNvSpPr txBox="1">
            <a:spLocks noChangeArrowheads="1"/>
          </p:cNvSpPr>
          <p:nvPr userDrawn="1"/>
        </p:nvSpPr>
        <p:spPr bwMode="auto">
          <a:xfrm>
            <a:off x="5148263" y="1125538"/>
            <a:ext cx="3260725" cy="36671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a:defRPr/>
            </a:pPr>
            <a:endParaRPr lang="en-US">
              <a:cs typeface="Arial" charset="0"/>
            </a:endParaRPr>
          </a:p>
        </p:txBody>
      </p:sp>
      <p:sp>
        <p:nvSpPr>
          <p:cNvPr id="37890" name="Rectangle 2"/>
          <p:cNvSpPr>
            <a:spLocks noGrp="1" noChangeArrowheads="1"/>
          </p:cNvSpPr>
          <p:nvPr>
            <p:ph type="ctrTitle"/>
          </p:nvPr>
        </p:nvSpPr>
        <p:spPr>
          <a:xfrm>
            <a:off x="611188" y="2636838"/>
            <a:ext cx="7772400" cy="1470025"/>
          </a:xfrm>
        </p:spPr>
        <p:txBody>
          <a:bodyPr/>
          <a:lstStyle>
            <a:lvl1pPr>
              <a:defRPr b="1"/>
            </a:lvl1pPr>
          </a:lstStyle>
          <a:p>
            <a:pPr lvl="0"/>
            <a:r>
              <a:rPr lang="en-GB" noProof="0" smtClean="0"/>
              <a:t>Title of presentation</a:t>
            </a:r>
          </a:p>
        </p:txBody>
      </p:sp>
      <p:sp>
        <p:nvSpPr>
          <p:cNvPr id="37891" name="Rectangle 3"/>
          <p:cNvSpPr>
            <a:spLocks noGrp="1" noChangeArrowheads="1"/>
          </p:cNvSpPr>
          <p:nvPr>
            <p:ph type="subTitle" idx="1"/>
          </p:nvPr>
        </p:nvSpPr>
        <p:spPr>
          <a:xfrm>
            <a:off x="684213" y="4797425"/>
            <a:ext cx="6400800" cy="1752600"/>
          </a:xfrm>
        </p:spPr>
        <p:txBody>
          <a:bodyPr/>
          <a:lstStyle>
            <a:lvl1pPr marL="0" indent="0">
              <a:buFontTx/>
              <a:buNone/>
              <a:defRPr/>
            </a:lvl1pPr>
          </a:lstStyle>
          <a:p>
            <a:pPr lvl="0"/>
            <a:r>
              <a:rPr lang="en-GB" noProof="0" smtClean="0"/>
              <a:t>A subtitle for the presentation</a:t>
            </a:r>
          </a:p>
        </p:txBody>
      </p:sp>
      <p:pic>
        <p:nvPicPr>
          <p:cNvPr id="2" name="Picture 1" descr="mast_title.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95536" y="260648"/>
            <a:ext cx="8424936" cy="1275253"/>
          </a:xfrm>
          <a:prstGeom prst="rect">
            <a:avLst/>
          </a:prstGeom>
        </p:spPr>
      </p:pic>
    </p:spTree>
    <p:extLst>
      <p:ext uri="{BB962C8B-B14F-4D97-AF65-F5344CB8AC3E}">
        <p14:creationId xmlns:p14="http://schemas.microsoft.com/office/powerpoint/2010/main" val="10124682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85553C5B-4A56-5740-B67A-2D2C4AE9D9EB}" type="slidenum">
              <a:rPr lang="en-GB"/>
              <a:pPr>
                <a:defRPr/>
              </a:pPr>
              <a:t>‹#›</a:t>
            </a:fld>
            <a:endParaRPr lang="en-GB"/>
          </a:p>
        </p:txBody>
      </p:sp>
    </p:spTree>
    <p:extLst>
      <p:ext uri="{BB962C8B-B14F-4D97-AF65-F5344CB8AC3E}">
        <p14:creationId xmlns:p14="http://schemas.microsoft.com/office/powerpoint/2010/main" val="9490519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38925" y="274638"/>
            <a:ext cx="2058988" cy="5602287"/>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29325" cy="5602287"/>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4967D7B4-70EB-D64C-8ED3-44B0168694BA}" type="slidenum">
              <a:rPr lang="en-GB"/>
              <a:pPr>
                <a:defRPr/>
              </a:pPr>
              <a:t>‹#›</a:t>
            </a:fld>
            <a:endParaRPr lang="en-GB"/>
          </a:p>
        </p:txBody>
      </p:sp>
    </p:spTree>
    <p:extLst>
      <p:ext uri="{BB962C8B-B14F-4D97-AF65-F5344CB8AC3E}">
        <p14:creationId xmlns:p14="http://schemas.microsoft.com/office/powerpoint/2010/main" val="23860069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40713" cy="5602287"/>
          </a:xfr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3" name="Rectangle 6"/>
          <p:cNvSpPr>
            <a:spLocks noGrp="1" noChangeArrowheads="1"/>
          </p:cNvSpPr>
          <p:nvPr>
            <p:ph type="sldNum" sz="quarter" idx="10"/>
          </p:nvPr>
        </p:nvSpPr>
        <p:spPr>
          <a:ln/>
        </p:spPr>
        <p:txBody>
          <a:bodyPr/>
          <a:lstStyle>
            <a:lvl1pPr>
              <a:defRPr/>
            </a:lvl1pPr>
          </a:lstStyle>
          <a:p>
            <a:pPr>
              <a:defRPr/>
            </a:pPr>
            <a:fld id="{6EEA2DCA-FAD8-2A41-8ACF-F382A730DE29}" type="slidenum">
              <a:rPr lang="en-GB"/>
              <a:pPr>
                <a:defRPr/>
              </a:pPr>
              <a:t>‹#›</a:t>
            </a:fld>
            <a:endParaRPr lang="en-GB"/>
          </a:p>
        </p:txBody>
      </p:sp>
    </p:spTree>
    <p:extLst>
      <p:ext uri="{BB962C8B-B14F-4D97-AF65-F5344CB8AC3E}">
        <p14:creationId xmlns:p14="http://schemas.microsoft.com/office/powerpoint/2010/main" val="14455605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C1C99050-943D-B341-81A7-01B29B0D2172}" type="slidenum">
              <a:rPr lang="en-GB"/>
              <a:pPr>
                <a:defRPr/>
              </a:pPr>
              <a:t>‹#›</a:t>
            </a:fld>
            <a:endParaRPr lang="en-GB"/>
          </a:p>
        </p:txBody>
      </p:sp>
    </p:spTree>
    <p:extLst>
      <p:ext uri="{BB962C8B-B14F-4D97-AF65-F5344CB8AC3E}">
        <p14:creationId xmlns:p14="http://schemas.microsoft.com/office/powerpoint/2010/main" val="19962808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smtClean="0"/>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36AB42CF-7617-E143-B79D-9CB27D141C69}" type="slidenum">
              <a:rPr lang="en-GB"/>
              <a:pPr>
                <a:defRPr/>
              </a:pPr>
              <a:t>‹#›</a:t>
            </a:fld>
            <a:endParaRPr lang="en-GB"/>
          </a:p>
        </p:txBody>
      </p:sp>
    </p:spTree>
    <p:extLst>
      <p:ext uri="{BB962C8B-B14F-4D97-AF65-F5344CB8AC3E}">
        <p14:creationId xmlns:p14="http://schemas.microsoft.com/office/powerpoint/2010/main" val="37542680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68313" y="1844675"/>
            <a:ext cx="4038600" cy="40322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59313" y="1844675"/>
            <a:ext cx="4038600" cy="40322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Rectangle 6"/>
          <p:cNvSpPr>
            <a:spLocks noGrp="1" noChangeArrowheads="1"/>
          </p:cNvSpPr>
          <p:nvPr>
            <p:ph type="sldNum" sz="quarter" idx="10"/>
          </p:nvPr>
        </p:nvSpPr>
        <p:spPr>
          <a:ln/>
        </p:spPr>
        <p:txBody>
          <a:bodyPr/>
          <a:lstStyle>
            <a:lvl1pPr>
              <a:defRPr/>
            </a:lvl1pPr>
          </a:lstStyle>
          <a:p>
            <a:pPr>
              <a:defRPr/>
            </a:pPr>
            <a:fld id="{F4C5E4D2-3B55-FF44-AA1E-7C0C6F1674FC}" type="slidenum">
              <a:rPr lang="en-GB"/>
              <a:pPr>
                <a:defRPr/>
              </a:pPr>
              <a:t>‹#›</a:t>
            </a:fld>
            <a:endParaRPr lang="en-GB"/>
          </a:p>
        </p:txBody>
      </p:sp>
    </p:spTree>
    <p:extLst>
      <p:ext uri="{BB962C8B-B14F-4D97-AF65-F5344CB8AC3E}">
        <p14:creationId xmlns:p14="http://schemas.microsoft.com/office/powerpoint/2010/main" val="1412368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Rectangle 6"/>
          <p:cNvSpPr>
            <a:spLocks noGrp="1" noChangeArrowheads="1"/>
          </p:cNvSpPr>
          <p:nvPr>
            <p:ph type="sldNum" sz="quarter" idx="10"/>
          </p:nvPr>
        </p:nvSpPr>
        <p:spPr>
          <a:ln/>
        </p:spPr>
        <p:txBody>
          <a:bodyPr/>
          <a:lstStyle>
            <a:lvl1pPr>
              <a:defRPr/>
            </a:lvl1pPr>
          </a:lstStyle>
          <a:p>
            <a:pPr>
              <a:defRPr/>
            </a:pPr>
            <a:fld id="{C97BC11B-67DD-A246-B07D-C0025708208D}" type="slidenum">
              <a:rPr lang="en-GB"/>
              <a:pPr>
                <a:defRPr/>
              </a:pPr>
              <a:t>‹#›</a:t>
            </a:fld>
            <a:endParaRPr lang="en-GB"/>
          </a:p>
        </p:txBody>
      </p:sp>
    </p:spTree>
    <p:extLst>
      <p:ext uri="{BB962C8B-B14F-4D97-AF65-F5344CB8AC3E}">
        <p14:creationId xmlns:p14="http://schemas.microsoft.com/office/powerpoint/2010/main" val="40201718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Rectangle 6"/>
          <p:cNvSpPr>
            <a:spLocks noGrp="1" noChangeArrowheads="1"/>
          </p:cNvSpPr>
          <p:nvPr>
            <p:ph type="sldNum" sz="quarter" idx="10"/>
          </p:nvPr>
        </p:nvSpPr>
        <p:spPr>
          <a:ln/>
        </p:spPr>
        <p:txBody>
          <a:bodyPr/>
          <a:lstStyle>
            <a:lvl1pPr>
              <a:defRPr/>
            </a:lvl1pPr>
          </a:lstStyle>
          <a:p>
            <a:pPr>
              <a:defRPr/>
            </a:pPr>
            <a:fld id="{F4F67A98-FAE5-CA4D-8ED9-F8786A48AAA0}" type="slidenum">
              <a:rPr lang="en-GB"/>
              <a:pPr>
                <a:defRPr/>
              </a:pPr>
              <a:t>‹#›</a:t>
            </a:fld>
            <a:endParaRPr lang="en-GB"/>
          </a:p>
        </p:txBody>
      </p:sp>
    </p:spTree>
    <p:extLst>
      <p:ext uri="{BB962C8B-B14F-4D97-AF65-F5344CB8AC3E}">
        <p14:creationId xmlns:p14="http://schemas.microsoft.com/office/powerpoint/2010/main" val="400848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96A42284-7353-7F4A-95D3-1966E76A513D}" type="slidenum">
              <a:rPr lang="en-GB"/>
              <a:pPr>
                <a:defRPr/>
              </a:pPr>
              <a:t>‹#›</a:t>
            </a:fld>
            <a:endParaRPr lang="en-GB"/>
          </a:p>
        </p:txBody>
      </p:sp>
    </p:spTree>
    <p:extLst>
      <p:ext uri="{BB962C8B-B14F-4D97-AF65-F5344CB8AC3E}">
        <p14:creationId xmlns:p14="http://schemas.microsoft.com/office/powerpoint/2010/main" val="36436518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B51FE1AB-A3CC-894D-AEB1-7B6C2C051FEA}" type="slidenum">
              <a:rPr lang="en-GB"/>
              <a:pPr>
                <a:defRPr/>
              </a:pPr>
              <a:t>‹#›</a:t>
            </a:fld>
            <a:endParaRPr lang="en-GB"/>
          </a:p>
        </p:txBody>
      </p:sp>
    </p:spTree>
    <p:extLst>
      <p:ext uri="{BB962C8B-B14F-4D97-AF65-F5344CB8AC3E}">
        <p14:creationId xmlns:p14="http://schemas.microsoft.com/office/powerpoint/2010/main" val="22440094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9264410B-5F5C-0A47-8D3A-E1ED7AEB1E3F}" type="slidenum">
              <a:rPr lang="en-GB"/>
              <a:pPr>
                <a:defRPr/>
              </a:pPr>
              <a:t>‹#›</a:t>
            </a:fld>
            <a:endParaRPr lang="en-GB"/>
          </a:p>
        </p:txBody>
      </p:sp>
    </p:spTree>
    <p:extLst>
      <p:ext uri="{BB962C8B-B14F-4D97-AF65-F5344CB8AC3E}">
        <p14:creationId xmlns:p14="http://schemas.microsoft.com/office/powerpoint/2010/main" val="14735385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GB"/>
              <a:t>Click to edit Master title style</a:t>
            </a:r>
          </a:p>
        </p:txBody>
      </p:sp>
      <p:sp>
        <p:nvSpPr>
          <p:cNvPr id="1027" name="Rectangle 3"/>
          <p:cNvSpPr>
            <a:spLocks noGrp="1" noChangeArrowheads="1"/>
          </p:cNvSpPr>
          <p:nvPr>
            <p:ph type="body" idx="1"/>
          </p:nvPr>
        </p:nvSpPr>
        <p:spPr bwMode="auto">
          <a:xfrm>
            <a:off x="468313" y="1844675"/>
            <a:ext cx="8229600" cy="4032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030" name="Rectangle 6"/>
          <p:cNvSpPr>
            <a:spLocks noGrp="1" noChangeArrowheads="1"/>
          </p:cNvSpPr>
          <p:nvPr>
            <p:ph type="sldNum" sz="quarter" idx="4"/>
          </p:nvPr>
        </p:nvSpPr>
        <p:spPr bwMode="auto">
          <a:xfrm>
            <a:off x="5076825" y="6165850"/>
            <a:ext cx="1989138" cy="476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r">
              <a:defRPr sz="1400" smtClean="0">
                <a:cs typeface="Arial" charset="0"/>
              </a:defRPr>
            </a:lvl1pPr>
          </a:lstStyle>
          <a:p>
            <a:pPr>
              <a:defRPr/>
            </a:pPr>
            <a:fld id="{24D52300-E78F-BF4A-890E-4AA76F5FB903}" type="slidenum">
              <a:rPr lang="en-GB"/>
              <a:pPr>
                <a:defRPr/>
              </a:pPr>
              <a:t>‹#›</a:t>
            </a:fld>
            <a:endParaRPr lang="en-GB"/>
          </a:p>
        </p:txBody>
      </p:sp>
      <p:pic>
        <p:nvPicPr>
          <p:cNvPr id="1031" name="Picture 7"/>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7164388" y="6021388"/>
            <a:ext cx="1524000" cy="6762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pic>
      <p:pic>
        <p:nvPicPr>
          <p:cNvPr id="3" name="Picture 2" descr="mast_1.png"/>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467544" y="6021288"/>
            <a:ext cx="2803111" cy="676403"/>
          </a:xfrm>
          <a:prstGeom prst="rect">
            <a:avLst/>
          </a:prstGeom>
        </p:spPr>
      </p:pic>
    </p:spTree>
  </p:cSld>
  <p:clrMap bg1="dk2" tx1="lt1" bg2="dk1" tx2="lt2" accent1="accent1" accent2="accent2" accent3="accent3" accent4="accent4" accent5="accent5" accent6="accent6" hlink="hlink" folHlink="folHlink"/>
  <p:sldLayoutIdLst>
    <p:sldLayoutId id="2147483673"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Open Sans" charset="0"/>
          <a:ea typeface="ＭＳ Ｐゴシック" charset="0"/>
          <a:cs typeface="Arial" charset="0"/>
        </a:defRPr>
      </a:lvl2pPr>
      <a:lvl3pPr algn="l" rtl="0" eaLnBrk="0" fontAlgn="base" hangingPunct="0">
        <a:spcBef>
          <a:spcPct val="0"/>
        </a:spcBef>
        <a:spcAft>
          <a:spcPct val="0"/>
        </a:spcAft>
        <a:defRPr sz="4400">
          <a:solidFill>
            <a:schemeClr val="tx2"/>
          </a:solidFill>
          <a:latin typeface="Open Sans" charset="0"/>
          <a:ea typeface="ＭＳ Ｐゴシック" charset="0"/>
          <a:cs typeface="Arial" charset="0"/>
        </a:defRPr>
      </a:lvl3pPr>
      <a:lvl4pPr algn="l" rtl="0" eaLnBrk="0" fontAlgn="base" hangingPunct="0">
        <a:spcBef>
          <a:spcPct val="0"/>
        </a:spcBef>
        <a:spcAft>
          <a:spcPct val="0"/>
        </a:spcAft>
        <a:defRPr sz="4400">
          <a:solidFill>
            <a:schemeClr val="tx2"/>
          </a:solidFill>
          <a:latin typeface="Open Sans" charset="0"/>
          <a:ea typeface="ＭＳ Ｐゴシック" charset="0"/>
          <a:cs typeface="Arial" charset="0"/>
        </a:defRPr>
      </a:lvl4pPr>
      <a:lvl5pPr algn="l" rtl="0" eaLnBrk="0" fontAlgn="base" hangingPunct="0">
        <a:spcBef>
          <a:spcPct val="0"/>
        </a:spcBef>
        <a:spcAft>
          <a:spcPct val="0"/>
        </a:spcAft>
        <a:defRPr sz="4400">
          <a:solidFill>
            <a:schemeClr val="tx2"/>
          </a:solidFill>
          <a:latin typeface="Open Sans" charset="0"/>
          <a:ea typeface="ＭＳ Ｐゴシック" charset="0"/>
          <a:cs typeface="Arial" charset="0"/>
        </a:defRPr>
      </a:lvl5pPr>
      <a:lvl6pPr marL="457200" algn="l" rtl="0" fontAlgn="base">
        <a:spcBef>
          <a:spcPct val="0"/>
        </a:spcBef>
        <a:spcAft>
          <a:spcPct val="0"/>
        </a:spcAft>
        <a:defRPr sz="4400">
          <a:solidFill>
            <a:schemeClr val="tx2"/>
          </a:solidFill>
          <a:latin typeface="Open Sans" charset="0"/>
          <a:ea typeface="ＭＳ Ｐゴシック" charset="0"/>
          <a:cs typeface="Arial" charset="0"/>
        </a:defRPr>
      </a:lvl6pPr>
      <a:lvl7pPr marL="914400" algn="l" rtl="0" fontAlgn="base">
        <a:spcBef>
          <a:spcPct val="0"/>
        </a:spcBef>
        <a:spcAft>
          <a:spcPct val="0"/>
        </a:spcAft>
        <a:defRPr sz="4400">
          <a:solidFill>
            <a:schemeClr val="tx2"/>
          </a:solidFill>
          <a:latin typeface="Open Sans" charset="0"/>
          <a:ea typeface="ＭＳ Ｐゴシック" charset="0"/>
          <a:cs typeface="Arial" charset="0"/>
        </a:defRPr>
      </a:lvl7pPr>
      <a:lvl8pPr marL="1371600" algn="l" rtl="0" fontAlgn="base">
        <a:spcBef>
          <a:spcPct val="0"/>
        </a:spcBef>
        <a:spcAft>
          <a:spcPct val="0"/>
        </a:spcAft>
        <a:defRPr sz="4400">
          <a:solidFill>
            <a:schemeClr val="tx2"/>
          </a:solidFill>
          <a:latin typeface="Open Sans" charset="0"/>
          <a:ea typeface="ＭＳ Ｐゴシック" charset="0"/>
          <a:cs typeface="Arial" charset="0"/>
        </a:defRPr>
      </a:lvl8pPr>
      <a:lvl9pPr marL="1828800" algn="l" rtl="0" fontAlgn="base">
        <a:spcBef>
          <a:spcPct val="0"/>
        </a:spcBef>
        <a:spcAft>
          <a:spcPct val="0"/>
        </a:spcAft>
        <a:defRPr sz="4400">
          <a:solidFill>
            <a:schemeClr val="tx2"/>
          </a:solidFill>
          <a:latin typeface="Open Sans" charset="0"/>
          <a:ea typeface="ＭＳ Ｐゴシック"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Arial" charset="0"/>
          <a:cs typeface="+mn-cs"/>
        </a:defRPr>
      </a:lvl2pPr>
      <a:lvl3pPr marL="1143000" indent="-228600" algn="l" rtl="0" eaLnBrk="0" fontAlgn="base" hangingPunct="0">
        <a:spcBef>
          <a:spcPct val="20000"/>
        </a:spcBef>
        <a:spcAft>
          <a:spcPct val="0"/>
        </a:spcAft>
        <a:buChar char="•"/>
        <a:defRPr sz="2400">
          <a:solidFill>
            <a:schemeClr val="tx1"/>
          </a:solidFill>
          <a:latin typeface="+mn-lt"/>
          <a:ea typeface="Arial" charset="0"/>
          <a:cs typeface="+mn-cs"/>
        </a:defRPr>
      </a:lvl3pPr>
      <a:lvl4pPr marL="1600200" indent="-228600" algn="l" rtl="0" eaLnBrk="0" fontAlgn="base" hangingPunct="0">
        <a:spcBef>
          <a:spcPct val="20000"/>
        </a:spcBef>
        <a:spcAft>
          <a:spcPct val="0"/>
        </a:spcAft>
        <a:buChar char="–"/>
        <a:defRPr sz="2000">
          <a:solidFill>
            <a:schemeClr val="tx1"/>
          </a:solidFill>
          <a:latin typeface="+mn-lt"/>
          <a:ea typeface="Arial" charset="0"/>
          <a:cs typeface="+mn-cs"/>
        </a:defRPr>
      </a:lvl4pPr>
      <a:lvl5pPr marL="2057400" indent="-228600" algn="l" rtl="0" eaLnBrk="0" fontAlgn="base" hangingPunct="0">
        <a:spcBef>
          <a:spcPct val="20000"/>
        </a:spcBef>
        <a:spcAft>
          <a:spcPct val="0"/>
        </a:spcAft>
        <a:buChar char="»"/>
        <a:defRPr sz="2000">
          <a:solidFill>
            <a:schemeClr val="tx1"/>
          </a:solidFill>
          <a:latin typeface="+mn-lt"/>
          <a:ea typeface="Arial" charset="0"/>
          <a:cs typeface="+mn-cs"/>
        </a:defRPr>
      </a:lvl5pPr>
      <a:lvl6pPr marL="2514600" indent="-228600" algn="l" rtl="0" fontAlgn="base">
        <a:spcBef>
          <a:spcPct val="20000"/>
        </a:spcBef>
        <a:spcAft>
          <a:spcPct val="0"/>
        </a:spcAft>
        <a:buChar char="»"/>
        <a:defRPr sz="2000">
          <a:solidFill>
            <a:schemeClr val="tx1"/>
          </a:solidFill>
          <a:latin typeface="+mn-lt"/>
          <a:ea typeface="Arial" charset="0"/>
          <a:cs typeface="+mn-cs"/>
        </a:defRPr>
      </a:lvl6pPr>
      <a:lvl7pPr marL="2971800" indent="-228600" algn="l" rtl="0" fontAlgn="base">
        <a:spcBef>
          <a:spcPct val="20000"/>
        </a:spcBef>
        <a:spcAft>
          <a:spcPct val="0"/>
        </a:spcAft>
        <a:buChar char="»"/>
        <a:defRPr sz="2000">
          <a:solidFill>
            <a:schemeClr val="tx1"/>
          </a:solidFill>
          <a:latin typeface="+mn-lt"/>
          <a:ea typeface="Arial" charset="0"/>
          <a:cs typeface="+mn-cs"/>
        </a:defRPr>
      </a:lvl7pPr>
      <a:lvl8pPr marL="3429000" indent="-228600" algn="l" rtl="0" fontAlgn="base">
        <a:spcBef>
          <a:spcPct val="20000"/>
        </a:spcBef>
        <a:spcAft>
          <a:spcPct val="0"/>
        </a:spcAft>
        <a:buChar char="»"/>
        <a:defRPr sz="2000">
          <a:solidFill>
            <a:schemeClr val="tx1"/>
          </a:solidFill>
          <a:latin typeface="+mn-lt"/>
          <a:ea typeface="Arial" charset="0"/>
          <a:cs typeface="+mn-cs"/>
        </a:defRPr>
      </a:lvl8pPr>
      <a:lvl9pPr marL="3886200" indent="-228600" algn="l" rtl="0" fontAlgn="base">
        <a:spcBef>
          <a:spcPct val="20000"/>
        </a:spcBef>
        <a:spcAft>
          <a:spcPct val="0"/>
        </a:spcAft>
        <a:buChar char="»"/>
        <a:defRPr sz="2000">
          <a:solidFill>
            <a:schemeClr val="tx1"/>
          </a:solidFill>
          <a:latin typeface="+mn-lt"/>
          <a:ea typeface="Arial" charset="0"/>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1.mp4"/><Relationship Id="rId1" Type="http://schemas.openxmlformats.org/officeDocument/2006/relationships/video" Target="NULL" TargetMode="External"/><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www.creatingmycambridge.com/history-stories/equiano-clarkson-abolition" TargetMode="External"/><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lstStyle/>
          <a:p>
            <a:pPr algn="ctr"/>
            <a:r>
              <a:rPr lang="en-GB" dirty="0" smtClean="0"/>
              <a:t>OLAUDAH EQUIANO</a:t>
            </a:r>
            <a:endParaRPr lang="en-GB"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87824" y="4436413"/>
            <a:ext cx="2420888" cy="2420888"/>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GB" dirty="0" err="1" smtClean="0"/>
              <a:t>Inja</a:t>
            </a:r>
            <a:r>
              <a:rPr lang="en-GB" dirty="0" smtClean="0"/>
              <a:t> Checks Out the </a:t>
            </a:r>
            <a:r>
              <a:rPr lang="en-GB" dirty="0"/>
              <a:t>E</a:t>
            </a:r>
            <a:r>
              <a:rPr lang="en-GB" dirty="0" smtClean="0"/>
              <a:t>vidence in </a:t>
            </a:r>
            <a:br>
              <a:rPr lang="en-GB" dirty="0" smtClean="0"/>
            </a:br>
            <a:r>
              <a:rPr lang="en-GB" dirty="0" smtClean="0"/>
              <a:t>St. John’s College Library</a:t>
            </a:r>
            <a:endParaRPr lang="en-GB" dirty="0"/>
          </a:p>
        </p:txBody>
      </p:sp>
      <p:sp>
        <p:nvSpPr>
          <p:cNvPr id="9" name="Rectangle 8"/>
          <p:cNvSpPr/>
          <p:nvPr/>
        </p:nvSpPr>
        <p:spPr>
          <a:xfrm>
            <a:off x="4651016" y="1571802"/>
            <a:ext cx="3953432" cy="4201150"/>
          </a:xfrm>
          <a:prstGeom prst="rect">
            <a:avLst/>
          </a:prstGeom>
        </p:spPr>
        <p:txBody>
          <a:bodyPr wrap="square">
            <a:spAutoFit/>
          </a:bodyPr>
          <a:lstStyle/>
          <a:p>
            <a:pPr lvl="0" algn="ctr"/>
            <a:r>
              <a:rPr lang="en-GB" sz="1900" b="1" dirty="0" smtClean="0">
                <a:solidFill>
                  <a:srgbClr val="FFFFFF"/>
                </a:solidFill>
              </a:rPr>
              <a:t>This picture shows </a:t>
            </a:r>
            <a:r>
              <a:rPr lang="en-GB" sz="1900" b="1" dirty="0" err="1" smtClean="0">
                <a:solidFill>
                  <a:srgbClr val="FFFFFF"/>
                </a:solidFill>
              </a:rPr>
              <a:t>Inja</a:t>
            </a:r>
            <a:r>
              <a:rPr lang="en-GB" sz="1900" b="1" dirty="0" smtClean="0">
                <a:solidFill>
                  <a:srgbClr val="FFFFFF"/>
                </a:solidFill>
              </a:rPr>
              <a:t> taking a close look at some of the documents about the slave trade in St. John’s College library, including </a:t>
            </a:r>
            <a:r>
              <a:rPr lang="en-GB" sz="1900" b="1" dirty="0">
                <a:solidFill>
                  <a:srgbClr val="FFFFFF"/>
                </a:solidFill>
              </a:rPr>
              <a:t>the plan of the Brooks ship from </a:t>
            </a:r>
            <a:r>
              <a:rPr lang="en-GB" sz="1900" b="1" dirty="0" smtClean="0">
                <a:solidFill>
                  <a:srgbClr val="FFFFFF"/>
                </a:solidFill>
              </a:rPr>
              <a:t>1788</a:t>
            </a:r>
            <a:r>
              <a:rPr lang="en-GB" sz="1900" b="1" dirty="0">
                <a:solidFill>
                  <a:srgbClr val="FFFFFF"/>
                </a:solidFill>
              </a:rPr>
              <a:t> </a:t>
            </a:r>
            <a:r>
              <a:rPr lang="en-GB" sz="1900" b="1" dirty="0" smtClean="0">
                <a:solidFill>
                  <a:srgbClr val="FFFFFF"/>
                </a:solidFill>
              </a:rPr>
              <a:t>(from the previous picture).</a:t>
            </a:r>
          </a:p>
          <a:p>
            <a:pPr lvl="0" algn="ctr"/>
            <a:endParaRPr lang="en-GB" sz="1900" b="1" dirty="0">
              <a:solidFill>
                <a:srgbClr val="FFFFFF"/>
              </a:solidFill>
            </a:endParaRPr>
          </a:p>
          <a:p>
            <a:pPr lvl="0" algn="ctr"/>
            <a:r>
              <a:rPr lang="en-GB" sz="1900" b="1" dirty="0" smtClean="0">
                <a:solidFill>
                  <a:srgbClr val="FFFFFF"/>
                </a:solidFill>
              </a:rPr>
              <a:t>These documents were very important as they were used part </a:t>
            </a:r>
            <a:r>
              <a:rPr lang="en-GB" sz="1900" b="1" dirty="0">
                <a:solidFill>
                  <a:srgbClr val="FFFFFF"/>
                </a:solidFill>
              </a:rPr>
              <a:t>of the evidence for why slavery should be </a:t>
            </a:r>
            <a:r>
              <a:rPr lang="en-GB" sz="1900" b="1" dirty="0" smtClean="0">
                <a:solidFill>
                  <a:srgbClr val="FFFFFF"/>
                </a:solidFill>
              </a:rPr>
              <a:t>abolished and helped lead to the </a:t>
            </a:r>
            <a:r>
              <a:rPr lang="en-GB" sz="1900" b="1" dirty="0" smtClean="0">
                <a:solidFill>
                  <a:srgbClr val="FFFFFF"/>
                </a:solidFill>
              </a:rPr>
              <a:t>abolition </a:t>
            </a:r>
            <a:r>
              <a:rPr lang="en-GB" sz="1900" b="1" dirty="0" smtClean="0">
                <a:solidFill>
                  <a:srgbClr val="FFFFFF"/>
                </a:solidFill>
              </a:rPr>
              <a:t>of slavery in the UK in 1807</a:t>
            </a:r>
            <a:r>
              <a:rPr lang="en-GB" sz="2000" b="1" dirty="0" smtClean="0">
                <a:solidFill>
                  <a:srgbClr val="FFFFFF"/>
                </a:solidFill>
              </a:rPr>
              <a:t>. </a:t>
            </a:r>
            <a:endParaRPr lang="en-GB" sz="2000" b="1" dirty="0">
              <a:solidFill>
                <a:srgbClr val="FFFFFF"/>
              </a:solidFill>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68400" y="1544265"/>
            <a:ext cx="2806700" cy="4210050"/>
          </a:xfrm>
          <a:prstGeom prst="rect">
            <a:avLst/>
          </a:prstGeom>
        </p:spPr>
      </p:pic>
    </p:spTree>
    <p:extLst>
      <p:ext uri="{BB962C8B-B14F-4D97-AF65-F5344CB8AC3E}">
        <p14:creationId xmlns:p14="http://schemas.microsoft.com/office/powerpoint/2010/main" val="137542784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686800" cy="1143000"/>
          </a:xfrm>
        </p:spPr>
        <p:txBody>
          <a:bodyPr/>
          <a:lstStyle/>
          <a:p>
            <a:r>
              <a:rPr lang="en-GB" dirty="0" smtClean="0"/>
              <a:t>Video of </a:t>
            </a:r>
            <a:r>
              <a:rPr lang="en-GB" dirty="0" err="1" smtClean="0"/>
              <a:t>Inja</a:t>
            </a:r>
            <a:r>
              <a:rPr lang="en-GB" dirty="0" smtClean="0"/>
              <a:t> at St John’s College </a:t>
            </a:r>
            <a:endParaRPr lang="en-GB" dirty="0"/>
          </a:p>
        </p:txBody>
      </p:sp>
      <p:pic>
        <p:nvPicPr>
          <p:cNvPr id="5" name="Inja Interview-HD.mp4">
            <a:hlinkClick r:id="" action="ppaction://media"/>
          </p:cNvPr>
          <p:cNvPicPr>
            <a:picLocks noGrp="1"/>
          </p:cNvPicPr>
          <p:nvPr>
            <p:ph idx="1"/>
            <a:videoFile r:link="rId1"/>
            <p:extLst>
              <p:ext uri="{DAA4B4D4-6D71-4841-9C94-3DE7FCFB9230}">
                <p14:media xmlns:p14="http://schemas.microsoft.com/office/powerpoint/2010/main" r:embed="rId2">
                  <p14:trim end="15200"/>
                  <p14:fade out="1750"/>
                </p14:media>
              </p:ext>
            </p:extLst>
          </p:nvPr>
        </p:nvPicPr>
        <p:blipFill>
          <a:blip r:embed="rId4"/>
          <a:stretch>
            <a:fillRect/>
          </a:stretch>
        </p:blipFill>
        <p:spPr>
          <a:xfrm>
            <a:off x="549275" y="1600200"/>
            <a:ext cx="8045450" cy="4525963"/>
          </a:xfrm>
        </p:spPr>
      </p:pic>
    </p:spTree>
    <p:extLst>
      <p:ext uri="{BB962C8B-B14F-4D97-AF65-F5344CB8AC3E}">
        <p14:creationId xmlns:p14="http://schemas.microsoft.com/office/powerpoint/2010/main" val="147241560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vol="80000">
                <p:cTn id="7" fill="hold" display="0">
                  <p:stCondLst>
                    <p:cond delay="indefinite"/>
                  </p:stCondLst>
                </p:cTn>
                <p:tgtEl>
                  <p:spTgt spid="5"/>
                </p:tgtEl>
              </p:cMediaNode>
            </p:vide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600" dirty="0" err="1" smtClean="0"/>
              <a:t>Inja</a:t>
            </a:r>
            <a:r>
              <a:rPr lang="en-GB" sz="3600" dirty="0" smtClean="0"/>
              <a:t> with Sing! Community Choir who performed in the ‘Freedom’ recording</a:t>
            </a:r>
            <a:endParaRPr lang="en-GB" sz="3600" dirty="0"/>
          </a:p>
        </p:txBody>
      </p:sp>
      <p:pic>
        <p:nvPicPr>
          <p:cNvPr id="4" name="Content Placeholder 3"/>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251520" y="1631512"/>
            <a:ext cx="6336704" cy="4224469"/>
          </a:xfrm>
        </p:spPr>
      </p:pic>
      <p:pic>
        <p:nvPicPr>
          <p:cNvPr id="5" name="Picture 4"/>
          <p:cNvPicPr>
            <a:picLocks noChangeAspect="1"/>
          </p:cNvPicPr>
          <p:nvPr/>
        </p:nvPicPr>
        <p:blipFill rotWithShape="1">
          <a:blip r:embed="rId5">
            <a:extLst>
              <a:ext uri="{28A0092B-C50C-407E-A947-70E740481C1C}">
                <a14:useLocalDpi xmlns:a14="http://schemas.microsoft.com/office/drawing/2010/main" val="0"/>
              </a:ext>
            </a:extLst>
          </a:blip>
          <a:srcRect l="26527" r="30000" b="24377"/>
          <a:stretch/>
        </p:blipFill>
        <p:spPr>
          <a:xfrm>
            <a:off x="6886600" y="4725144"/>
            <a:ext cx="1800200" cy="899660"/>
          </a:xfrm>
          <a:prstGeom prst="rect">
            <a:avLst/>
          </a:prstGeom>
        </p:spPr>
      </p:pic>
      <p:sp>
        <p:nvSpPr>
          <p:cNvPr id="3" name="TextBox 2"/>
          <p:cNvSpPr txBox="1"/>
          <p:nvPr/>
        </p:nvSpPr>
        <p:spPr>
          <a:xfrm>
            <a:off x="6804248" y="2060848"/>
            <a:ext cx="2168735" cy="1477328"/>
          </a:xfrm>
          <a:prstGeom prst="rect">
            <a:avLst/>
          </a:prstGeom>
          <a:noFill/>
        </p:spPr>
        <p:txBody>
          <a:bodyPr wrap="none" rtlCol="0">
            <a:spAutoFit/>
          </a:bodyPr>
          <a:lstStyle/>
          <a:p>
            <a:r>
              <a:rPr lang="en-GB" sz="2400" dirty="0" smtClean="0"/>
              <a:t>To listen to the</a:t>
            </a:r>
          </a:p>
          <a:p>
            <a:r>
              <a:rPr lang="en-GB" sz="2400" dirty="0"/>
              <a:t>o</a:t>
            </a:r>
            <a:r>
              <a:rPr lang="en-GB" sz="2400" dirty="0" smtClean="0"/>
              <a:t>riginal track</a:t>
            </a:r>
          </a:p>
          <a:p>
            <a:r>
              <a:rPr lang="en-GB" sz="2400" dirty="0"/>
              <a:t>c</a:t>
            </a:r>
            <a:r>
              <a:rPr lang="en-GB" sz="2400" dirty="0" smtClean="0"/>
              <a:t>lick here:</a:t>
            </a:r>
          </a:p>
          <a:p>
            <a:endParaRPr lang="en-GB" dirty="0"/>
          </a:p>
        </p:txBody>
      </p:sp>
      <p:pic>
        <p:nvPicPr>
          <p:cNvPr id="7" name="4.Freedom Final Version for app">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extLst>
              <a:ext uri="{28A0092B-C50C-407E-A947-70E740481C1C}">
                <a14:useLocalDpi xmlns:a14="http://schemas.microsoft.com/office/drawing/2010/main" val="0"/>
              </a:ext>
            </a:extLst>
          </a:blip>
          <a:stretch>
            <a:fillRect/>
          </a:stretch>
        </p:blipFill>
        <p:spPr>
          <a:xfrm>
            <a:off x="7447879" y="3501008"/>
            <a:ext cx="881472" cy="960410"/>
          </a:xfrm>
          <a:prstGeom prst="rect">
            <a:avLst/>
          </a:prstGeom>
        </p:spPr>
      </p:pic>
    </p:spTree>
    <p:extLst>
      <p:ext uri="{BB962C8B-B14F-4D97-AF65-F5344CB8AC3E}">
        <p14:creationId xmlns:p14="http://schemas.microsoft.com/office/powerpoint/2010/main" val="290708014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25701" fill="hold"/>
                                        <p:tgtEl>
                                          <p:spTgt spid="7"/>
                                        </p:tgtEl>
                                      </p:cBhvr>
                                    </p:cmd>
                                  </p:childTnLst>
                                </p:cTn>
                              </p:par>
                            </p:childTnLst>
                          </p:cTn>
                        </p:par>
                      </p:childTnLst>
                    </p:cTn>
                  </p:par>
                </p:childTnLst>
              </p:cTn>
              <p:nextCondLst>
                <p:cond evt="onClick" delay="0">
                  <p:tgtEl>
                    <p:spTgt spid="7"/>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‘Freedom’ Song Lyrics</a:t>
            </a:r>
            <a:endParaRPr lang="en-GB" dirty="0"/>
          </a:p>
        </p:txBody>
      </p:sp>
      <p:sp>
        <p:nvSpPr>
          <p:cNvPr id="3" name="Content Placeholder 2"/>
          <p:cNvSpPr>
            <a:spLocks noGrp="1"/>
          </p:cNvSpPr>
          <p:nvPr>
            <p:ph idx="1"/>
          </p:nvPr>
        </p:nvSpPr>
        <p:spPr/>
        <p:txBody>
          <a:bodyPr anchor="t">
            <a:normAutofit fontScale="62500" lnSpcReduction="20000"/>
          </a:bodyPr>
          <a:lstStyle/>
          <a:p>
            <a:pPr marL="0" indent="0">
              <a:buNone/>
            </a:pPr>
            <a:r>
              <a:rPr lang="en-GB" sz="4800" dirty="0"/>
              <a:t>Some live for freedom some die for freedom </a:t>
            </a:r>
            <a:br>
              <a:rPr lang="en-GB" sz="4800" dirty="0"/>
            </a:br>
            <a:r>
              <a:rPr lang="en-GB" sz="4800" dirty="0"/>
              <a:t>Some fight for freedom some lie for freedom </a:t>
            </a:r>
            <a:br>
              <a:rPr lang="en-GB" sz="4800" dirty="0"/>
            </a:br>
            <a:r>
              <a:rPr lang="en-GB" sz="4800" dirty="0"/>
              <a:t>Some cry for freedom some try for freedom </a:t>
            </a:r>
            <a:br>
              <a:rPr lang="en-GB" sz="4800" dirty="0"/>
            </a:br>
            <a:r>
              <a:rPr lang="en-GB" sz="4800" dirty="0"/>
              <a:t>Some say that we </a:t>
            </a:r>
            <a:r>
              <a:rPr lang="en-GB" sz="4800" dirty="0" err="1"/>
              <a:t>ain't</a:t>
            </a:r>
            <a:r>
              <a:rPr lang="en-GB" sz="4800" dirty="0"/>
              <a:t> free till the whole worlds free </a:t>
            </a:r>
            <a:br>
              <a:rPr lang="en-GB" sz="4800" dirty="0"/>
            </a:br>
            <a:r>
              <a:rPr lang="en-GB" sz="4800" dirty="0"/>
              <a:t>Some walk for freedom some ride for freedom </a:t>
            </a:r>
            <a:br>
              <a:rPr lang="en-GB" sz="4800" dirty="0"/>
            </a:br>
            <a:r>
              <a:rPr lang="en-GB" sz="4800" dirty="0"/>
              <a:t>Some run for freedom some hide from freedom </a:t>
            </a:r>
            <a:br>
              <a:rPr lang="en-GB" sz="4800" dirty="0"/>
            </a:br>
            <a:r>
              <a:rPr lang="en-GB" sz="4800" dirty="0"/>
              <a:t>Some spy for freedom some write for freedom </a:t>
            </a:r>
            <a:br>
              <a:rPr lang="en-GB" sz="4800" dirty="0"/>
            </a:br>
            <a:r>
              <a:rPr lang="en-GB" sz="4800" dirty="0"/>
              <a:t>Some say that we </a:t>
            </a:r>
            <a:r>
              <a:rPr lang="en-GB" sz="4800" dirty="0" err="1"/>
              <a:t>ain't</a:t>
            </a:r>
            <a:r>
              <a:rPr lang="en-GB" sz="4800" dirty="0"/>
              <a:t> free till the whole worlds </a:t>
            </a:r>
            <a:r>
              <a:rPr lang="en-GB" sz="4800" dirty="0" smtClean="0"/>
              <a:t>free</a:t>
            </a:r>
            <a:endParaRPr lang="en-GB" sz="4800" dirty="0"/>
          </a:p>
        </p:txBody>
      </p:sp>
    </p:spTree>
    <p:extLst>
      <p:ext uri="{BB962C8B-B14F-4D97-AF65-F5344CB8AC3E}">
        <p14:creationId xmlns:p14="http://schemas.microsoft.com/office/powerpoint/2010/main" val="388332880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solidFill>
                  <a:srgbClr val="E3EBF1"/>
                </a:solidFill>
              </a:rPr>
              <a:t>‘Freedom’ Song Lyrics</a:t>
            </a:r>
            <a:endParaRPr lang="en-GB" dirty="0"/>
          </a:p>
        </p:txBody>
      </p:sp>
      <p:sp>
        <p:nvSpPr>
          <p:cNvPr id="3" name="Content Placeholder 2"/>
          <p:cNvSpPr>
            <a:spLocks noGrp="1"/>
          </p:cNvSpPr>
          <p:nvPr>
            <p:ph idx="1"/>
          </p:nvPr>
        </p:nvSpPr>
        <p:spPr/>
        <p:txBody>
          <a:bodyPr anchor="t">
            <a:normAutofit/>
          </a:bodyPr>
          <a:lstStyle/>
          <a:p>
            <a:pPr marL="0" indent="0">
              <a:buNone/>
            </a:pPr>
            <a:r>
              <a:rPr lang="en-GB" sz="4800" dirty="0"/>
              <a:t/>
            </a:r>
            <a:br>
              <a:rPr lang="en-GB" sz="4800" dirty="0"/>
            </a:br>
            <a:r>
              <a:rPr lang="en-GB" sz="4800" dirty="0"/>
              <a:t>We all have a right to freedom</a:t>
            </a:r>
          </a:p>
          <a:p>
            <a:pPr marL="0" indent="0">
              <a:buNone/>
            </a:pPr>
            <a:endParaRPr lang="en-GB" sz="4800" dirty="0"/>
          </a:p>
        </p:txBody>
      </p:sp>
    </p:spTree>
    <p:extLst>
      <p:ext uri="{BB962C8B-B14F-4D97-AF65-F5344CB8AC3E}">
        <p14:creationId xmlns:p14="http://schemas.microsoft.com/office/powerpoint/2010/main" val="105282742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solidFill>
                  <a:srgbClr val="E3EBF1"/>
                </a:solidFill>
              </a:rPr>
              <a:t>‘Freedom’ Song Lyrics</a:t>
            </a:r>
            <a:endParaRPr lang="en-GB" dirty="0"/>
          </a:p>
        </p:txBody>
      </p:sp>
      <p:sp>
        <p:nvSpPr>
          <p:cNvPr id="3" name="Content Placeholder 2"/>
          <p:cNvSpPr>
            <a:spLocks noGrp="1"/>
          </p:cNvSpPr>
          <p:nvPr>
            <p:ph idx="1"/>
          </p:nvPr>
        </p:nvSpPr>
        <p:spPr/>
        <p:txBody>
          <a:bodyPr anchor="t">
            <a:normAutofit fontScale="62500" lnSpcReduction="20000"/>
          </a:bodyPr>
          <a:lstStyle/>
          <a:p>
            <a:pPr marL="0" indent="0">
              <a:buNone/>
            </a:pPr>
            <a:r>
              <a:rPr lang="en-GB" sz="4800" dirty="0" smtClean="0"/>
              <a:t>Just </a:t>
            </a:r>
            <a:r>
              <a:rPr lang="en-GB" sz="4800" dirty="0"/>
              <a:t>imagine being a kid </a:t>
            </a:r>
            <a:br>
              <a:rPr lang="en-GB" sz="4800" dirty="0"/>
            </a:br>
            <a:r>
              <a:rPr lang="en-GB" sz="4800" dirty="0"/>
              <a:t>Chilling at home with your sis at your crib </a:t>
            </a:r>
            <a:br>
              <a:rPr lang="en-GB" sz="4800" dirty="0"/>
            </a:br>
            <a:r>
              <a:rPr lang="en-GB" sz="4800" dirty="0"/>
              <a:t>Next thing kidnappers break in </a:t>
            </a:r>
            <a:br>
              <a:rPr lang="en-GB" sz="4800" dirty="0"/>
            </a:br>
            <a:r>
              <a:rPr lang="en-GB" sz="4800" dirty="0"/>
              <a:t>Capture you both so you'll never see your kin </a:t>
            </a:r>
            <a:br>
              <a:rPr lang="en-GB" sz="4800" dirty="0"/>
            </a:br>
            <a:r>
              <a:rPr lang="en-GB" sz="4800" dirty="0"/>
              <a:t>Separate you then ship abroad </a:t>
            </a:r>
            <a:br>
              <a:rPr lang="en-GB" sz="4800" dirty="0"/>
            </a:br>
            <a:r>
              <a:rPr lang="en-GB" sz="4800" dirty="0"/>
              <a:t>To a place that's an unknown shore </a:t>
            </a:r>
            <a:br>
              <a:rPr lang="en-GB" sz="4800" dirty="0"/>
            </a:br>
            <a:r>
              <a:rPr lang="en-GB" sz="4800" dirty="0"/>
              <a:t>Then you’re sold at a price </a:t>
            </a:r>
            <a:br>
              <a:rPr lang="en-GB" sz="4800" dirty="0"/>
            </a:br>
            <a:r>
              <a:rPr lang="en-GB" sz="4800" dirty="0"/>
              <a:t>Someone owns your life </a:t>
            </a:r>
            <a:br>
              <a:rPr lang="en-GB" sz="4800" dirty="0"/>
            </a:br>
            <a:r>
              <a:rPr lang="en-GB" sz="4800" dirty="0"/>
              <a:t>And you'll never see freedom no </a:t>
            </a:r>
            <a:r>
              <a:rPr lang="en-GB" sz="4800" dirty="0" smtClean="0"/>
              <a:t>more</a:t>
            </a:r>
            <a:endParaRPr lang="en-GB" sz="4800" dirty="0"/>
          </a:p>
        </p:txBody>
      </p:sp>
    </p:spTree>
    <p:extLst>
      <p:ext uri="{BB962C8B-B14F-4D97-AF65-F5344CB8AC3E}">
        <p14:creationId xmlns:p14="http://schemas.microsoft.com/office/powerpoint/2010/main" val="129234158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rgbClr val="E3EBF1"/>
                </a:solidFill>
              </a:rPr>
              <a:t>‘</a:t>
            </a:r>
            <a:r>
              <a:rPr lang="en-GB" dirty="0">
                <a:solidFill>
                  <a:srgbClr val="E3EBF1"/>
                </a:solidFill>
              </a:rPr>
              <a:t>Freedom’ Song </a:t>
            </a:r>
            <a:r>
              <a:rPr lang="en-GB" dirty="0" err="1">
                <a:solidFill>
                  <a:srgbClr val="E3EBF1"/>
                </a:solidFill>
              </a:rPr>
              <a:t>Lyrics</a:t>
            </a:r>
            <a:r>
              <a:rPr lang="en-GB" dirty="0" err="1" smtClean="0"/>
              <a:t>m</a:t>
            </a:r>
            <a:endParaRPr lang="en-GB" dirty="0"/>
          </a:p>
        </p:txBody>
      </p:sp>
      <p:sp>
        <p:nvSpPr>
          <p:cNvPr id="3" name="Content Placeholder 2"/>
          <p:cNvSpPr>
            <a:spLocks noGrp="1"/>
          </p:cNvSpPr>
          <p:nvPr>
            <p:ph idx="1"/>
          </p:nvPr>
        </p:nvSpPr>
        <p:spPr/>
        <p:txBody>
          <a:bodyPr anchor="t">
            <a:normAutofit fontScale="62500" lnSpcReduction="20000"/>
          </a:bodyPr>
          <a:lstStyle/>
          <a:p>
            <a:pPr marL="0" indent="0">
              <a:buNone/>
            </a:pPr>
            <a:r>
              <a:rPr lang="en-GB" sz="4800" dirty="0"/>
              <a:t>Then a captain buys you and you sail with the tide </a:t>
            </a:r>
            <a:br>
              <a:rPr lang="en-GB" sz="4800" dirty="0"/>
            </a:br>
            <a:r>
              <a:rPr lang="en-GB" sz="4800" dirty="0"/>
              <a:t>Seeing the whole world wide </a:t>
            </a:r>
            <a:br>
              <a:rPr lang="en-GB" sz="4800" dirty="0"/>
            </a:br>
            <a:r>
              <a:rPr lang="en-GB" sz="4800" dirty="0"/>
              <a:t>Given a wage that's minimum not high </a:t>
            </a:r>
            <a:br>
              <a:rPr lang="en-GB" sz="4800" dirty="0"/>
            </a:br>
            <a:r>
              <a:rPr lang="en-GB" sz="4800" dirty="0"/>
              <a:t>But enough to buy your freedom in time </a:t>
            </a:r>
            <a:br>
              <a:rPr lang="en-GB" sz="4800" dirty="0"/>
            </a:br>
            <a:r>
              <a:rPr lang="en-GB" sz="4800" dirty="0"/>
              <a:t>On that day when you've got funds </a:t>
            </a:r>
            <a:br>
              <a:rPr lang="en-GB" sz="4800" dirty="0"/>
            </a:br>
            <a:r>
              <a:rPr lang="en-GB" sz="4800" dirty="0"/>
              <a:t>Your name’s yours for the right sum</a:t>
            </a:r>
            <a:br>
              <a:rPr lang="en-GB" sz="4800" dirty="0"/>
            </a:br>
            <a:r>
              <a:rPr lang="en-GB" sz="4800" dirty="0"/>
              <a:t>It's Equiano by the setting sun </a:t>
            </a:r>
            <a:br>
              <a:rPr lang="en-GB" sz="4800" dirty="0"/>
            </a:br>
            <a:r>
              <a:rPr lang="en-GB" sz="4800" dirty="0"/>
              <a:t>Once papers signed your freedom comes, </a:t>
            </a:r>
            <a:r>
              <a:rPr lang="en-GB" sz="4800" dirty="0" smtClean="0"/>
              <a:t>then</a:t>
            </a:r>
            <a:endParaRPr lang="en-GB" sz="4800" dirty="0"/>
          </a:p>
        </p:txBody>
      </p:sp>
    </p:spTree>
    <p:extLst>
      <p:ext uri="{BB962C8B-B14F-4D97-AF65-F5344CB8AC3E}">
        <p14:creationId xmlns:p14="http://schemas.microsoft.com/office/powerpoint/2010/main" val="221139385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solidFill>
                  <a:srgbClr val="E3EBF1"/>
                </a:solidFill>
              </a:rPr>
              <a:t>‘Freedom’ Song Lyrics</a:t>
            </a:r>
            <a:endParaRPr lang="en-GB" dirty="0"/>
          </a:p>
        </p:txBody>
      </p:sp>
      <p:sp>
        <p:nvSpPr>
          <p:cNvPr id="3" name="Content Placeholder 2"/>
          <p:cNvSpPr>
            <a:spLocks noGrp="1"/>
          </p:cNvSpPr>
          <p:nvPr>
            <p:ph idx="1"/>
          </p:nvPr>
        </p:nvSpPr>
        <p:spPr/>
        <p:txBody>
          <a:bodyPr anchor="t">
            <a:normAutofit fontScale="62500" lnSpcReduction="20000"/>
          </a:bodyPr>
          <a:lstStyle/>
          <a:p>
            <a:pPr marL="0" indent="0">
              <a:buNone/>
            </a:pPr>
            <a:r>
              <a:rPr lang="en-GB" sz="4800" dirty="0"/>
              <a:t>Go from slave to author </a:t>
            </a:r>
            <a:br>
              <a:rPr lang="en-GB" sz="4800" dirty="0"/>
            </a:br>
            <a:r>
              <a:rPr lang="en-GB" sz="4800" dirty="0"/>
              <a:t>To protestor in one semester </a:t>
            </a:r>
            <a:br>
              <a:rPr lang="en-GB" sz="4800" dirty="0"/>
            </a:br>
            <a:r>
              <a:rPr lang="en-GB" sz="4800" dirty="0"/>
              <a:t>Plant the seed the to get slavery ended </a:t>
            </a:r>
            <a:br>
              <a:rPr lang="en-GB" sz="4800" dirty="0"/>
            </a:br>
            <a:r>
              <a:rPr lang="en-GB" sz="4800" dirty="0"/>
              <a:t>And go against the grain of freedoms ember </a:t>
            </a:r>
            <a:br>
              <a:rPr lang="en-GB" sz="4800" dirty="0"/>
            </a:br>
            <a:r>
              <a:rPr lang="en-GB" sz="4800" dirty="0"/>
              <a:t>From essays to decades as activists </a:t>
            </a:r>
            <a:br>
              <a:rPr lang="en-GB" sz="4800" dirty="0"/>
            </a:br>
            <a:r>
              <a:rPr lang="en-GB" sz="4800" dirty="0"/>
              <a:t>These grounds here produced the catalyst </a:t>
            </a:r>
            <a:br>
              <a:rPr lang="en-GB" sz="4800" dirty="0"/>
            </a:br>
            <a:r>
              <a:rPr lang="en-GB" sz="4800" dirty="0"/>
              <a:t>To trading in slaves as an active wish </a:t>
            </a:r>
            <a:br>
              <a:rPr lang="en-GB" sz="4800" dirty="0"/>
            </a:br>
            <a:r>
              <a:rPr lang="en-GB" sz="4800" dirty="0"/>
              <a:t>To demolishing the routes cos they had to </a:t>
            </a:r>
            <a:r>
              <a:rPr lang="en-GB" sz="4800" dirty="0" smtClean="0"/>
              <a:t>give</a:t>
            </a:r>
            <a:endParaRPr lang="en-GB" sz="4800" dirty="0"/>
          </a:p>
        </p:txBody>
      </p:sp>
    </p:spTree>
    <p:extLst>
      <p:ext uri="{BB962C8B-B14F-4D97-AF65-F5344CB8AC3E}">
        <p14:creationId xmlns:p14="http://schemas.microsoft.com/office/powerpoint/2010/main" val="371251053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solidFill>
                  <a:srgbClr val="E3EBF1"/>
                </a:solidFill>
              </a:rPr>
              <a:t>‘Freedom’ Song Lyrics</a:t>
            </a:r>
            <a:endParaRPr lang="en-GB" dirty="0"/>
          </a:p>
        </p:txBody>
      </p:sp>
      <p:sp>
        <p:nvSpPr>
          <p:cNvPr id="3" name="Content Placeholder 2"/>
          <p:cNvSpPr>
            <a:spLocks noGrp="1"/>
          </p:cNvSpPr>
          <p:nvPr>
            <p:ph idx="1"/>
          </p:nvPr>
        </p:nvSpPr>
        <p:spPr/>
        <p:txBody>
          <a:bodyPr anchor="t">
            <a:normAutofit fontScale="62500" lnSpcReduction="20000"/>
          </a:bodyPr>
          <a:lstStyle/>
          <a:p>
            <a:pPr marL="0" indent="0">
              <a:buNone/>
            </a:pPr>
            <a:r>
              <a:rPr lang="en-GB" sz="4800" dirty="0"/>
              <a:t>But I can be free just like all of us </a:t>
            </a:r>
            <a:br>
              <a:rPr lang="en-GB" sz="4800" dirty="0"/>
            </a:br>
            <a:r>
              <a:rPr lang="en-GB" sz="4800" dirty="0"/>
              <a:t>These real life stories paved the way </a:t>
            </a:r>
            <a:br>
              <a:rPr lang="en-GB" sz="4800" dirty="0"/>
            </a:br>
            <a:r>
              <a:rPr lang="en-GB" sz="4800" dirty="0"/>
              <a:t>Enthralled in history to this day </a:t>
            </a:r>
            <a:br>
              <a:rPr lang="en-GB" sz="4800" dirty="0"/>
            </a:br>
            <a:r>
              <a:rPr lang="en-GB" sz="4800" dirty="0"/>
              <a:t>There’s many out there that's still enslaved </a:t>
            </a:r>
            <a:br>
              <a:rPr lang="en-GB" sz="4800" dirty="0"/>
            </a:br>
            <a:r>
              <a:rPr lang="en-GB" sz="4800" dirty="0"/>
              <a:t>Do you fight for them or just work for you </a:t>
            </a:r>
            <a:br>
              <a:rPr lang="en-GB" sz="4800" dirty="0"/>
            </a:br>
            <a:r>
              <a:rPr lang="en-GB" sz="4800" dirty="0"/>
              <a:t>Do you care at all or just care for you </a:t>
            </a:r>
            <a:br>
              <a:rPr lang="en-GB" sz="4800" dirty="0"/>
            </a:br>
            <a:r>
              <a:rPr lang="en-GB" sz="4800" dirty="0"/>
              <a:t>Do you use their ways to keep slavery true </a:t>
            </a:r>
            <a:br>
              <a:rPr lang="en-GB" sz="4800" dirty="0"/>
            </a:br>
            <a:r>
              <a:rPr lang="en-GB" sz="4800" dirty="0"/>
              <a:t>Whether mind over body or in anything you </a:t>
            </a:r>
            <a:r>
              <a:rPr lang="en-GB" sz="4800" dirty="0" smtClean="0"/>
              <a:t>do</a:t>
            </a:r>
            <a:endParaRPr lang="en-GB" sz="4800" dirty="0"/>
          </a:p>
        </p:txBody>
      </p:sp>
    </p:spTree>
    <p:extLst>
      <p:ext uri="{BB962C8B-B14F-4D97-AF65-F5344CB8AC3E}">
        <p14:creationId xmlns:p14="http://schemas.microsoft.com/office/powerpoint/2010/main" val="194646100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solidFill>
                  <a:srgbClr val="E3EBF1"/>
                </a:solidFill>
              </a:rPr>
              <a:t>‘Freedom’ Song Lyrics</a:t>
            </a:r>
            <a:endParaRPr lang="en-GB" dirty="0"/>
          </a:p>
        </p:txBody>
      </p:sp>
      <p:sp>
        <p:nvSpPr>
          <p:cNvPr id="3" name="Content Placeholder 2"/>
          <p:cNvSpPr>
            <a:spLocks noGrp="1"/>
          </p:cNvSpPr>
          <p:nvPr>
            <p:ph idx="1"/>
          </p:nvPr>
        </p:nvSpPr>
        <p:spPr/>
        <p:txBody>
          <a:bodyPr anchor="t">
            <a:noAutofit/>
          </a:bodyPr>
          <a:lstStyle/>
          <a:p>
            <a:pPr marL="0" indent="0">
              <a:buNone/>
            </a:pPr>
            <a:r>
              <a:rPr lang="en-GB" sz="2800" dirty="0"/>
              <a:t>I know who I am, you know bout you </a:t>
            </a:r>
            <a:br>
              <a:rPr lang="en-GB" sz="2800" dirty="0"/>
            </a:br>
            <a:r>
              <a:rPr lang="en-GB" sz="2800" dirty="0"/>
              <a:t>No identity crisis here to view </a:t>
            </a:r>
            <a:br>
              <a:rPr lang="en-GB" sz="2800" dirty="0"/>
            </a:br>
            <a:r>
              <a:rPr lang="en-GB" sz="2800" dirty="0"/>
              <a:t>I know my past and my parts are used </a:t>
            </a:r>
            <a:br>
              <a:rPr lang="en-GB" sz="2800" dirty="0"/>
            </a:br>
            <a:r>
              <a:rPr lang="en-GB" sz="2800" dirty="0"/>
              <a:t>I'm part of a parcel that defends truth </a:t>
            </a:r>
            <a:br>
              <a:rPr lang="en-GB" sz="2800" dirty="0"/>
            </a:br>
            <a:r>
              <a:rPr lang="en-GB" sz="2800" dirty="0"/>
              <a:t>And these truths are free like we all should be </a:t>
            </a:r>
            <a:br>
              <a:rPr lang="en-GB" sz="2800" dirty="0"/>
            </a:br>
            <a:r>
              <a:rPr lang="en-GB" sz="2800" dirty="0"/>
              <a:t>Whether woman, man, child, all human beings </a:t>
            </a:r>
            <a:br>
              <a:rPr lang="en-GB" sz="2800" dirty="0"/>
            </a:br>
            <a:r>
              <a:rPr lang="en-GB" sz="2800" dirty="0"/>
              <a:t>To the people fighting</a:t>
            </a:r>
          </a:p>
          <a:p>
            <a:pPr marL="0" indent="0">
              <a:buNone/>
            </a:pPr>
            <a:r>
              <a:rPr lang="en-GB" sz="2800" dirty="0"/>
              <a:t>I hope one day that </a:t>
            </a:r>
            <a:br>
              <a:rPr lang="en-GB" sz="2800" dirty="0"/>
            </a:br>
            <a:r>
              <a:rPr lang="en-GB" sz="2800" dirty="0"/>
              <a:t>I can help you all to be free.</a:t>
            </a:r>
          </a:p>
        </p:txBody>
      </p:sp>
    </p:spTree>
    <p:extLst>
      <p:ext uri="{BB962C8B-B14F-4D97-AF65-F5344CB8AC3E}">
        <p14:creationId xmlns:p14="http://schemas.microsoft.com/office/powerpoint/2010/main" val="250679339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GB" dirty="0" smtClean="0"/>
              <a:t>Who was </a:t>
            </a:r>
            <a:r>
              <a:rPr lang="en-GB" dirty="0" err="1" smtClean="0"/>
              <a:t>Olaudah</a:t>
            </a:r>
            <a:r>
              <a:rPr lang="en-GB" dirty="0" smtClean="0"/>
              <a:t> </a:t>
            </a:r>
            <a:r>
              <a:rPr lang="en-GB" dirty="0" err="1" smtClean="0"/>
              <a:t>Equiano</a:t>
            </a:r>
            <a:r>
              <a:rPr lang="en-GB" dirty="0" smtClean="0"/>
              <a:t>?</a:t>
            </a:r>
            <a:endParaRPr lang="en-GB" dirty="0"/>
          </a:p>
        </p:txBody>
      </p:sp>
      <p:sp>
        <p:nvSpPr>
          <p:cNvPr id="7" name="TextBox 6"/>
          <p:cNvSpPr txBox="1"/>
          <p:nvPr/>
        </p:nvSpPr>
        <p:spPr>
          <a:xfrm>
            <a:off x="4355976" y="1712416"/>
            <a:ext cx="4549080" cy="4154984"/>
          </a:xfrm>
          <a:prstGeom prst="rect">
            <a:avLst/>
          </a:prstGeom>
          <a:noFill/>
        </p:spPr>
        <p:txBody>
          <a:bodyPr wrap="square" rtlCol="0">
            <a:spAutoFit/>
          </a:bodyPr>
          <a:lstStyle/>
          <a:p>
            <a:pPr lvl="0"/>
            <a:r>
              <a:rPr lang="en-GB" sz="2200" b="1" dirty="0" err="1" smtClean="0">
                <a:solidFill>
                  <a:srgbClr val="FFFFFF"/>
                </a:solidFill>
              </a:rPr>
              <a:t>Olaudah</a:t>
            </a:r>
            <a:r>
              <a:rPr lang="en-GB" sz="2200" b="1" dirty="0" smtClean="0">
                <a:solidFill>
                  <a:srgbClr val="FFFFFF"/>
                </a:solidFill>
              </a:rPr>
              <a:t> Equiano </a:t>
            </a:r>
            <a:r>
              <a:rPr lang="en-GB" sz="2200" b="1" dirty="0">
                <a:solidFill>
                  <a:srgbClr val="FFFFFF"/>
                </a:solidFill>
              </a:rPr>
              <a:t>was born in 1745 in Africa, in a place that’s now called Nigeria. </a:t>
            </a:r>
            <a:r>
              <a:rPr lang="en-GB" sz="2200" b="1" dirty="0" smtClean="0"/>
              <a:t> </a:t>
            </a:r>
            <a:r>
              <a:rPr lang="en-GB" sz="2200" b="1" dirty="0" err="1" smtClean="0"/>
              <a:t>Eqiuano</a:t>
            </a:r>
            <a:r>
              <a:rPr lang="en-GB" sz="2200" b="1" dirty="0" smtClean="0"/>
              <a:t> played an important role in the fight for the abolition of the slave trade. </a:t>
            </a:r>
          </a:p>
          <a:p>
            <a:r>
              <a:rPr lang="en-GB" sz="2200" b="1" dirty="0" smtClean="0"/>
              <a:t>Having lived as an enslaved African himself, he had first hand experience of what the conditions of slavery were like and wanted to do something to change this. </a:t>
            </a:r>
            <a:endParaRPr lang="en-GB" sz="2200" b="1" dirty="0"/>
          </a:p>
        </p:txBody>
      </p:sp>
      <p:pic>
        <p:nvPicPr>
          <p:cNvPr id="8" name="Picture 7"/>
          <p:cNvPicPr>
            <a:picLocks noChangeAspect="1"/>
          </p:cNvPicPr>
          <p:nvPr/>
        </p:nvPicPr>
        <p:blipFill>
          <a:blip r:embed="rId2"/>
          <a:stretch>
            <a:fillRect/>
          </a:stretch>
        </p:blipFill>
        <p:spPr>
          <a:xfrm>
            <a:off x="819221" y="1752600"/>
            <a:ext cx="3066979" cy="4114800"/>
          </a:xfrm>
          <a:prstGeom prst="rect">
            <a:avLst/>
          </a:prstGeom>
        </p:spPr>
      </p:pic>
    </p:spTree>
    <p:extLst>
      <p:ext uri="{BB962C8B-B14F-4D97-AF65-F5344CB8AC3E}">
        <p14:creationId xmlns:p14="http://schemas.microsoft.com/office/powerpoint/2010/main" val="159180497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solidFill>
                  <a:srgbClr val="E3EBF1"/>
                </a:solidFill>
              </a:rPr>
              <a:t>‘Freedom’ Song Lyrics</a:t>
            </a:r>
            <a:endParaRPr lang="en-GB" dirty="0"/>
          </a:p>
        </p:txBody>
      </p:sp>
      <p:sp>
        <p:nvSpPr>
          <p:cNvPr id="3" name="Content Placeholder 2"/>
          <p:cNvSpPr>
            <a:spLocks noGrp="1"/>
          </p:cNvSpPr>
          <p:nvPr>
            <p:ph idx="1"/>
          </p:nvPr>
        </p:nvSpPr>
        <p:spPr/>
        <p:txBody>
          <a:bodyPr anchor="t">
            <a:normAutofit fontScale="62500" lnSpcReduction="20000"/>
          </a:bodyPr>
          <a:lstStyle/>
          <a:p>
            <a:pPr marL="0" indent="0">
              <a:buNone/>
            </a:pPr>
            <a:r>
              <a:rPr lang="en-GB" sz="4800" dirty="0"/>
              <a:t>Cos they had to give </a:t>
            </a:r>
            <a:br>
              <a:rPr lang="en-GB" sz="4800" dirty="0"/>
            </a:br>
            <a:r>
              <a:rPr lang="en-GB" sz="4800" dirty="0"/>
              <a:t>Once word spread </a:t>
            </a:r>
            <a:br>
              <a:rPr lang="en-GB" sz="4800" dirty="0"/>
            </a:br>
            <a:r>
              <a:rPr lang="en-GB" sz="4800" dirty="0"/>
              <a:t>Of how were slaves treated the trade would end </a:t>
            </a:r>
            <a:br>
              <a:rPr lang="en-GB" sz="4800" dirty="0"/>
            </a:br>
            <a:r>
              <a:rPr lang="en-GB" sz="4800" dirty="0"/>
              <a:t>Cos the work of men that worked to defend </a:t>
            </a:r>
            <a:br>
              <a:rPr lang="en-GB" sz="4800" dirty="0"/>
            </a:br>
            <a:r>
              <a:rPr lang="en-GB" sz="4800" dirty="0"/>
              <a:t>Those exported, exploited, and bent </a:t>
            </a:r>
            <a:br>
              <a:rPr lang="en-GB" sz="4800" dirty="0"/>
            </a:br>
            <a:r>
              <a:rPr lang="en-GB" sz="4800" dirty="0"/>
              <a:t>All started here in Cambridge </a:t>
            </a:r>
            <a:br>
              <a:rPr lang="en-GB" sz="4800" dirty="0"/>
            </a:br>
            <a:r>
              <a:rPr lang="en-GB" sz="4800" dirty="0"/>
              <a:t>That's why I'm proud but still trouble breeds </a:t>
            </a:r>
            <a:br>
              <a:rPr lang="en-GB" sz="4800" dirty="0"/>
            </a:br>
            <a:r>
              <a:rPr lang="en-GB" sz="4800" dirty="0"/>
              <a:t>One street down I was chased by three </a:t>
            </a:r>
            <a:br>
              <a:rPr lang="en-GB" sz="4800" dirty="0"/>
            </a:br>
            <a:r>
              <a:rPr lang="en-GB" sz="4800" dirty="0"/>
              <a:t>For the colour of my skin like I can't be </a:t>
            </a:r>
            <a:r>
              <a:rPr lang="en-GB" sz="4800" dirty="0" smtClean="0"/>
              <a:t>free</a:t>
            </a:r>
            <a:endParaRPr lang="en-GB" sz="4800" dirty="0"/>
          </a:p>
        </p:txBody>
      </p:sp>
    </p:spTree>
    <p:extLst>
      <p:ext uri="{BB962C8B-B14F-4D97-AF65-F5344CB8AC3E}">
        <p14:creationId xmlns:p14="http://schemas.microsoft.com/office/powerpoint/2010/main" val="112354335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solidFill>
                  <a:srgbClr val="E3EBF1"/>
                </a:solidFill>
              </a:rPr>
              <a:t>‘Freedom’ Song Lyrics</a:t>
            </a:r>
            <a:endParaRPr lang="en-GB" dirty="0"/>
          </a:p>
        </p:txBody>
      </p:sp>
      <p:sp>
        <p:nvSpPr>
          <p:cNvPr id="3" name="Content Placeholder 2"/>
          <p:cNvSpPr>
            <a:spLocks noGrp="1"/>
          </p:cNvSpPr>
          <p:nvPr>
            <p:ph idx="1"/>
          </p:nvPr>
        </p:nvSpPr>
        <p:spPr/>
        <p:txBody>
          <a:bodyPr anchor="t">
            <a:normAutofit/>
          </a:bodyPr>
          <a:lstStyle/>
          <a:p>
            <a:pPr marL="0" indent="0">
              <a:buNone/>
            </a:pPr>
            <a:r>
              <a:rPr lang="en-GB" sz="4800" dirty="0"/>
              <a:t/>
            </a:r>
            <a:br>
              <a:rPr lang="en-GB" sz="4800" dirty="0"/>
            </a:br>
            <a:r>
              <a:rPr lang="en-GB" sz="4800" dirty="0"/>
              <a:t>We all have a right to freedom</a:t>
            </a:r>
          </a:p>
          <a:p>
            <a:pPr marL="0" indent="0">
              <a:buNone/>
            </a:pPr>
            <a:endParaRPr lang="en-GB" sz="4800" dirty="0"/>
          </a:p>
        </p:txBody>
      </p:sp>
    </p:spTree>
    <p:extLst>
      <p:ext uri="{BB962C8B-B14F-4D97-AF65-F5344CB8AC3E}">
        <p14:creationId xmlns:p14="http://schemas.microsoft.com/office/powerpoint/2010/main" val="372448153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GB" dirty="0" smtClean="0"/>
              <a:t>Web Resources available at:</a:t>
            </a:r>
            <a:endParaRPr lang="en-GB" dirty="0"/>
          </a:p>
        </p:txBody>
      </p:sp>
      <p:pic>
        <p:nvPicPr>
          <p:cNvPr id="1026"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3792" t="11224" r="15572"/>
          <a:stretch/>
        </p:blipFill>
        <p:spPr bwMode="auto">
          <a:xfrm>
            <a:off x="2087101" y="2500447"/>
            <a:ext cx="4969797" cy="3511663"/>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3" name="Rectangle 2"/>
          <p:cNvSpPr/>
          <p:nvPr/>
        </p:nvSpPr>
        <p:spPr>
          <a:xfrm>
            <a:off x="611560" y="1484784"/>
            <a:ext cx="7920880" cy="1015663"/>
          </a:xfrm>
          <a:prstGeom prst="rect">
            <a:avLst/>
          </a:prstGeom>
        </p:spPr>
        <p:txBody>
          <a:bodyPr wrap="square">
            <a:spAutoFit/>
          </a:bodyPr>
          <a:lstStyle/>
          <a:p>
            <a:pPr algn="ctr"/>
            <a:r>
              <a:rPr lang="en-GB" sz="3000" kern="0" dirty="0" smtClean="0">
                <a:solidFill>
                  <a:srgbClr val="E3EBF1"/>
                </a:solidFill>
                <a:latin typeface="Open Sans"/>
                <a:ea typeface="ＭＳ Ｐゴシック"/>
                <a:cs typeface="Arial"/>
                <a:hlinkClick r:id="rId3"/>
              </a:rPr>
              <a:t>www.creatingmycambridge.com/history-stories/equiano-clarkson-abolition</a:t>
            </a:r>
            <a:endParaRPr lang="en-GB" sz="3000" dirty="0"/>
          </a:p>
        </p:txBody>
      </p:sp>
    </p:spTree>
    <p:extLst>
      <p:ext uri="{BB962C8B-B14F-4D97-AF65-F5344CB8AC3E}">
        <p14:creationId xmlns:p14="http://schemas.microsoft.com/office/powerpoint/2010/main" val="278352652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GB" dirty="0" smtClean="0"/>
              <a:t>Other Resources available:</a:t>
            </a:r>
            <a:endParaRPr lang="en-GB" dirty="0"/>
          </a:p>
        </p:txBody>
      </p:sp>
      <p:sp>
        <p:nvSpPr>
          <p:cNvPr id="3" name="Rectangle 2"/>
          <p:cNvSpPr/>
          <p:nvPr/>
        </p:nvSpPr>
        <p:spPr>
          <a:xfrm>
            <a:off x="323528" y="1484784"/>
            <a:ext cx="8568952" cy="4893647"/>
          </a:xfrm>
          <a:prstGeom prst="rect">
            <a:avLst/>
          </a:prstGeom>
        </p:spPr>
        <p:txBody>
          <a:bodyPr wrap="square">
            <a:spAutoFit/>
          </a:bodyPr>
          <a:lstStyle/>
          <a:p>
            <a:endParaRPr lang="en-GB" sz="3000" dirty="0" smtClean="0"/>
          </a:p>
          <a:p>
            <a:r>
              <a:rPr lang="en-GB" sz="3000" u="sng" dirty="0" smtClean="0"/>
              <a:t>Books</a:t>
            </a:r>
          </a:p>
          <a:p>
            <a:endParaRPr lang="en-GB" sz="2400" dirty="0" smtClean="0"/>
          </a:p>
          <a:p>
            <a:r>
              <a:rPr lang="en-GB" sz="2400" b="1" dirty="0" err="1" smtClean="0"/>
              <a:t>Olaudah</a:t>
            </a:r>
            <a:r>
              <a:rPr lang="en-GB" sz="2400" b="1" dirty="0" smtClean="0"/>
              <a:t> Equiano- From Slavery to Freedom</a:t>
            </a:r>
            <a:r>
              <a:rPr lang="en-GB" sz="2400" dirty="0" smtClean="0"/>
              <a:t>,</a:t>
            </a:r>
          </a:p>
          <a:p>
            <a:r>
              <a:rPr lang="en-GB" sz="2400" dirty="0" smtClean="0"/>
              <a:t> by Paul Thomas, Collins Big Cat</a:t>
            </a:r>
          </a:p>
          <a:p>
            <a:endParaRPr lang="en-GB" sz="2400" dirty="0" smtClean="0"/>
          </a:p>
          <a:p>
            <a:r>
              <a:rPr lang="en-GB" sz="2400" b="1" dirty="0" smtClean="0"/>
              <a:t>Slavery to Freedom</a:t>
            </a:r>
            <a:r>
              <a:rPr lang="en-GB" sz="2400" dirty="0" smtClean="0"/>
              <a:t>, by James </a:t>
            </a:r>
            <a:r>
              <a:rPr lang="en-GB" sz="2400" dirty="0" err="1" smtClean="0"/>
              <a:t>Walvin</a:t>
            </a:r>
            <a:r>
              <a:rPr lang="en-GB" sz="2400" dirty="0" smtClean="0"/>
              <a:t>, The Pitkin Guide</a:t>
            </a:r>
          </a:p>
          <a:p>
            <a:endParaRPr lang="en-GB" sz="2400" dirty="0" smtClean="0"/>
          </a:p>
          <a:p>
            <a:r>
              <a:rPr lang="en-GB" sz="2400" b="1" dirty="0" smtClean="0"/>
              <a:t>Equiano’s Daughter- The Life and Times of Joanna </a:t>
            </a:r>
            <a:r>
              <a:rPr lang="en-GB" sz="2400" b="1" dirty="0" err="1" smtClean="0"/>
              <a:t>Vassa</a:t>
            </a:r>
            <a:r>
              <a:rPr lang="en-GB" sz="2400" dirty="0" smtClean="0"/>
              <a:t>, by Angelina Osbourne, Momentum Arts</a:t>
            </a:r>
          </a:p>
          <a:p>
            <a:endParaRPr lang="en-GB" sz="3000" dirty="0" smtClean="0"/>
          </a:p>
          <a:p>
            <a:endParaRPr lang="en-GB" sz="3000" dirty="0"/>
          </a:p>
        </p:txBody>
      </p:sp>
    </p:spTree>
    <p:extLst>
      <p:ext uri="{BB962C8B-B14F-4D97-AF65-F5344CB8AC3E}">
        <p14:creationId xmlns:p14="http://schemas.microsoft.com/office/powerpoint/2010/main" val="423673756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GB" dirty="0" smtClean="0"/>
              <a:t>Equiano and the Fight for Freedom</a:t>
            </a:r>
            <a:endParaRPr lang="en-GB" dirty="0"/>
          </a:p>
        </p:txBody>
      </p:sp>
      <p:sp>
        <p:nvSpPr>
          <p:cNvPr id="4" name="TextBox 3"/>
          <p:cNvSpPr txBox="1"/>
          <p:nvPr/>
        </p:nvSpPr>
        <p:spPr>
          <a:xfrm>
            <a:off x="4419600" y="1752600"/>
            <a:ext cx="4367286" cy="3416320"/>
          </a:xfrm>
          <a:prstGeom prst="rect">
            <a:avLst/>
          </a:prstGeom>
          <a:noFill/>
        </p:spPr>
        <p:txBody>
          <a:bodyPr wrap="square" rtlCol="0">
            <a:spAutoFit/>
          </a:bodyPr>
          <a:lstStyle/>
          <a:p>
            <a:r>
              <a:rPr lang="en-GB" sz="2400" b="1" dirty="0" smtClean="0"/>
              <a:t>This plaque was put up in Westminster in London, to commemorate Equiano’s life</a:t>
            </a:r>
          </a:p>
          <a:p>
            <a:r>
              <a:rPr lang="en-GB" sz="2400" b="1" dirty="0"/>
              <a:t>a</a:t>
            </a:r>
            <a:r>
              <a:rPr lang="en-GB" sz="2400" b="1" dirty="0" smtClean="0"/>
              <a:t>nd the autobiography he wrote and published about his experience as an </a:t>
            </a:r>
          </a:p>
          <a:p>
            <a:r>
              <a:rPr lang="en-GB" sz="2400" b="1" dirty="0" smtClean="0"/>
              <a:t>enslaved African, which led to slavery eventually</a:t>
            </a:r>
          </a:p>
          <a:p>
            <a:r>
              <a:rPr lang="en-GB" sz="2400" b="1" dirty="0" smtClean="0"/>
              <a:t>being abolished.</a:t>
            </a:r>
            <a:endParaRPr lang="en-GB" sz="2400" b="1"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299525" y="2300875"/>
            <a:ext cx="4224469" cy="3168352"/>
          </a:xfrm>
          <a:prstGeom prst="rect">
            <a:avLst/>
          </a:prstGeom>
        </p:spPr>
      </p:pic>
    </p:spTree>
    <p:extLst>
      <p:ext uri="{BB962C8B-B14F-4D97-AF65-F5344CB8AC3E}">
        <p14:creationId xmlns:p14="http://schemas.microsoft.com/office/powerpoint/2010/main" val="159180497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ambridge 1574 - 1904 maps (10).jpg"/>
          <p:cNvPicPr>
            <a:picLocks noChangeAspect="1"/>
          </p:cNvPicPr>
          <p:nvPr/>
        </p:nvPicPr>
        <p:blipFill>
          <a:blip r:embed="rId3"/>
          <a:stretch>
            <a:fillRect/>
          </a:stretch>
        </p:blipFill>
        <p:spPr>
          <a:xfrm rot="10800000">
            <a:off x="827584" y="1412776"/>
            <a:ext cx="6552728" cy="4632414"/>
          </a:xfrm>
          <a:prstGeom prst="rect">
            <a:avLst/>
          </a:prstGeom>
        </p:spPr>
      </p:pic>
      <p:sp>
        <p:nvSpPr>
          <p:cNvPr id="2" name="TextBox 1"/>
          <p:cNvSpPr txBox="1"/>
          <p:nvPr/>
        </p:nvSpPr>
        <p:spPr>
          <a:xfrm>
            <a:off x="7470378" y="2060848"/>
            <a:ext cx="1656184" cy="2031325"/>
          </a:xfrm>
          <a:prstGeom prst="rect">
            <a:avLst/>
          </a:prstGeom>
          <a:noFill/>
        </p:spPr>
        <p:txBody>
          <a:bodyPr wrap="square" rtlCol="0">
            <a:spAutoFit/>
          </a:bodyPr>
          <a:lstStyle/>
          <a:p>
            <a:r>
              <a:rPr lang="en-GB" dirty="0" smtClean="0"/>
              <a:t>St. Andrew’s</a:t>
            </a:r>
          </a:p>
          <a:p>
            <a:r>
              <a:rPr lang="en-GB" dirty="0" smtClean="0"/>
              <a:t>Church, </a:t>
            </a:r>
          </a:p>
          <a:p>
            <a:r>
              <a:rPr lang="en-GB" dirty="0" smtClean="0"/>
              <a:t>Chesterton</a:t>
            </a:r>
          </a:p>
          <a:p>
            <a:r>
              <a:rPr lang="en-GB" dirty="0" smtClean="0"/>
              <a:t>- where </a:t>
            </a:r>
            <a:r>
              <a:rPr lang="en-GB" dirty="0" err="1" smtClean="0"/>
              <a:t>Equiano’s</a:t>
            </a:r>
            <a:r>
              <a:rPr lang="en-GB" dirty="0" smtClean="0"/>
              <a:t> </a:t>
            </a:r>
          </a:p>
          <a:p>
            <a:r>
              <a:rPr lang="en-GB" dirty="0" smtClean="0"/>
              <a:t>daughter is</a:t>
            </a:r>
          </a:p>
          <a:p>
            <a:r>
              <a:rPr lang="en-GB" dirty="0" smtClean="0"/>
              <a:t>buried</a:t>
            </a:r>
          </a:p>
        </p:txBody>
      </p:sp>
      <p:cxnSp>
        <p:nvCxnSpPr>
          <p:cNvPr id="5" name="Straight Arrow Connector 4"/>
          <p:cNvCxnSpPr/>
          <p:nvPr/>
        </p:nvCxnSpPr>
        <p:spPr>
          <a:xfrm flipV="1">
            <a:off x="1043608" y="4509120"/>
            <a:ext cx="1368152" cy="288032"/>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7" name="Straight Arrow Connector 6"/>
          <p:cNvCxnSpPr/>
          <p:nvPr/>
        </p:nvCxnSpPr>
        <p:spPr>
          <a:xfrm flipH="1" flipV="1">
            <a:off x="5796136" y="2636912"/>
            <a:ext cx="1584176" cy="72008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3" name="TextBox 2"/>
          <p:cNvSpPr txBox="1"/>
          <p:nvPr/>
        </p:nvSpPr>
        <p:spPr>
          <a:xfrm>
            <a:off x="899592" y="4797152"/>
            <a:ext cx="4517733" cy="369332"/>
          </a:xfrm>
          <a:prstGeom prst="rect">
            <a:avLst/>
          </a:prstGeom>
          <a:noFill/>
        </p:spPr>
        <p:txBody>
          <a:bodyPr wrap="none" rtlCol="0">
            <a:spAutoFit/>
          </a:bodyPr>
          <a:lstStyle/>
          <a:p>
            <a:r>
              <a:rPr lang="en-US" dirty="0" smtClean="0">
                <a:solidFill>
                  <a:srgbClr val="000000"/>
                </a:solidFill>
              </a:rPr>
              <a:t>St. John’s College- where </a:t>
            </a:r>
            <a:r>
              <a:rPr lang="en-US" dirty="0" err="1" smtClean="0">
                <a:solidFill>
                  <a:srgbClr val="000000"/>
                </a:solidFill>
              </a:rPr>
              <a:t>Equiano</a:t>
            </a:r>
            <a:r>
              <a:rPr lang="en-US" dirty="0" smtClean="0">
                <a:solidFill>
                  <a:srgbClr val="000000"/>
                </a:solidFill>
              </a:rPr>
              <a:t> studied</a:t>
            </a:r>
            <a:endParaRPr lang="en-US" dirty="0">
              <a:solidFill>
                <a:srgbClr val="000000"/>
              </a:solidFill>
            </a:endParaRPr>
          </a:p>
        </p:txBody>
      </p:sp>
      <p:sp>
        <p:nvSpPr>
          <p:cNvPr id="9" name="TextBox 8"/>
          <p:cNvSpPr txBox="1"/>
          <p:nvPr/>
        </p:nvSpPr>
        <p:spPr>
          <a:xfrm>
            <a:off x="238497" y="476672"/>
            <a:ext cx="8905503" cy="707886"/>
          </a:xfrm>
          <a:prstGeom prst="rect">
            <a:avLst/>
          </a:prstGeom>
          <a:noFill/>
        </p:spPr>
        <p:txBody>
          <a:bodyPr wrap="none" rtlCol="0">
            <a:spAutoFit/>
          </a:bodyPr>
          <a:lstStyle/>
          <a:p>
            <a:r>
              <a:rPr lang="en-US" sz="4000" dirty="0" smtClean="0">
                <a:latin typeface="+mj-lt"/>
              </a:rPr>
              <a:t>What’s </a:t>
            </a:r>
            <a:r>
              <a:rPr lang="en-US" sz="4000" dirty="0" err="1" smtClean="0">
                <a:latin typeface="+mj-lt"/>
              </a:rPr>
              <a:t>Equiano’s</a:t>
            </a:r>
            <a:r>
              <a:rPr lang="en-US" sz="4000" dirty="0" smtClean="0">
                <a:latin typeface="+mj-lt"/>
              </a:rPr>
              <a:t> Link to Cambridge?</a:t>
            </a:r>
            <a:endParaRPr lang="en-US" sz="4000" dirty="0">
              <a:latin typeface="+mj-lt"/>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GB" dirty="0" smtClean="0"/>
              <a:t>How did Equiano end up in Cambridgeshire?</a:t>
            </a:r>
            <a:endParaRPr lang="en-GB" dirty="0"/>
          </a:p>
        </p:txBody>
      </p:sp>
      <p:sp>
        <p:nvSpPr>
          <p:cNvPr id="7" name="TextBox 6"/>
          <p:cNvSpPr txBox="1"/>
          <p:nvPr/>
        </p:nvSpPr>
        <p:spPr>
          <a:xfrm>
            <a:off x="5309591" y="1837454"/>
            <a:ext cx="3397415" cy="2862322"/>
          </a:xfrm>
          <a:prstGeom prst="rect">
            <a:avLst/>
          </a:prstGeom>
          <a:noFill/>
        </p:spPr>
        <p:txBody>
          <a:bodyPr wrap="square" rtlCol="0">
            <a:spAutoFit/>
          </a:bodyPr>
          <a:lstStyle/>
          <a:p>
            <a:pPr algn="ctr"/>
            <a:r>
              <a:rPr lang="en-GB" b="1" dirty="0" smtClean="0"/>
              <a:t>Equiano came to live in Cambridgeshire much later in his life, when he married his wife Susanna Cullen in </a:t>
            </a:r>
            <a:r>
              <a:rPr lang="en-GB" b="1" dirty="0" err="1" smtClean="0"/>
              <a:t>Soham</a:t>
            </a:r>
            <a:r>
              <a:rPr lang="en-GB" b="1" dirty="0" smtClean="0"/>
              <a:t> in 1792. They had two children, Anna Maria and Joanna. Anna Maria’s grave is in the grounds of </a:t>
            </a:r>
          </a:p>
          <a:p>
            <a:pPr algn="ctr"/>
            <a:r>
              <a:rPr lang="en-GB" b="1" dirty="0" smtClean="0"/>
              <a:t>St. Andrew’s Church in Chesterton, Cambridge.</a:t>
            </a:r>
            <a:r>
              <a:rPr lang="en-GB" b="1" dirty="0"/>
              <a:t> </a:t>
            </a:r>
          </a:p>
        </p:txBody>
      </p:sp>
      <p:pic>
        <p:nvPicPr>
          <p:cNvPr id="10" name="Content Placeholder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7213" y="1772816"/>
            <a:ext cx="4099594" cy="4099594"/>
          </a:xfrm>
          <a:prstGeom prst="rect">
            <a:avLst/>
          </a:prstGeom>
        </p:spPr>
      </p:pic>
      <p:sp>
        <p:nvSpPr>
          <p:cNvPr id="8" name="Rectangle 7"/>
          <p:cNvSpPr/>
          <p:nvPr/>
        </p:nvSpPr>
        <p:spPr>
          <a:xfrm>
            <a:off x="5073751" y="4797667"/>
            <a:ext cx="4572000" cy="1077218"/>
          </a:xfrm>
          <a:prstGeom prst="rect">
            <a:avLst/>
          </a:prstGeom>
        </p:spPr>
        <p:txBody>
          <a:bodyPr>
            <a:spAutoFit/>
          </a:bodyPr>
          <a:lstStyle/>
          <a:p>
            <a:pPr lvl="0"/>
            <a:r>
              <a:rPr lang="en-GB" sz="1600" b="1" dirty="0" smtClean="0">
                <a:solidFill>
                  <a:srgbClr val="FFFFFF"/>
                </a:solidFill>
              </a:rPr>
              <a:t>This portrait </a:t>
            </a:r>
            <a:r>
              <a:rPr lang="en-GB" sz="1600" b="1" dirty="0">
                <a:solidFill>
                  <a:srgbClr val="FFFFFF"/>
                </a:solidFill>
              </a:rPr>
              <a:t>of Equiano is on the </a:t>
            </a:r>
          </a:p>
          <a:p>
            <a:pPr lvl="0"/>
            <a:r>
              <a:rPr lang="en-GB" sz="1600" b="1" dirty="0">
                <a:solidFill>
                  <a:srgbClr val="FFFFFF"/>
                </a:solidFill>
              </a:rPr>
              <a:t>cover of his autobiography, which he</a:t>
            </a:r>
          </a:p>
          <a:p>
            <a:pPr lvl="0"/>
            <a:r>
              <a:rPr lang="en-GB" sz="1600" b="1" dirty="0">
                <a:solidFill>
                  <a:srgbClr val="FFFFFF"/>
                </a:solidFill>
              </a:rPr>
              <a:t>wrote to tell people about the horrors </a:t>
            </a:r>
          </a:p>
          <a:p>
            <a:pPr lvl="0"/>
            <a:r>
              <a:rPr lang="en-GB" sz="1600" b="1" dirty="0">
                <a:solidFill>
                  <a:srgbClr val="FFFFFF"/>
                </a:solidFill>
              </a:rPr>
              <a:t>of the reality of slavery.</a:t>
            </a:r>
          </a:p>
        </p:txBody>
      </p:sp>
      <p:sp>
        <p:nvSpPr>
          <p:cNvPr id="11" name="Right Arrow 10"/>
          <p:cNvSpPr/>
          <p:nvPr/>
        </p:nvSpPr>
        <p:spPr>
          <a:xfrm rot="11374576">
            <a:off x="4155779" y="4830566"/>
            <a:ext cx="864096" cy="720080"/>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24047362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686800" cy="1143000"/>
          </a:xfrm>
        </p:spPr>
        <p:txBody>
          <a:bodyPr/>
          <a:lstStyle/>
          <a:p>
            <a:r>
              <a:rPr lang="en-GB" dirty="0" smtClean="0"/>
              <a:t>Equiano’s Daughter’s Grave at </a:t>
            </a:r>
            <a:br>
              <a:rPr lang="en-GB" dirty="0" smtClean="0"/>
            </a:br>
            <a:r>
              <a:rPr lang="en-GB" dirty="0" smtClean="0"/>
              <a:t>St. Andrew’s Church, Chesterton</a:t>
            </a:r>
            <a:endParaRPr lang="en-GB"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95536" y="1982745"/>
            <a:ext cx="3442086" cy="3816424"/>
          </a:xfrm>
        </p:spPr>
      </p:pic>
      <p:sp>
        <p:nvSpPr>
          <p:cNvPr id="5" name="TextBox 4"/>
          <p:cNvSpPr txBox="1"/>
          <p:nvPr/>
        </p:nvSpPr>
        <p:spPr>
          <a:xfrm>
            <a:off x="4056785" y="1628800"/>
            <a:ext cx="4376647" cy="4524315"/>
          </a:xfrm>
          <a:prstGeom prst="rect">
            <a:avLst/>
          </a:prstGeom>
          <a:noFill/>
        </p:spPr>
        <p:txBody>
          <a:bodyPr wrap="none" rtlCol="0">
            <a:spAutoFit/>
          </a:bodyPr>
          <a:lstStyle/>
          <a:p>
            <a:pPr algn="ctr"/>
            <a:r>
              <a:rPr lang="en-GB" sz="1300" b="1" dirty="0" smtClean="0"/>
              <a:t>The plaque is engraved with the words:</a:t>
            </a:r>
          </a:p>
          <a:p>
            <a:endParaRPr lang="en-GB" sz="1300" b="1" dirty="0"/>
          </a:p>
          <a:p>
            <a:pPr algn="ctr"/>
            <a:r>
              <a:rPr lang="en-GB" sz="1400" b="1" dirty="0" smtClean="0"/>
              <a:t>Near this Place lies Interred</a:t>
            </a:r>
          </a:p>
          <a:p>
            <a:pPr algn="ctr"/>
            <a:r>
              <a:rPr lang="en-GB" sz="1400" b="1" dirty="0" smtClean="0"/>
              <a:t>ANNA MARIA VASSA</a:t>
            </a:r>
          </a:p>
          <a:p>
            <a:pPr algn="ctr"/>
            <a:r>
              <a:rPr lang="en-GB" sz="1400" b="1" dirty="0" smtClean="0"/>
              <a:t>Daughter of GUSTAVUS VASSA the AFRICAN</a:t>
            </a:r>
          </a:p>
          <a:p>
            <a:pPr algn="ctr"/>
            <a:r>
              <a:rPr lang="en-GB" sz="1400" b="1" dirty="0" smtClean="0"/>
              <a:t>She died July 21 1797</a:t>
            </a:r>
          </a:p>
          <a:p>
            <a:pPr algn="ctr"/>
            <a:r>
              <a:rPr lang="en-GB" sz="1400" b="1" dirty="0" smtClean="0"/>
              <a:t>Aged 4 Years</a:t>
            </a:r>
          </a:p>
          <a:p>
            <a:pPr algn="ctr"/>
            <a:r>
              <a:rPr lang="en-GB" sz="1200" b="1" dirty="0" smtClean="0"/>
              <a:t>Should simple village rhymes attract thine eye, </a:t>
            </a:r>
          </a:p>
          <a:p>
            <a:pPr algn="ctr"/>
            <a:r>
              <a:rPr lang="en-GB" sz="1200" b="1" dirty="0" smtClean="0"/>
              <a:t>Stranger, as thoughtfully thou </a:t>
            </a:r>
            <a:r>
              <a:rPr lang="en-GB" sz="1200" b="1" dirty="0" err="1" smtClean="0"/>
              <a:t>passest</a:t>
            </a:r>
            <a:r>
              <a:rPr lang="en-GB" sz="1200" b="1" dirty="0" smtClean="0"/>
              <a:t> by,</a:t>
            </a:r>
          </a:p>
          <a:p>
            <a:pPr algn="ctr"/>
            <a:r>
              <a:rPr lang="en-GB" sz="1200" b="1" dirty="0" smtClean="0"/>
              <a:t>Know that there lies beside this humble stone</a:t>
            </a:r>
          </a:p>
          <a:p>
            <a:pPr algn="ctr"/>
            <a:r>
              <a:rPr lang="en-GB" sz="1200" b="1" dirty="0" smtClean="0"/>
              <a:t>A child of colour haply not thine own.</a:t>
            </a:r>
          </a:p>
          <a:p>
            <a:pPr algn="ctr"/>
            <a:r>
              <a:rPr lang="en-GB" sz="1200" b="1" dirty="0" smtClean="0"/>
              <a:t>Her father born of Africa’s sun-burnt race,</a:t>
            </a:r>
          </a:p>
          <a:p>
            <a:pPr algn="ctr"/>
            <a:r>
              <a:rPr lang="en-GB" sz="1200" b="1" dirty="0" smtClean="0"/>
              <a:t>Torn from his native field, ah foul disgrace:</a:t>
            </a:r>
          </a:p>
          <a:p>
            <a:pPr algn="ctr"/>
            <a:r>
              <a:rPr lang="en-GB" sz="1200" b="1" dirty="0" smtClean="0"/>
              <a:t>Through various toils, at length to Britain came,</a:t>
            </a:r>
          </a:p>
          <a:p>
            <a:pPr algn="ctr"/>
            <a:r>
              <a:rPr lang="en-GB" sz="1200" b="1" dirty="0" smtClean="0"/>
              <a:t>Espoused, so Heaven </a:t>
            </a:r>
            <a:r>
              <a:rPr lang="en-GB" sz="1200" b="1" dirty="0" err="1" smtClean="0"/>
              <a:t>ordain’d</a:t>
            </a:r>
            <a:r>
              <a:rPr lang="en-GB" sz="1200" b="1" dirty="0" smtClean="0"/>
              <a:t>, an English dame,</a:t>
            </a:r>
          </a:p>
          <a:p>
            <a:pPr algn="ctr"/>
            <a:r>
              <a:rPr lang="en-GB" sz="1200" b="1" dirty="0" smtClean="0"/>
              <a:t>And </a:t>
            </a:r>
            <a:r>
              <a:rPr lang="en-GB" sz="1200" b="1" dirty="0" err="1" smtClean="0"/>
              <a:t>follow’d</a:t>
            </a:r>
            <a:r>
              <a:rPr lang="en-GB" sz="1200" b="1" dirty="0" smtClean="0"/>
              <a:t> Christ; their hope two infants dear.</a:t>
            </a:r>
          </a:p>
          <a:p>
            <a:pPr algn="ctr"/>
            <a:r>
              <a:rPr lang="en-GB" sz="1200" b="1" dirty="0" smtClean="0"/>
              <a:t>But one, a hapless orphan, slumbers here.</a:t>
            </a:r>
          </a:p>
          <a:p>
            <a:pPr algn="ctr"/>
            <a:r>
              <a:rPr lang="en-GB" sz="1200" b="1" dirty="0" smtClean="0"/>
              <a:t>To bury her the village children came.</a:t>
            </a:r>
          </a:p>
          <a:p>
            <a:pPr algn="ctr"/>
            <a:r>
              <a:rPr lang="en-GB" sz="1200" b="1" dirty="0" smtClean="0"/>
              <a:t>And </a:t>
            </a:r>
            <a:r>
              <a:rPr lang="en-GB" sz="1200" b="1" dirty="0" err="1" smtClean="0"/>
              <a:t>dropp’d</a:t>
            </a:r>
            <a:r>
              <a:rPr lang="en-GB" sz="1200" b="1" dirty="0" smtClean="0"/>
              <a:t> choice flowers, and </a:t>
            </a:r>
            <a:r>
              <a:rPr lang="en-GB" sz="1200" b="1" dirty="0" err="1" smtClean="0"/>
              <a:t>lisp’d</a:t>
            </a:r>
            <a:r>
              <a:rPr lang="en-GB" sz="1200" b="1" dirty="0" smtClean="0"/>
              <a:t> her early fame;</a:t>
            </a:r>
          </a:p>
          <a:p>
            <a:pPr algn="ctr"/>
            <a:r>
              <a:rPr lang="en-GB" sz="1200" b="1" dirty="0" smtClean="0"/>
              <a:t>And some that </a:t>
            </a:r>
            <a:r>
              <a:rPr lang="en-GB" sz="1200" b="1" dirty="0" err="1" smtClean="0"/>
              <a:t>lov’d</a:t>
            </a:r>
            <a:r>
              <a:rPr lang="en-GB" sz="1200" b="1" dirty="0" smtClean="0"/>
              <a:t> her  most, as if </a:t>
            </a:r>
            <a:r>
              <a:rPr lang="en-GB" sz="1200" b="1" dirty="0" err="1" smtClean="0"/>
              <a:t>unblest</a:t>
            </a:r>
            <a:r>
              <a:rPr lang="en-GB" sz="1200" b="1" dirty="0" smtClean="0"/>
              <a:t>,</a:t>
            </a:r>
          </a:p>
          <a:p>
            <a:pPr algn="ctr"/>
            <a:r>
              <a:rPr lang="en-GB" sz="1200" b="1" dirty="0" err="1" smtClean="0"/>
              <a:t>Bedew’d</a:t>
            </a:r>
            <a:r>
              <a:rPr lang="en-GB" sz="1200" b="1" dirty="0" smtClean="0"/>
              <a:t> with tears the white wreath on their breast;</a:t>
            </a:r>
          </a:p>
          <a:p>
            <a:pPr algn="ctr"/>
            <a:r>
              <a:rPr lang="en-GB" sz="1200" b="1" dirty="0" smtClean="0"/>
              <a:t>But she is gone and dwells in that abode,</a:t>
            </a:r>
          </a:p>
          <a:p>
            <a:pPr algn="ctr"/>
            <a:r>
              <a:rPr lang="en-GB" sz="1200" b="1" dirty="0" smtClean="0"/>
              <a:t>Where some of every clime shall joy in God.</a:t>
            </a:r>
            <a:endParaRPr lang="en-GB" sz="1200" b="1" dirty="0"/>
          </a:p>
        </p:txBody>
      </p:sp>
    </p:spTree>
    <p:extLst>
      <p:ext uri="{BB962C8B-B14F-4D97-AF65-F5344CB8AC3E}">
        <p14:creationId xmlns:p14="http://schemas.microsoft.com/office/powerpoint/2010/main" val="249272258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What’s in a Name?...</a:t>
            </a:r>
            <a:endParaRPr lang="en-GB"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9512" y="1916832"/>
            <a:ext cx="3442086" cy="3816424"/>
          </a:xfrm>
        </p:spPr>
      </p:pic>
      <p:sp>
        <p:nvSpPr>
          <p:cNvPr id="5" name="TextBox 4"/>
          <p:cNvSpPr txBox="1"/>
          <p:nvPr/>
        </p:nvSpPr>
        <p:spPr>
          <a:xfrm>
            <a:off x="3779913" y="1647573"/>
            <a:ext cx="5040560" cy="1692771"/>
          </a:xfrm>
          <a:prstGeom prst="rect">
            <a:avLst/>
          </a:prstGeom>
          <a:noFill/>
        </p:spPr>
        <p:txBody>
          <a:bodyPr wrap="square" rtlCol="0">
            <a:spAutoFit/>
          </a:bodyPr>
          <a:lstStyle/>
          <a:p>
            <a:endParaRPr lang="en-GB" sz="1200" b="1" dirty="0"/>
          </a:p>
          <a:p>
            <a:r>
              <a:rPr lang="en-GB" sz="1600" b="1" dirty="0" smtClean="0"/>
              <a:t>Anna Maria </a:t>
            </a:r>
            <a:r>
              <a:rPr lang="en-GB" sz="1600" b="1" dirty="0" err="1" smtClean="0"/>
              <a:t>Vassa</a:t>
            </a:r>
            <a:r>
              <a:rPr lang="en-GB" sz="1600" b="1" dirty="0" smtClean="0"/>
              <a:t>, sadly died at the very young age 4 years old, from a measles epidemic. She was given the surname </a:t>
            </a:r>
            <a:r>
              <a:rPr lang="en-GB" sz="1600" b="1" dirty="0" err="1" smtClean="0"/>
              <a:t>Vassa</a:t>
            </a:r>
            <a:r>
              <a:rPr lang="en-GB" sz="1600" b="1" dirty="0" smtClean="0"/>
              <a:t>, after her father’s adopted name. </a:t>
            </a:r>
            <a:r>
              <a:rPr lang="en-GB" sz="1600" b="1" dirty="0" smtClean="0"/>
              <a:t>Her </a:t>
            </a:r>
            <a:r>
              <a:rPr lang="en-GB" sz="1600" b="1" dirty="0" smtClean="0"/>
              <a:t>father had also died that year, 4 months before her, in March 1797.</a:t>
            </a:r>
          </a:p>
          <a:p>
            <a:endParaRPr lang="en-GB" sz="1200" b="1" dirty="0"/>
          </a:p>
        </p:txBody>
      </p:sp>
      <p:sp>
        <p:nvSpPr>
          <p:cNvPr id="3" name="Explosion 1 2"/>
          <p:cNvSpPr/>
          <p:nvPr/>
        </p:nvSpPr>
        <p:spPr>
          <a:xfrm>
            <a:off x="3995936" y="2852936"/>
            <a:ext cx="4981843" cy="3888431"/>
          </a:xfrm>
          <a:prstGeom prst="irregularSeal1">
            <a:avLst/>
          </a:prstGeom>
        </p:spPr>
        <p:style>
          <a:lnRef idx="1">
            <a:schemeClr val="accent1"/>
          </a:lnRef>
          <a:fillRef idx="3">
            <a:schemeClr val="accent1"/>
          </a:fillRef>
          <a:effectRef idx="2">
            <a:schemeClr val="accent1"/>
          </a:effectRef>
          <a:fontRef idx="minor">
            <a:schemeClr val="lt1"/>
          </a:fontRef>
        </p:style>
        <p:txBody>
          <a:bodyPr rtlCol="0" anchor="ctr"/>
          <a:lstStyle/>
          <a:p>
            <a:pPr lvl="0" algn="ctr"/>
            <a:r>
              <a:rPr lang="en-GB" sz="1200" b="1" dirty="0" smtClean="0">
                <a:solidFill>
                  <a:schemeClr val="bg1"/>
                </a:solidFill>
                <a:latin typeface="Arial" charset="0"/>
                <a:ea typeface="ＭＳ Ｐゴシック" charset="0"/>
              </a:rPr>
              <a:t>FACTOID!</a:t>
            </a:r>
          </a:p>
          <a:p>
            <a:pPr lvl="0" algn="ctr"/>
            <a:r>
              <a:rPr lang="en-GB" sz="1200" b="1" dirty="0" err="1" smtClean="0">
                <a:solidFill>
                  <a:schemeClr val="bg1"/>
                </a:solidFill>
                <a:latin typeface="Arial" charset="0"/>
                <a:ea typeface="ＭＳ Ｐゴシック" charset="0"/>
              </a:rPr>
              <a:t>Olaudah</a:t>
            </a:r>
            <a:r>
              <a:rPr lang="en-GB" sz="1200" b="1" dirty="0" smtClean="0">
                <a:solidFill>
                  <a:schemeClr val="bg1"/>
                </a:solidFill>
                <a:latin typeface="Arial" charset="0"/>
                <a:ea typeface="ＭＳ Ｐゴシック" charset="0"/>
              </a:rPr>
              <a:t> Equiano was given the name </a:t>
            </a:r>
            <a:r>
              <a:rPr lang="en-GB" sz="1200" b="1" dirty="0" err="1">
                <a:solidFill>
                  <a:schemeClr val="bg1"/>
                </a:solidFill>
                <a:latin typeface="Arial" charset="0"/>
                <a:ea typeface="ＭＳ Ｐゴシック" charset="0"/>
              </a:rPr>
              <a:t>Gustavus</a:t>
            </a:r>
            <a:r>
              <a:rPr lang="en-GB" sz="1200" b="1" dirty="0">
                <a:solidFill>
                  <a:schemeClr val="bg1"/>
                </a:solidFill>
                <a:latin typeface="Arial" charset="0"/>
                <a:ea typeface="ＭＳ Ｐゴシック" charset="0"/>
              </a:rPr>
              <a:t> </a:t>
            </a:r>
            <a:r>
              <a:rPr lang="en-GB" sz="1200" b="1" dirty="0" err="1">
                <a:solidFill>
                  <a:schemeClr val="bg1"/>
                </a:solidFill>
                <a:latin typeface="Arial" charset="0"/>
                <a:ea typeface="ＭＳ Ｐゴシック" charset="0"/>
              </a:rPr>
              <a:t>Vassa</a:t>
            </a:r>
            <a:r>
              <a:rPr lang="en-GB" sz="1200" b="1" dirty="0">
                <a:solidFill>
                  <a:schemeClr val="bg1"/>
                </a:solidFill>
                <a:latin typeface="Arial" charset="0"/>
                <a:ea typeface="ＭＳ Ｐゴシック" charset="0"/>
              </a:rPr>
              <a:t> after his owner when he </a:t>
            </a:r>
            <a:r>
              <a:rPr lang="en-GB" sz="1200" b="1" dirty="0" smtClean="0">
                <a:solidFill>
                  <a:schemeClr val="bg1"/>
                </a:solidFill>
                <a:latin typeface="Arial" charset="0"/>
                <a:ea typeface="ＭＳ Ｐゴシック" charset="0"/>
              </a:rPr>
              <a:t>became </a:t>
            </a:r>
            <a:r>
              <a:rPr lang="en-GB" sz="1200" b="1" dirty="0">
                <a:solidFill>
                  <a:schemeClr val="bg1"/>
                </a:solidFill>
                <a:latin typeface="Arial" charset="0"/>
                <a:ea typeface="ＭＳ Ｐゴシック" charset="0"/>
              </a:rPr>
              <a:t>an enslaved African, as you weren’t allowed to keep your own name. This is </a:t>
            </a:r>
            <a:r>
              <a:rPr lang="en-GB" sz="1200" b="1" dirty="0" smtClean="0">
                <a:solidFill>
                  <a:schemeClr val="bg1"/>
                </a:solidFill>
                <a:latin typeface="Arial" charset="0"/>
                <a:ea typeface="ＭＳ Ｐゴシック" charset="0"/>
              </a:rPr>
              <a:t>why you can’t see the name     </a:t>
            </a:r>
          </a:p>
          <a:p>
            <a:pPr lvl="0" algn="ctr"/>
            <a:r>
              <a:rPr lang="en-GB" sz="1200" b="1" dirty="0">
                <a:solidFill>
                  <a:schemeClr val="bg1"/>
                </a:solidFill>
                <a:latin typeface="Arial" charset="0"/>
                <a:ea typeface="ＭＳ Ｐゴシック" charset="0"/>
              </a:rPr>
              <a:t> </a:t>
            </a:r>
            <a:r>
              <a:rPr lang="en-GB" sz="1200" b="1" dirty="0" smtClean="0">
                <a:solidFill>
                  <a:schemeClr val="bg1"/>
                </a:solidFill>
                <a:latin typeface="Arial" charset="0"/>
                <a:ea typeface="ＭＳ Ｐゴシック" charset="0"/>
              </a:rPr>
              <a:t>   Equiano anywhere on the plaque.</a:t>
            </a:r>
            <a:endParaRPr lang="en-GB" sz="1200" b="1" dirty="0">
              <a:solidFill>
                <a:schemeClr val="bg1"/>
              </a:solidFill>
              <a:latin typeface="Arial" charset="0"/>
              <a:ea typeface="ＭＳ Ｐゴシック" charset="0"/>
            </a:endParaRPr>
          </a:p>
        </p:txBody>
      </p:sp>
    </p:spTree>
    <p:extLst>
      <p:ext uri="{BB962C8B-B14F-4D97-AF65-F5344CB8AC3E}">
        <p14:creationId xmlns:p14="http://schemas.microsoft.com/office/powerpoint/2010/main" val="216388544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t>Forced to leave his country…</a:t>
            </a:r>
            <a:endParaRPr lang="en-GB" dirty="0"/>
          </a:p>
        </p:txBody>
      </p:sp>
      <p:sp>
        <p:nvSpPr>
          <p:cNvPr id="8" name="TextBox 7"/>
          <p:cNvSpPr txBox="1"/>
          <p:nvPr/>
        </p:nvSpPr>
        <p:spPr>
          <a:xfrm>
            <a:off x="5257800" y="2971800"/>
            <a:ext cx="3551294" cy="1477328"/>
          </a:xfrm>
          <a:prstGeom prst="rect">
            <a:avLst/>
          </a:prstGeom>
          <a:noFill/>
        </p:spPr>
        <p:txBody>
          <a:bodyPr wrap="square" rtlCol="0">
            <a:spAutoFit/>
          </a:bodyPr>
          <a:lstStyle/>
          <a:p>
            <a:pPr lvl="0" algn="ctr"/>
            <a:r>
              <a:rPr lang="en-GB" b="1" dirty="0" err="1">
                <a:solidFill>
                  <a:srgbClr val="FFFFFF"/>
                </a:solidFill>
              </a:rPr>
              <a:t>Olaudah</a:t>
            </a:r>
            <a:r>
              <a:rPr lang="en-GB" b="1" dirty="0">
                <a:solidFill>
                  <a:srgbClr val="FFFFFF"/>
                </a:solidFill>
              </a:rPr>
              <a:t> </a:t>
            </a:r>
            <a:r>
              <a:rPr lang="en-GB" b="1" dirty="0" err="1">
                <a:solidFill>
                  <a:srgbClr val="FFFFFF"/>
                </a:solidFill>
              </a:rPr>
              <a:t>Equanio</a:t>
            </a:r>
            <a:r>
              <a:rPr lang="en-GB" b="1" dirty="0">
                <a:solidFill>
                  <a:srgbClr val="FFFFFF"/>
                </a:solidFill>
              </a:rPr>
              <a:t> was born in Nigeria, but was forced to leave his home and board a slave boat to North America when he was only 11</a:t>
            </a:r>
            <a:r>
              <a:rPr lang="en-GB" b="1" dirty="0" smtClean="0">
                <a:solidFill>
                  <a:srgbClr val="FFFFFF"/>
                </a:solidFill>
              </a:rPr>
              <a:t>.</a:t>
            </a:r>
          </a:p>
        </p:txBody>
      </p:sp>
      <p:pic>
        <p:nvPicPr>
          <p:cNvPr id="9" name="Picture 8"/>
          <p:cNvPicPr>
            <a:picLocks noChangeAspect="1"/>
          </p:cNvPicPr>
          <p:nvPr/>
        </p:nvPicPr>
        <p:blipFill>
          <a:blip r:embed="rId2"/>
          <a:stretch>
            <a:fillRect/>
          </a:stretch>
        </p:blipFill>
        <p:spPr>
          <a:xfrm>
            <a:off x="304800" y="1981200"/>
            <a:ext cx="4754880" cy="3429000"/>
          </a:xfrm>
          <a:prstGeom prst="rect">
            <a:avLst/>
          </a:prstGeom>
        </p:spPr>
      </p:pic>
    </p:spTree>
    <p:extLst>
      <p:ext uri="{BB962C8B-B14F-4D97-AF65-F5344CB8AC3E}">
        <p14:creationId xmlns:p14="http://schemas.microsoft.com/office/powerpoint/2010/main" val="137939526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t>Forced to leave his country…</a:t>
            </a:r>
            <a:endParaRPr lang="en-GB"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7028" y="1988988"/>
            <a:ext cx="3834259" cy="3816424"/>
          </a:xfrm>
          <a:prstGeom prst="rect">
            <a:avLst/>
          </a:prstGeom>
        </p:spPr>
      </p:pic>
      <p:sp>
        <p:nvSpPr>
          <p:cNvPr id="8" name="TextBox 7"/>
          <p:cNvSpPr txBox="1"/>
          <p:nvPr/>
        </p:nvSpPr>
        <p:spPr>
          <a:xfrm>
            <a:off x="5334000" y="2819400"/>
            <a:ext cx="3551294" cy="2062103"/>
          </a:xfrm>
          <a:prstGeom prst="rect">
            <a:avLst/>
          </a:prstGeom>
          <a:noFill/>
        </p:spPr>
        <p:txBody>
          <a:bodyPr wrap="square" rtlCol="0">
            <a:spAutoFit/>
          </a:bodyPr>
          <a:lstStyle/>
          <a:p>
            <a:pPr algn="ctr"/>
            <a:r>
              <a:rPr lang="en-GB" sz="1600" dirty="0" smtClean="0"/>
              <a:t>This picture shows a small section of a plan of the Brookes slave ship from 1788 which was used to transport enslaved Africans from Africa across the Atlantic Sea. Which shows the kind of cramped conditions Equiano would have faced on his journey across the Atlantic Ocean.</a:t>
            </a:r>
            <a:endParaRPr lang="en-GB" sz="1600" dirty="0"/>
          </a:p>
        </p:txBody>
      </p:sp>
      <p:sp>
        <p:nvSpPr>
          <p:cNvPr id="3" name="Right Arrow 2"/>
          <p:cNvSpPr/>
          <p:nvPr/>
        </p:nvSpPr>
        <p:spPr>
          <a:xfrm rot="11476601">
            <a:off x="4369696" y="3554430"/>
            <a:ext cx="936104" cy="792088"/>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379395260"/>
      </p:ext>
    </p:extLst>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14">
      <a:dk1>
        <a:srgbClr val="1C1C1C"/>
      </a:dk1>
      <a:lt1>
        <a:srgbClr val="FFFFFF"/>
      </a:lt1>
      <a:dk2>
        <a:srgbClr val="080808"/>
      </a:dk2>
      <a:lt2>
        <a:srgbClr val="E3EBF1"/>
      </a:lt2>
      <a:accent1>
        <a:srgbClr val="990000"/>
      </a:accent1>
      <a:accent2>
        <a:srgbClr val="008888"/>
      </a:accent2>
      <a:accent3>
        <a:srgbClr val="AAAAAA"/>
      </a:accent3>
      <a:accent4>
        <a:srgbClr val="DADADA"/>
      </a:accent4>
      <a:accent5>
        <a:srgbClr val="CAAAAA"/>
      </a:accent5>
      <a:accent6>
        <a:srgbClr val="007B7B"/>
      </a:accent6>
      <a:hlink>
        <a:srgbClr val="00BEB9"/>
      </a:hlink>
      <a:folHlink>
        <a:srgbClr val="F0E500"/>
      </a:folHlink>
    </a:clrScheme>
    <a:fontScheme name="Default Design">
      <a:majorFont>
        <a:latin typeface="Open Sans"/>
        <a:ea typeface="ＭＳ Ｐゴシック"/>
        <a:cs typeface="Arial"/>
      </a:majorFont>
      <a:minorFont>
        <a:latin typeface="Open Sans Light"/>
        <a:ea typeface="ＭＳ Ｐゴシック"/>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1C1C1C"/>
        </a:dk1>
        <a:lt1>
          <a:srgbClr val="FFFFFF"/>
        </a:lt1>
        <a:dk2>
          <a:srgbClr val="292929"/>
        </a:dk2>
        <a:lt2>
          <a:srgbClr val="E3EBF1"/>
        </a:lt2>
        <a:accent1>
          <a:srgbClr val="990000"/>
        </a:accent1>
        <a:accent2>
          <a:srgbClr val="008888"/>
        </a:accent2>
        <a:accent3>
          <a:srgbClr val="ACACAC"/>
        </a:accent3>
        <a:accent4>
          <a:srgbClr val="DADADA"/>
        </a:accent4>
        <a:accent5>
          <a:srgbClr val="CAAAAA"/>
        </a:accent5>
        <a:accent6>
          <a:srgbClr val="007B7B"/>
        </a:accent6>
        <a:hlink>
          <a:srgbClr val="00BEB9"/>
        </a:hlink>
        <a:folHlink>
          <a:srgbClr val="F0E500"/>
        </a:folHlink>
      </a:clrScheme>
      <a:clrMap bg1="dk2" tx1="lt1" bg2="dk1" tx2="lt2" accent1="accent1" accent2="accent2" accent3="accent3" accent4="accent4" accent5="accent5" accent6="accent6" hlink="hlink" folHlink="folHlink"/>
    </a:extraClrScheme>
    <a:extraClrScheme>
      <a:clrScheme name="Default Design 14">
        <a:dk1>
          <a:srgbClr val="1C1C1C"/>
        </a:dk1>
        <a:lt1>
          <a:srgbClr val="FFFFFF"/>
        </a:lt1>
        <a:dk2>
          <a:srgbClr val="080808"/>
        </a:dk2>
        <a:lt2>
          <a:srgbClr val="E3EBF1"/>
        </a:lt2>
        <a:accent1>
          <a:srgbClr val="990000"/>
        </a:accent1>
        <a:accent2>
          <a:srgbClr val="008888"/>
        </a:accent2>
        <a:accent3>
          <a:srgbClr val="AAAAAA"/>
        </a:accent3>
        <a:accent4>
          <a:srgbClr val="DADADA"/>
        </a:accent4>
        <a:accent5>
          <a:srgbClr val="CAAAAA"/>
        </a:accent5>
        <a:accent6>
          <a:srgbClr val="007B7B"/>
        </a:accent6>
        <a:hlink>
          <a:srgbClr val="00BEB9"/>
        </a:hlink>
        <a:folHlink>
          <a:srgbClr val="F0E50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5059</TotalTime>
  <Words>874</Words>
  <Application>Microsoft Office PowerPoint</Application>
  <PresentationFormat>On-screen Show (4:3)</PresentationFormat>
  <Paragraphs>104</Paragraphs>
  <Slides>23</Slides>
  <Notes>2</Notes>
  <HiddenSlides>0</HiddenSlides>
  <MMClips>2</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23</vt:i4>
      </vt:variant>
    </vt:vector>
  </HeadingPairs>
  <TitlesOfParts>
    <vt:vector size="29" baseType="lpstr">
      <vt:lpstr>ＭＳ Ｐゴシック</vt:lpstr>
      <vt:lpstr>Arial</vt:lpstr>
      <vt:lpstr>Calibri</vt:lpstr>
      <vt:lpstr>Open Sans</vt:lpstr>
      <vt:lpstr>Open Sans Light</vt:lpstr>
      <vt:lpstr>Default Design</vt:lpstr>
      <vt:lpstr>OLAUDAH EQUIANO</vt:lpstr>
      <vt:lpstr>Who was Olaudah Equiano?</vt:lpstr>
      <vt:lpstr>Equiano and the Fight for Freedom</vt:lpstr>
      <vt:lpstr>PowerPoint Presentation</vt:lpstr>
      <vt:lpstr>How did Equiano end up in Cambridgeshire?</vt:lpstr>
      <vt:lpstr>Equiano’s Daughter’s Grave at  St. Andrew’s Church, Chesterton</vt:lpstr>
      <vt:lpstr>What’s in a Name?...</vt:lpstr>
      <vt:lpstr>Forced to leave his country…</vt:lpstr>
      <vt:lpstr>Forced to leave his country…</vt:lpstr>
      <vt:lpstr>Inja Checks Out the Evidence in  St. John’s College Library</vt:lpstr>
      <vt:lpstr>Video of Inja at St John’s College </vt:lpstr>
      <vt:lpstr>Inja with Sing! Community Choir who performed in the ‘Freedom’ recording</vt:lpstr>
      <vt:lpstr>‘Freedom’ Song Lyrics</vt:lpstr>
      <vt:lpstr>‘Freedom’ Song Lyrics</vt:lpstr>
      <vt:lpstr>‘Freedom’ Song Lyrics</vt:lpstr>
      <vt:lpstr>‘Freedom’ Song Lyricsm</vt:lpstr>
      <vt:lpstr>‘Freedom’ Song Lyrics</vt:lpstr>
      <vt:lpstr>‘Freedom’ Song Lyrics</vt:lpstr>
      <vt:lpstr>‘Freedom’ Song Lyrics</vt:lpstr>
      <vt:lpstr>‘Freedom’ Song Lyrics</vt:lpstr>
      <vt:lpstr>‘Freedom’ Song Lyrics</vt:lpstr>
      <vt:lpstr>Web Resources available at:</vt:lpstr>
      <vt:lpstr>Other Resources available:</vt:lpstr>
    </vt:vector>
  </TitlesOfParts>
  <Company>Taylor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Main</dc:creator>
  <cp:lastModifiedBy>HistoryWorks Mario</cp:lastModifiedBy>
  <cp:revision>158</cp:revision>
  <dcterms:created xsi:type="dcterms:W3CDTF">2015-10-12T13:27:29Z</dcterms:created>
  <dcterms:modified xsi:type="dcterms:W3CDTF">2017-06-26T16:20:05Z</dcterms:modified>
</cp:coreProperties>
</file>