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8" r:id="rId2"/>
    <p:sldId id="278" r:id="rId3"/>
    <p:sldId id="265" r:id="rId4"/>
    <p:sldId id="275" r:id="rId5"/>
    <p:sldId id="266" r:id="rId6"/>
    <p:sldId id="282" r:id="rId7"/>
    <p:sldId id="267" r:id="rId8"/>
    <p:sldId id="284" r:id="rId9"/>
    <p:sldId id="287" r:id="rId10"/>
    <p:sldId id="277" r:id="rId11"/>
    <p:sldId id="283" r:id="rId12"/>
    <p:sldId id="289" r:id="rId13"/>
    <p:sldId id="285" r:id="rId14"/>
    <p:sldId id="286" r:id="rId15"/>
    <p:sldId id="280" r:id="rId16"/>
    <p:sldId id="281" r:id="rId17"/>
    <p:sldId id="264" r:id="rId18"/>
    <p:sldId id="288" r:id="rId19"/>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08" autoAdjust="0"/>
    <p:restoredTop sz="94677"/>
  </p:normalViewPr>
  <p:slideViewPr>
    <p:cSldViewPr>
      <p:cViewPr>
        <p:scale>
          <a:sx n="60" d="100"/>
          <a:sy n="60" d="100"/>
        </p:scale>
        <p:origin x="2376" y="880"/>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t>03/11/2016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1</a:t>
            </a:fld>
            <a:endParaRPr lang="en-GB"/>
          </a:p>
        </p:txBody>
      </p:sp>
    </p:spTree>
    <p:extLst>
      <p:ext uri="{BB962C8B-B14F-4D97-AF65-F5344CB8AC3E}">
        <p14:creationId xmlns:p14="http://schemas.microsoft.com/office/powerpoint/2010/main" val="3621297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pic>
        <p:nvPicPr>
          <p:cNvPr id="2" name="Picture 1" descr="mast_tit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png"/><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14.xml.rels><?xml version="1.0" encoding="UTF-8" standalone="yes"?>
<Relationships xmlns="http://schemas.openxmlformats.org/package/2006/relationships"><Relationship Id="rId3" Type="http://schemas.openxmlformats.org/officeDocument/2006/relationships/hyperlink" Target="http://www.cam.ac.uk/research/news/charters-chains-and-civic-pride" TargetMode="External"/><Relationship Id="rId4" Type="http://schemas.openxmlformats.org/officeDocument/2006/relationships/image" Target="../media/image21.jpg"/><Relationship Id="rId1" Type="http://schemas.openxmlformats.org/officeDocument/2006/relationships/slideLayout" Target="../slideLayouts/slideLayout2.xml"/><Relationship Id="rId2" Type="http://schemas.openxmlformats.org/officeDocument/2006/relationships/image" Target="../media/image2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g"/><Relationship Id="rId3" Type="http://schemas.openxmlformats.org/officeDocument/2006/relationships/image" Target="../media/image2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heritage@gsm.cam.ac.uk"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 Id="rId3"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 Id="rId3" Type="http://schemas.openxmlformats.org/officeDocument/2006/relationships/hyperlink" Target="https://commons.wikimedia.org/wiki/User:Xenopho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 Id="rId3" Type="http://schemas.openxmlformats.org/officeDocument/2006/relationships/hyperlink" Target="http://wellcomeimages.or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GB" dirty="0" smtClean="0"/>
              <a:t>Gr</a:t>
            </a:r>
            <a:r>
              <a:rPr lang="en-GB" dirty="0" smtClean="0">
                <a:latin typeface="Apple Chancery" charset="0"/>
                <a:ea typeface="Apple Chancery" charset="0"/>
                <a:cs typeface="Apple Chancery" charset="0"/>
              </a:rPr>
              <a:t>eat St. Mary’s Church and the Market Square</a:t>
            </a:r>
            <a:endParaRPr lang="en-GB" dirty="0">
              <a:latin typeface="Apple Chancery" charset="0"/>
              <a:ea typeface="Apple Chancery" charset="0"/>
              <a:cs typeface="Apple Chancery"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latin typeface="Apple Chancery" charset="0"/>
                <a:ea typeface="Apple Chancery" charset="0"/>
                <a:cs typeface="Apple Chancery" charset="0"/>
              </a:rPr>
              <a:t>Elizabeth I Visits Cambridge!</a:t>
            </a:r>
            <a:endParaRPr lang="en-GB" dirty="0">
              <a:latin typeface="Apple Chancery" charset="0"/>
              <a:ea typeface="Apple Chancery" charset="0"/>
              <a:cs typeface="Apple Chancery" charset="0"/>
            </a:endParaRPr>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4456283" y="1927865"/>
            <a:ext cx="4572000" cy="3477875"/>
          </a:xfrm>
          <a:prstGeom prst="rect">
            <a:avLst/>
          </a:prstGeom>
        </p:spPr>
        <p:txBody>
          <a:bodyPr>
            <a:spAutoFit/>
          </a:bodyPr>
          <a:lstStyle/>
          <a:p>
            <a:pPr marL="0" marR="0">
              <a:spcBef>
                <a:spcPts val="0"/>
              </a:spcBef>
              <a:spcAft>
                <a:spcPts val="0"/>
              </a:spcAft>
            </a:pPr>
            <a:r>
              <a:rPr lang="en-GB" sz="2000" b="1" dirty="0">
                <a:ea typeface="ＭＳ 明朝" charset="-128"/>
                <a:cs typeface="Times New Roman" charset="0"/>
              </a:rPr>
              <a:t>During Elizabeth I’s reign, she visited Great St. Mary’s Church as part of a state visit to Cambridge in 1564. </a:t>
            </a:r>
            <a:endParaRPr lang="en-GB" sz="2000" b="1" dirty="0" smtClean="0">
              <a:ea typeface="ＭＳ 明朝" charset="-128"/>
              <a:cs typeface="Times New Roman" charset="0"/>
            </a:endParaRPr>
          </a:p>
          <a:p>
            <a:pPr marL="0" marR="0">
              <a:spcBef>
                <a:spcPts val="0"/>
              </a:spcBef>
              <a:spcAft>
                <a:spcPts val="0"/>
              </a:spcAft>
            </a:pPr>
            <a:endParaRPr lang="en-GB" sz="2000" b="1" dirty="0">
              <a:ea typeface="ＭＳ 明朝" charset="-128"/>
              <a:cs typeface="Times New Roman" charset="0"/>
            </a:endParaRPr>
          </a:p>
          <a:p>
            <a:pPr marL="0" marR="0">
              <a:spcBef>
                <a:spcPts val="0"/>
              </a:spcBef>
              <a:spcAft>
                <a:spcPts val="0"/>
              </a:spcAft>
            </a:pPr>
            <a:r>
              <a:rPr lang="en-GB" sz="2000" b="1" dirty="0" smtClean="0">
                <a:ea typeface="ＭＳ 明朝" charset="-128"/>
                <a:cs typeface="Times New Roman" charset="0"/>
              </a:rPr>
              <a:t>The </a:t>
            </a:r>
            <a:r>
              <a:rPr lang="en-GB" sz="2000" b="1" dirty="0">
                <a:ea typeface="ＭＳ 明朝" charset="-128"/>
                <a:cs typeface="Times New Roman" charset="0"/>
              </a:rPr>
              <a:t>University wanted to make a good impression on the Queen however the outside of the church was covered in deep mud, so they had to disguise it with twenty loads of sand! </a:t>
            </a:r>
            <a:endParaRPr lang="en-US" sz="2000" dirty="0">
              <a:effectLst/>
              <a:latin typeface="Cambria" charset="0"/>
              <a:ea typeface="ＭＳ 明朝" charset="-128"/>
              <a:cs typeface="Times New Roman"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245" y="1988840"/>
            <a:ext cx="4032447" cy="3024336"/>
          </a:xfrm>
          <a:prstGeom prst="rect">
            <a:avLst/>
          </a:prstGeom>
        </p:spPr>
      </p:pic>
    </p:spTree>
    <p:extLst>
      <p:ext uri="{BB962C8B-B14F-4D97-AF65-F5344CB8AC3E}">
        <p14:creationId xmlns:p14="http://schemas.microsoft.com/office/powerpoint/2010/main" val="34827185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pple Chancery" charset="0"/>
                <a:ea typeface="Apple Chancery" charset="0"/>
                <a:cs typeface="Apple Chancery" charset="0"/>
              </a:rPr>
              <a:t>It’s a Fine if No Bells Chime!</a:t>
            </a:r>
            <a:endParaRPr lang="en-US" dirty="0">
              <a:latin typeface="Apple Chancery" charset="0"/>
              <a:ea typeface="Apple Chancery" charset="0"/>
              <a:cs typeface="Apple Chancery"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987" y="1929529"/>
            <a:ext cx="4261609" cy="2957556"/>
          </a:xfrm>
          <a:prstGeom prst="rect">
            <a:avLst/>
          </a:prstGeom>
        </p:spPr>
      </p:pic>
      <p:sp>
        <p:nvSpPr>
          <p:cNvPr id="6" name="Right Arrow 5"/>
          <p:cNvSpPr/>
          <p:nvPr/>
        </p:nvSpPr>
        <p:spPr>
          <a:xfrm rot="14125688">
            <a:off x="1985705" y="4606941"/>
            <a:ext cx="1311155" cy="83829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3366188" y="5398976"/>
            <a:ext cx="3360558" cy="1077218"/>
          </a:xfrm>
          <a:prstGeom prst="rect">
            <a:avLst/>
          </a:prstGeom>
          <a:noFill/>
        </p:spPr>
        <p:txBody>
          <a:bodyPr wrap="square" rtlCol="0">
            <a:spAutoFit/>
          </a:bodyPr>
          <a:lstStyle/>
          <a:p>
            <a:r>
              <a:rPr lang="en-US" sz="1600" dirty="0" smtClean="0"/>
              <a:t>This is a photo of the new bells being installed in 2009, which were made to commemorate 800 years of the University</a:t>
            </a:r>
          </a:p>
        </p:txBody>
      </p:sp>
      <p:sp>
        <p:nvSpPr>
          <p:cNvPr id="8" name="Rectangle 7"/>
          <p:cNvSpPr/>
          <p:nvPr/>
        </p:nvSpPr>
        <p:spPr>
          <a:xfrm>
            <a:off x="4669588" y="1862772"/>
            <a:ext cx="4474412" cy="3477875"/>
          </a:xfrm>
          <a:prstGeom prst="rect">
            <a:avLst/>
          </a:prstGeom>
        </p:spPr>
        <p:txBody>
          <a:bodyPr wrap="square">
            <a:spAutoFit/>
          </a:bodyPr>
          <a:lstStyle/>
          <a:p>
            <a:pPr marL="0" marR="0">
              <a:spcBef>
                <a:spcPts val="0"/>
              </a:spcBef>
              <a:spcAft>
                <a:spcPts val="0"/>
              </a:spcAft>
            </a:pPr>
            <a:r>
              <a:rPr lang="en-GB" sz="2000" b="1" dirty="0">
                <a:ea typeface="ＭＳ 明朝" charset="-128"/>
                <a:cs typeface="Times New Roman" charset="0"/>
              </a:rPr>
              <a:t>When Elizabeth I arrived in Cambridge the tower of Great St. Mary’s still wasn’t finished, which meant that they were fined for not being able to ring the bells! </a:t>
            </a:r>
            <a:endParaRPr lang="en-GB" sz="2000" b="1" dirty="0" smtClean="0">
              <a:ea typeface="ＭＳ 明朝" charset="-128"/>
              <a:cs typeface="Times New Roman" charset="0"/>
            </a:endParaRPr>
          </a:p>
          <a:p>
            <a:pPr marL="0" marR="0">
              <a:spcBef>
                <a:spcPts val="0"/>
              </a:spcBef>
              <a:spcAft>
                <a:spcPts val="0"/>
              </a:spcAft>
            </a:pPr>
            <a:endParaRPr lang="en-GB" sz="2000" b="1" dirty="0">
              <a:ea typeface="ＭＳ 明朝" charset="-128"/>
              <a:cs typeface="Times New Roman" charset="0"/>
            </a:endParaRPr>
          </a:p>
          <a:p>
            <a:pPr marL="0" marR="0">
              <a:spcBef>
                <a:spcPts val="0"/>
              </a:spcBef>
              <a:spcAft>
                <a:spcPts val="0"/>
              </a:spcAft>
            </a:pPr>
            <a:r>
              <a:rPr lang="en-GB" sz="2000" b="1" dirty="0">
                <a:ea typeface="ＭＳ 明朝" charset="-128"/>
                <a:cs typeface="Times New Roman" charset="0"/>
              </a:rPr>
              <a:t>In fact, it took nearly 120 years to finish building the tower, with work starting in 1491 and ending in 1608!</a:t>
            </a:r>
            <a:endParaRPr lang="en-US" sz="2000" dirty="0">
              <a:latin typeface="Cambria" charset="0"/>
              <a:ea typeface="ＭＳ 明朝" charset="-128"/>
              <a:cs typeface="Times New Roman" charset="0"/>
            </a:endParaRPr>
          </a:p>
          <a:p>
            <a:pPr marL="0" marR="0">
              <a:spcBef>
                <a:spcPts val="0"/>
              </a:spcBef>
              <a:spcAft>
                <a:spcPts val="0"/>
              </a:spcAft>
            </a:pPr>
            <a:endParaRPr lang="en-GB" sz="2000" b="1" dirty="0">
              <a:ea typeface="ＭＳ 明朝" charset="-128"/>
              <a:cs typeface="Times New Roman" charset="0"/>
            </a:endParaRPr>
          </a:p>
        </p:txBody>
      </p:sp>
    </p:spTree>
    <p:extLst>
      <p:ext uri="{BB962C8B-B14F-4D97-AF65-F5344CB8AC3E}">
        <p14:creationId xmlns:p14="http://schemas.microsoft.com/office/powerpoint/2010/main" val="1542761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pple Chancery" charset="0"/>
                <a:ea typeface="Apple Chancery" charset="0"/>
                <a:cs typeface="Apple Chancery" charset="0"/>
              </a:rPr>
              <a:t>Let the Bells Ring!</a:t>
            </a:r>
            <a:endParaRPr lang="en-US" dirty="0">
              <a:latin typeface="Apple Chancery" charset="0"/>
              <a:ea typeface="Apple Chancery" charset="0"/>
              <a:cs typeface="Apple Chancery" charset="0"/>
            </a:endParaRPr>
          </a:p>
        </p:txBody>
      </p:sp>
      <p:sp>
        <p:nvSpPr>
          <p:cNvPr id="4" name="Rectangle 3"/>
          <p:cNvSpPr/>
          <p:nvPr/>
        </p:nvSpPr>
        <p:spPr>
          <a:xfrm>
            <a:off x="5320680" y="1650628"/>
            <a:ext cx="3571800" cy="3477875"/>
          </a:xfrm>
          <a:prstGeom prst="rect">
            <a:avLst/>
          </a:prstGeom>
        </p:spPr>
        <p:txBody>
          <a:bodyPr wrap="square">
            <a:spAutoFit/>
          </a:bodyPr>
          <a:lstStyle/>
          <a:p>
            <a:pPr marL="0" marR="0">
              <a:spcBef>
                <a:spcPts val="0"/>
              </a:spcBef>
              <a:spcAft>
                <a:spcPts val="0"/>
              </a:spcAft>
            </a:pPr>
            <a:r>
              <a:rPr lang="en-GB" sz="2000" b="1" dirty="0">
                <a:ea typeface="Arial" charset="0"/>
                <a:cs typeface="Arial" charset="0"/>
              </a:rPr>
              <a:t>Following </a:t>
            </a:r>
            <a:r>
              <a:rPr lang="en-GB" sz="2000" b="1">
                <a:ea typeface="Arial" charset="0"/>
                <a:cs typeface="Arial" charset="0"/>
              </a:rPr>
              <a:t>this </a:t>
            </a:r>
            <a:r>
              <a:rPr lang="en-GB" sz="2000" b="1" smtClean="0">
                <a:ea typeface="Arial" charset="0"/>
                <a:cs typeface="Arial" charset="0"/>
              </a:rPr>
              <a:t>embarrassing </a:t>
            </a:r>
            <a:r>
              <a:rPr lang="en-GB" sz="2000" b="1" dirty="0" smtClean="0">
                <a:ea typeface="Arial" charset="0"/>
                <a:cs typeface="Arial" charset="0"/>
              </a:rPr>
              <a:t>event of the bells not </a:t>
            </a:r>
            <a:r>
              <a:rPr lang="en-GB" sz="2000" b="1" smtClean="0">
                <a:ea typeface="Arial" charset="0"/>
                <a:cs typeface="Arial" charset="0"/>
              </a:rPr>
              <a:t>ringing for the arrival of the Queen, </a:t>
            </a:r>
            <a:r>
              <a:rPr lang="en-GB" sz="2000" b="1" dirty="0">
                <a:ea typeface="Arial" charset="0"/>
                <a:cs typeface="Arial" charset="0"/>
              </a:rPr>
              <a:t>the church members decided to take charge of completing the tower, due to its slow progress, and in 1593 they moved the building work forward. Finally, in 1596 the bells rung for the first time! </a:t>
            </a:r>
            <a:endParaRPr lang="en-US" sz="2000" b="1" dirty="0">
              <a:effectLst/>
              <a:ea typeface="Arial" charset="0"/>
              <a:cs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239" y="1697377"/>
            <a:ext cx="4512501" cy="3384376"/>
          </a:xfrm>
          <a:prstGeom prst="rect">
            <a:avLst/>
          </a:prstGeom>
        </p:spPr>
      </p:pic>
      <p:sp>
        <p:nvSpPr>
          <p:cNvPr id="6" name="Rounded Rectangle 5"/>
          <p:cNvSpPr/>
          <p:nvPr/>
        </p:nvSpPr>
        <p:spPr>
          <a:xfrm>
            <a:off x="3329806" y="5208932"/>
            <a:ext cx="3583868" cy="142172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smtClean="0">
                <a:solidFill>
                  <a:schemeClr val="bg1"/>
                </a:solidFill>
                <a:latin typeface="Arial" charset="0"/>
                <a:ea typeface="Arial" charset="0"/>
                <a:cs typeface="Arial" charset="0"/>
              </a:rPr>
              <a:t>FACTOID! </a:t>
            </a:r>
          </a:p>
          <a:p>
            <a:pPr algn="ctr"/>
            <a:r>
              <a:rPr lang="en-US" sz="1600" b="1" dirty="0" smtClean="0">
                <a:solidFill>
                  <a:schemeClr val="bg1"/>
                </a:solidFill>
                <a:latin typeface="Arial" charset="0"/>
                <a:ea typeface="Arial" charset="0"/>
                <a:cs typeface="Arial" charset="0"/>
              </a:rPr>
              <a:t>The Westminster Chimes of Big Ben were borrowed from the Great St. Mary’s Chimes- Yes, Great St. Mary’s had them first!</a:t>
            </a:r>
            <a:endParaRPr lang="en-US" sz="1600" b="1"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1314587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pple Chancery" charset="0"/>
                <a:ea typeface="Apple Chancery" charset="0"/>
                <a:cs typeface="Apple Chancery" charset="0"/>
              </a:rPr>
              <a:t>A Royal Success!</a:t>
            </a:r>
            <a:endParaRPr lang="en-US" dirty="0">
              <a:latin typeface="Apple Chancery" charset="0"/>
              <a:ea typeface="Apple Chancery" charset="0"/>
              <a:cs typeface="Apple Chancery" charset="0"/>
            </a:endParaRPr>
          </a:p>
        </p:txBody>
      </p:sp>
      <p:sp>
        <p:nvSpPr>
          <p:cNvPr id="4" name="Rectangle 3"/>
          <p:cNvSpPr/>
          <p:nvPr/>
        </p:nvSpPr>
        <p:spPr>
          <a:xfrm>
            <a:off x="5580112" y="1916832"/>
            <a:ext cx="3347864" cy="3785652"/>
          </a:xfrm>
          <a:prstGeom prst="rect">
            <a:avLst/>
          </a:prstGeom>
        </p:spPr>
        <p:txBody>
          <a:bodyPr wrap="square">
            <a:spAutoFit/>
          </a:bodyPr>
          <a:lstStyle/>
          <a:p>
            <a:pPr marL="0" marR="0">
              <a:spcBef>
                <a:spcPts val="0"/>
              </a:spcBef>
              <a:spcAft>
                <a:spcPts val="0"/>
              </a:spcAft>
            </a:pPr>
            <a:r>
              <a:rPr lang="en-GB" sz="2000" b="1" dirty="0">
                <a:ea typeface="ＭＳ 明朝" charset="-128"/>
                <a:cs typeface="Times New Roman" charset="0"/>
              </a:rPr>
              <a:t>Overall Elizabeth I’s visit was seen a great success. </a:t>
            </a:r>
            <a:endParaRPr lang="en-GB" sz="2000" b="1" dirty="0" smtClean="0">
              <a:ea typeface="ＭＳ 明朝" charset="-128"/>
              <a:cs typeface="Times New Roman" charset="0"/>
            </a:endParaRPr>
          </a:p>
          <a:p>
            <a:pPr marL="0" marR="0">
              <a:spcBef>
                <a:spcPts val="0"/>
              </a:spcBef>
              <a:spcAft>
                <a:spcPts val="0"/>
              </a:spcAft>
            </a:pPr>
            <a:endParaRPr lang="en-GB" sz="2000" b="1" dirty="0">
              <a:ea typeface="ＭＳ 明朝" charset="-128"/>
              <a:cs typeface="Times New Roman" charset="0"/>
            </a:endParaRPr>
          </a:p>
          <a:p>
            <a:pPr marL="0" marR="0">
              <a:spcBef>
                <a:spcPts val="0"/>
              </a:spcBef>
              <a:spcAft>
                <a:spcPts val="0"/>
              </a:spcAft>
            </a:pPr>
            <a:r>
              <a:rPr lang="en-GB" sz="2000" b="1" dirty="0" smtClean="0">
                <a:ea typeface="ＭＳ 明朝" charset="-128"/>
                <a:cs typeface="Times New Roman" charset="0"/>
              </a:rPr>
              <a:t>She </a:t>
            </a:r>
            <a:r>
              <a:rPr lang="en-GB" sz="2000" b="1" dirty="0">
                <a:ea typeface="ＭＳ 明朝" charset="-128"/>
                <a:cs typeface="Times New Roman" charset="0"/>
              </a:rPr>
              <a:t>attended two debates and also made a speech in Latin whilst visiting Great St. Mary’s, in which she said she would donate to the University- but she never kept her promise! </a:t>
            </a:r>
            <a:endParaRPr lang="en-US" sz="2000" dirty="0">
              <a:effectLst/>
              <a:latin typeface="Cambria" charset="0"/>
              <a:ea typeface="ＭＳ 明朝" charset="-128"/>
              <a:cs typeface="Times New Roman"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916832"/>
            <a:ext cx="5004048" cy="3753036"/>
          </a:xfrm>
          <a:prstGeom prst="rect">
            <a:avLst/>
          </a:prstGeom>
        </p:spPr>
      </p:pic>
    </p:spTree>
    <p:extLst>
      <p:ext uri="{BB962C8B-B14F-4D97-AF65-F5344CB8AC3E}">
        <p14:creationId xmlns:p14="http://schemas.microsoft.com/office/powerpoint/2010/main" val="114414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892480" cy="1143000"/>
          </a:xfrm>
        </p:spPr>
        <p:txBody>
          <a:bodyPr/>
          <a:lstStyle/>
          <a:p>
            <a:pPr algn="ctr"/>
            <a:r>
              <a:rPr lang="en-US" dirty="0">
                <a:latin typeface="Apple Chancery" charset="0"/>
                <a:ea typeface="Apple Chancery" charset="0"/>
                <a:cs typeface="Apple Chancery" charset="0"/>
              </a:rPr>
              <a:t>A</a:t>
            </a:r>
            <a:r>
              <a:rPr lang="en-US" dirty="0" smtClean="0">
                <a:latin typeface="Apple Chancery" charset="0"/>
                <a:ea typeface="Apple Chancery" charset="0"/>
                <a:cs typeface="Apple Chancery" charset="0"/>
              </a:rPr>
              <a:t> Charter and a New Coat of Arms!</a:t>
            </a:r>
            <a:endParaRPr lang="en-US" dirty="0">
              <a:latin typeface="Apple Chancery" charset="0"/>
              <a:ea typeface="Apple Chancery" charset="0"/>
              <a:cs typeface="Apple Chancery" charset="0"/>
            </a:endParaRPr>
          </a:p>
        </p:txBody>
      </p:sp>
      <p:sp>
        <p:nvSpPr>
          <p:cNvPr id="4" name="Rectangle 3"/>
          <p:cNvSpPr/>
          <p:nvPr/>
        </p:nvSpPr>
        <p:spPr>
          <a:xfrm>
            <a:off x="4067944" y="2098665"/>
            <a:ext cx="4618856" cy="2308324"/>
          </a:xfrm>
          <a:prstGeom prst="rect">
            <a:avLst/>
          </a:prstGeom>
        </p:spPr>
        <p:txBody>
          <a:bodyPr wrap="square">
            <a:spAutoFit/>
          </a:bodyPr>
          <a:lstStyle/>
          <a:p>
            <a:r>
              <a:rPr lang="en-GB" b="1" dirty="0">
                <a:ea typeface="ＭＳ 明朝" charset="-128"/>
                <a:cs typeface="Times New Roman" charset="0"/>
              </a:rPr>
              <a:t>Elizabeth I’s visit not only benefited those at the University, it also helped the city’s market and traders. It led to her enacting a charter- an important legal document a few years later, in 1575, which gave permission for traders to hold the </a:t>
            </a:r>
            <a:r>
              <a:rPr lang="en-GB" b="1" dirty="0" smtClean="0">
                <a:ea typeface="ＭＳ 明朝" charset="-128"/>
                <a:cs typeface="Times New Roman" charset="0"/>
              </a:rPr>
              <a:t>market. </a:t>
            </a:r>
            <a:endParaRPr lang="en-GB" b="1" dirty="0" smtClean="0">
              <a:ea typeface="ＭＳ 明朝" charset="-128"/>
              <a:cs typeface="Times New Roman" charset="0"/>
            </a:endParaRPr>
          </a:p>
          <a:p>
            <a:endParaRPr lang="en-GB" b="1" dirty="0">
              <a:ea typeface="ＭＳ 明朝" charset="-128"/>
              <a:cs typeface="Times New Roman"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1772816"/>
            <a:ext cx="3185961" cy="2911172"/>
          </a:xfrm>
          <a:prstGeom prst="rect">
            <a:avLst/>
          </a:prstGeom>
        </p:spPr>
      </p:pic>
      <p:sp>
        <p:nvSpPr>
          <p:cNvPr id="6" name="Rectangle 5"/>
          <p:cNvSpPr/>
          <p:nvPr/>
        </p:nvSpPr>
        <p:spPr>
          <a:xfrm>
            <a:off x="395536" y="4764850"/>
            <a:ext cx="4572000" cy="1200329"/>
          </a:xfrm>
          <a:prstGeom prst="rect">
            <a:avLst/>
          </a:prstGeom>
        </p:spPr>
        <p:txBody>
          <a:bodyPr wrap="square">
            <a:spAutoFit/>
          </a:bodyPr>
          <a:lstStyle/>
          <a:p>
            <a:r>
              <a:rPr lang="en-GB" b="1" dirty="0">
                <a:ea typeface="ＭＳ 明朝" charset="-128"/>
                <a:cs typeface="Times New Roman" charset="0"/>
              </a:rPr>
              <a:t>The </a:t>
            </a:r>
            <a:r>
              <a:rPr lang="en-GB" b="1" dirty="0">
                <a:ea typeface="ＭＳ 明朝" charset="-128"/>
                <a:cs typeface="Times New Roman" charset="0"/>
                <a:hlinkClick r:id="rId3"/>
              </a:rPr>
              <a:t>Cambridge Coat of Arms </a:t>
            </a:r>
            <a:r>
              <a:rPr lang="en-GB" b="1" dirty="0">
                <a:ea typeface="ＭＳ 明朝" charset="-128"/>
                <a:cs typeface="Times New Roman" charset="0"/>
              </a:rPr>
              <a:t>was created for the Charter and can </a:t>
            </a:r>
            <a:endParaRPr lang="en-GB" b="1" dirty="0" smtClean="0">
              <a:ea typeface="ＭＳ 明朝" charset="-128"/>
              <a:cs typeface="Times New Roman" charset="0"/>
            </a:endParaRPr>
          </a:p>
          <a:p>
            <a:r>
              <a:rPr lang="en-GB" b="1" dirty="0" smtClean="0">
                <a:ea typeface="ＭＳ 明朝" charset="-128"/>
                <a:cs typeface="Times New Roman" charset="0"/>
              </a:rPr>
              <a:t>still </a:t>
            </a:r>
            <a:r>
              <a:rPr lang="en-GB" b="1" dirty="0">
                <a:ea typeface="ＭＳ 明朝" charset="-128"/>
                <a:cs typeface="Times New Roman" charset="0"/>
              </a:rPr>
              <a:t>be seen on the Guildhall in the Market Square.</a:t>
            </a:r>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1512" y="4721276"/>
            <a:ext cx="2304256" cy="1728192"/>
          </a:xfrm>
          <a:prstGeom prst="rect">
            <a:avLst/>
          </a:prstGeom>
        </p:spPr>
      </p:pic>
    </p:spTree>
    <p:extLst>
      <p:ext uri="{BB962C8B-B14F-4D97-AF65-F5344CB8AC3E}">
        <p14:creationId xmlns:p14="http://schemas.microsoft.com/office/powerpoint/2010/main" val="2048589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9" y="332656"/>
            <a:ext cx="8229600" cy="1143000"/>
          </a:xfrm>
        </p:spPr>
        <p:txBody>
          <a:bodyPr/>
          <a:lstStyle/>
          <a:p>
            <a:pPr algn="ctr"/>
            <a:r>
              <a:rPr lang="en-GB" dirty="0" smtClean="0">
                <a:latin typeface="Apple Chancery" charset="0"/>
                <a:ea typeface="Apple Chancery" charset="0"/>
                <a:cs typeface="Apple Chancery" charset="0"/>
              </a:rPr>
              <a:t>A Church That’s Survived </a:t>
            </a:r>
            <a:br>
              <a:rPr lang="en-GB" dirty="0" smtClean="0">
                <a:latin typeface="Apple Chancery" charset="0"/>
                <a:ea typeface="Apple Chancery" charset="0"/>
                <a:cs typeface="Apple Chancery" charset="0"/>
              </a:rPr>
            </a:br>
            <a:r>
              <a:rPr lang="en-GB" dirty="0" smtClean="0">
                <a:latin typeface="Apple Chancery" charset="0"/>
                <a:ea typeface="Apple Chancery" charset="0"/>
                <a:cs typeface="Apple Chancery" charset="0"/>
              </a:rPr>
              <a:t>and Grown Through History</a:t>
            </a:r>
            <a:endParaRPr lang="en-GB" dirty="0">
              <a:latin typeface="Apple Chancery" charset="0"/>
              <a:ea typeface="Apple Chancery" charset="0"/>
              <a:cs typeface="Apple Chancery" charset="0"/>
            </a:endParaRPr>
          </a:p>
        </p:txBody>
      </p:sp>
      <p:sp>
        <p:nvSpPr>
          <p:cNvPr id="3" name="Rectangle 2"/>
          <p:cNvSpPr/>
          <p:nvPr/>
        </p:nvSpPr>
        <p:spPr>
          <a:xfrm>
            <a:off x="467544" y="4997484"/>
            <a:ext cx="8676456" cy="1015663"/>
          </a:xfrm>
          <a:prstGeom prst="rect">
            <a:avLst/>
          </a:prstGeom>
        </p:spPr>
        <p:txBody>
          <a:bodyPr wrap="square">
            <a:spAutoFit/>
          </a:bodyPr>
          <a:lstStyle/>
          <a:p>
            <a:r>
              <a:rPr lang="en-GB" sz="2000" b="1" dirty="0" smtClean="0"/>
              <a:t>Despite experiencing </a:t>
            </a:r>
            <a:r>
              <a:rPr lang="en-GB" sz="2000" b="1" dirty="0"/>
              <a:t>riots, unrest and even being burnt to </a:t>
            </a:r>
            <a:r>
              <a:rPr lang="en-GB" sz="2000" b="1" dirty="0" smtClean="0"/>
              <a:t>the ground</a:t>
            </a:r>
            <a:r>
              <a:rPr lang="en-GB" sz="2000" b="1" dirty="0"/>
              <a:t>, it has managed to survive and grow to be an</a:t>
            </a:r>
          </a:p>
          <a:p>
            <a:r>
              <a:rPr lang="en-GB" sz="2000" b="1" dirty="0"/>
              <a:t>extremely important part of education, culture </a:t>
            </a:r>
            <a:r>
              <a:rPr lang="en-GB" sz="2000" b="1" dirty="0" smtClean="0"/>
              <a:t>and social </a:t>
            </a:r>
            <a:r>
              <a:rPr lang="en-GB" sz="2000" b="1" dirty="0"/>
              <a:t>reform.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6653" y="1803522"/>
            <a:ext cx="4071992" cy="3053994"/>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778408"/>
            <a:ext cx="3523839" cy="3053994"/>
          </a:xfrm>
          <a:prstGeom prst="rect">
            <a:avLst/>
          </a:prstGeom>
        </p:spPr>
      </p:pic>
    </p:spTree>
    <p:extLst>
      <p:ext uri="{BB962C8B-B14F-4D97-AF65-F5344CB8AC3E}">
        <p14:creationId xmlns:p14="http://schemas.microsoft.com/office/powerpoint/2010/main" val="11384636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latin typeface="Apple Chancery" charset="0"/>
                <a:ea typeface="Apple Chancery" charset="0"/>
                <a:cs typeface="Apple Chancery" charset="0"/>
              </a:rPr>
              <a:t>Great St. Mary’s Today</a:t>
            </a:r>
            <a:endParaRPr lang="en-GB" dirty="0">
              <a:latin typeface="Apple Chancery" charset="0"/>
              <a:ea typeface="Apple Chancery" charset="0"/>
              <a:cs typeface="Apple Chancery" charset="0"/>
            </a:endParaRPr>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5868144" y="1700808"/>
            <a:ext cx="2952328" cy="3970318"/>
          </a:xfrm>
          <a:prstGeom prst="rect">
            <a:avLst/>
          </a:prstGeom>
        </p:spPr>
        <p:txBody>
          <a:bodyPr wrap="square">
            <a:spAutoFit/>
          </a:bodyPr>
          <a:lstStyle/>
          <a:p>
            <a:r>
              <a:rPr lang="en-GB" b="1" dirty="0"/>
              <a:t>To this day, it remains </a:t>
            </a:r>
            <a:r>
              <a:rPr lang="en-GB" b="1" dirty="0" smtClean="0"/>
              <a:t>an important place </a:t>
            </a:r>
            <a:r>
              <a:rPr lang="en-GB" b="1" dirty="0"/>
              <a:t>of worship and is an important meeting space </a:t>
            </a:r>
            <a:r>
              <a:rPr lang="en-GB" b="1" dirty="0" smtClean="0"/>
              <a:t>for both </a:t>
            </a:r>
            <a:r>
              <a:rPr lang="en-GB" b="1" dirty="0"/>
              <a:t>the townspeople of Cambridge and the University</a:t>
            </a:r>
            <a:r>
              <a:rPr lang="en-GB" b="1" dirty="0" smtClean="0"/>
              <a:t>.</a:t>
            </a:r>
          </a:p>
          <a:p>
            <a:endParaRPr lang="en-GB" b="1" dirty="0"/>
          </a:p>
          <a:p>
            <a:r>
              <a:rPr lang="en-GB" b="1" dirty="0" smtClean="0"/>
              <a:t>It is also a very popular place for tourists to visit, especially to enjoy a trip up the tower to enjoy the views of Cambridge from the top! </a:t>
            </a:r>
            <a:endParaRPr lang="en-GB" b="1" dirty="0"/>
          </a:p>
        </p:txBody>
      </p:sp>
      <p:sp>
        <p:nvSpPr>
          <p:cNvPr id="6" name="Rounded Rectangle 5"/>
          <p:cNvSpPr/>
          <p:nvPr/>
        </p:nvSpPr>
        <p:spPr>
          <a:xfrm>
            <a:off x="3419872" y="5733256"/>
            <a:ext cx="3672408" cy="93610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smtClean="0">
                <a:solidFill>
                  <a:schemeClr val="bg1"/>
                </a:solidFill>
                <a:latin typeface="Arial" charset="0"/>
                <a:ea typeface="Arial" charset="0"/>
                <a:cs typeface="Arial" charset="0"/>
              </a:rPr>
              <a:t>Why not climb the tower next time you visit Great St. Mary’s? </a:t>
            </a:r>
            <a:r>
              <a:rPr lang="en-US" sz="1600" b="1" dirty="0" smtClean="0">
                <a:solidFill>
                  <a:schemeClr val="bg1"/>
                </a:solidFill>
                <a:latin typeface="Arial" charset="0"/>
                <a:ea typeface="Arial" charset="0"/>
                <a:cs typeface="Arial" charset="0"/>
                <a:sym typeface="Wingdings"/>
              </a:rPr>
              <a:t> </a:t>
            </a:r>
            <a:endParaRPr lang="en-US" sz="1600" b="1" dirty="0">
              <a:solidFill>
                <a:schemeClr val="bg1"/>
              </a:solidFill>
              <a:latin typeface="Arial" charset="0"/>
              <a:ea typeface="Arial" charset="0"/>
              <a:cs typeface="Arial"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734574"/>
            <a:ext cx="4798118" cy="3598589"/>
          </a:xfrm>
          <a:prstGeom prst="rect">
            <a:avLst/>
          </a:prstGeom>
        </p:spPr>
      </p:pic>
      <p:sp>
        <p:nvSpPr>
          <p:cNvPr id="8" name="Left Arrow 7"/>
          <p:cNvSpPr/>
          <p:nvPr/>
        </p:nvSpPr>
        <p:spPr>
          <a:xfrm rot="8746090">
            <a:off x="1023118" y="4533304"/>
            <a:ext cx="1296144" cy="792088"/>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286618" y="5410118"/>
            <a:ext cx="2582758" cy="646331"/>
          </a:xfrm>
          <a:prstGeom prst="rect">
            <a:avLst/>
          </a:prstGeom>
          <a:noFill/>
        </p:spPr>
        <p:txBody>
          <a:bodyPr wrap="none" rtlCol="0">
            <a:spAutoFit/>
          </a:bodyPr>
          <a:lstStyle/>
          <a:p>
            <a:r>
              <a:rPr lang="en-US" dirty="0" smtClean="0"/>
              <a:t>This is one of the views</a:t>
            </a:r>
          </a:p>
          <a:p>
            <a:r>
              <a:rPr lang="en-US" dirty="0" smtClean="0"/>
              <a:t> from the top!</a:t>
            </a:r>
            <a:endParaRPr lang="en-US" dirty="0"/>
          </a:p>
        </p:txBody>
      </p:sp>
    </p:spTree>
    <p:extLst>
      <p:ext uri="{BB962C8B-B14F-4D97-AF65-F5344CB8AC3E}">
        <p14:creationId xmlns:p14="http://schemas.microsoft.com/office/powerpoint/2010/main" val="17906719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latin typeface="Apple Chancery" charset="0"/>
                <a:ea typeface="Apple Chancery" charset="0"/>
                <a:cs typeface="Apple Chancery" charset="0"/>
              </a:rPr>
              <a:t>Discover More</a:t>
            </a:r>
            <a:r>
              <a:rPr lang="is-IS" dirty="0" smtClean="0">
                <a:latin typeface="Apple Chancery" charset="0"/>
                <a:ea typeface="Apple Chancery" charset="0"/>
                <a:cs typeface="Apple Chancery" charset="0"/>
              </a:rPr>
              <a:t>…</a:t>
            </a:r>
            <a:endParaRPr lang="en-GB" dirty="0">
              <a:latin typeface="Apple Chancery" charset="0"/>
              <a:ea typeface="Apple Chancery" charset="0"/>
              <a:cs typeface="Apple Chancery" charset="0"/>
            </a:endParaRPr>
          </a:p>
        </p:txBody>
      </p:sp>
      <p:sp>
        <p:nvSpPr>
          <p:cNvPr id="5" name="Rectangle 4"/>
          <p:cNvSpPr/>
          <p:nvPr/>
        </p:nvSpPr>
        <p:spPr>
          <a:xfrm>
            <a:off x="323528" y="1931343"/>
            <a:ext cx="8568952" cy="1631216"/>
          </a:xfrm>
          <a:prstGeom prst="rect">
            <a:avLst/>
          </a:prstGeom>
        </p:spPr>
        <p:txBody>
          <a:bodyPr wrap="square">
            <a:spAutoFit/>
          </a:bodyPr>
          <a:lstStyle/>
          <a:p>
            <a:r>
              <a:rPr lang="en-US" sz="2000" dirty="0" smtClean="0"/>
              <a:t>To arrange a visit to Great St. Mary’s as a School group get in touch with Rosie, the Heritage Education Officer at: </a:t>
            </a:r>
            <a:r>
              <a:rPr lang="en-US" sz="2000" dirty="0" smtClean="0">
                <a:hlinkClick r:id="rId2"/>
              </a:rPr>
              <a:t>heritage@gsm.cam.ac.uk</a:t>
            </a:r>
            <a:endParaRPr lang="en-US" sz="2000" dirty="0" smtClean="0"/>
          </a:p>
          <a:p>
            <a:endParaRPr lang="en-US" sz="2000" dirty="0"/>
          </a:p>
          <a:p>
            <a:r>
              <a:rPr lang="en-US" sz="2000" dirty="0" smtClean="0"/>
              <a:t>For more information on the amazing history of Great St. Mary’s visit:</a:t>
            </a:r>
          </a:p>
          <a:p>
            <a:r>
              <a:rPr lang="en-US" sz="2000" dirty="0" smtClean="0"/>
              <a:t>http</a:t>
            </a:r>
            <a:r>
              <a:rPr lang="en-US" sz="2000" dirty="0"/>
              <a:t>://</a:t>
            </a:r>
            <a:r>
              <a:rPr lang="en-US" sz="2000" dirty="0" err="1"/>
              <a:t>www.gsm.cam.ac.uk</a:t>
            </a:r>
            <a:r>
              <a:rPr lang="en-US" sz="2000" dirty="0"/>
              <a:t>/visitors/heritage-project/historical-notes/</a:t>
            </a:r>
          </a:p>
        </p:txBody>
      </p:sp>
    </p:spTree>
    <p:extLst>
      <p:ext uri="{BB962C8B-B14F-4D97-AF65-F5344CB8AC3E}">
        <p14:creationId xmlns:p14="http://schemas.microsoft.com/office/powerpoint/2010/main" val="27835265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latin typeface="Apple Chancery" charset="0"/>
                <a:ea typeface="Apple Chancery" charset="0"/>
                <a:cs typeface="Apple Chancery" charset="0"/>
              </a:rPr>
              <a:t>Web Resources available at: </a:t>
            </a:r>
            <a:endParaRPr lang="en-GB" dirty="0">
              <a:latin typeface="Apple Chancery" charset="0"/>
              <a:ea typeface="Apple Chancery" charset="0"/>
              <a:cs typeface="Apple Chancery" charset="0"/>
            </a:endParaRPr>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195736" y="2688749"/>
            <a:ext cx="4752528" cy="3358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9552" y="1628800"/>
            <a:ext cx="8064896" cy="1077218"/>
          </a:xfrm>
          <a:prstGeom prst="rect">
            <a:avLst/>
          </a:prstGeom>
          <a:noFill/>
        </p:spPr>
        <p:txBody>
          <a:bodyPr wrap="square" rtlCol="0">
            <a:spAutoFit/>
          </a:bodyPr>
          <a:lstStyle/>
          <a:p>
            <a:pPr algn="ctr"/>
            <a:r>
              <a:rPr lang="en-GB" sz="3200" dirty="0"/>
              <a:t>http://</a:t>
            </a:r>
            <a:r>
              <a:rPr lang="en-GB" sz="3200" dirty="0" err="1"/>
              <a:t>www.creatingmycambridge.com</a:t>
            </a:r>
            <a:r>
              <a:rPr lang="en-GB" sz="3200" dirty="0"/>
              <a:t>/history-stories/great-</a:t>
            </a:r>
            <a:r>
              <a:rPr lang="en-GB" sz="3200" dirty="0" err="1"/>
              <a:t>st</a:t>
            </a:r>
            <a:r>
              <a:rPr lang="en-GB" sz="3200" dirty="0"/>
              <a:t>-</a:t>
            </a:r>
            <a:r>
              <a:rPr lang="en-GB" sz="3200" dirty="0" err="1"/>
              <a:t>marys</a:t>
            </a:r>
            <a:r>
              <a:rPr lang="en-GB" sz="3200" dirty="0"/>
              <a:t>/</a:t>
            </a:r>
          </a:p>
        </p:txBody>
      </p:sp>
    </p:spTree>
    <p:extLst>
      <p:ext uri="{BB962C8B-B14F-4D97-AF65-F5344CB8AC3E}">
        <p14:creationId xmlns:p14="http://schemas.microsoft.com/office/powerpoint/2010/main" val="19672198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87" y="261355"/>
            <a:ext cx="9259256" cy="1143000"/>
          </a:xfrm>
        </p:spPr>
        <p:txBody>
          <a:bodyPr/>
          <a:lstStyle/>
          <a:p>
            <a:pPr algn="ctr"/>
            <a:r>
              <a:rPr lang="en-GB" dirty="0" smtClean="0">
                <a:latin typeface="Apple Chancery" charset="0"/>
                <a:ea typeface="Apple Chancery" charset="0"/>
                <a:cs typeface="Apple Chancery" charset="0"/>
              </a:rPr>
              <a:t>A Church at the Heart of Cambridge</a:t>
            </a:r>
            <a:endParaRPr lang="en-GB" dirty="0">
              <a:latin typeface="Apple Chancery" charset="0"/>
              <a:ea typeface="Apple Chancery" charset="0"/>
              <a:cs typeface="Apple Chancery" charset="0"/>
            </a:endParaRPr>
          </a:p>
        </p:txBody>
      </p:sp>
      <p:sp>
        <p:nvSpPr>
          <p:cNvPr id="7" name="TextBox 6"/>
          <p:cNvSpPr txBox="1"/>
          <p:nvPr/>
        </p:nvSpPr>
        <p:spPr>
          <a:xfrm>
            <a:off x="4514617" y="1561824"/>
            <a:ext cx="4172183" cy="400110"/>
          </a:xfrm>
          <a:prstGeom prst="rect">
            <a:avLst/>
          </a:prstGeom>
          <a:noFill/>
        </p:spPr>
        <p:txBody>
          <a:bodyPr wrap="square" rtlCol="0">
            <a:spAutoFit/>
          </a:bodyPr>
          <a:lstStyle/>
          <a:p>
            <a:r>
              <a:rPr lang="en-GB" sz="2000" b="1" dirty="0"/>
              <a:t>  </a:t>
            </a:r>
            <a:endParaRPr lang="en-GB" sz="2000" b="1" dirty="0" smtClean="0"/>
          </a:p>
        </p:txBody>
      </p:sp>
      <p:sp>
        <p:nvSpPr>
          <p:cNvPr id="3" name="Rectangle 2"/>
          <p:cNvSpPr/>
          <p:nvPr/>
        </p:nvSpPr>
        <p:spPr>
          <a:xfrm>
            <a:off x="2108120" y="5166866"/>
            <a:ext cx="7131268" cy="923330"/>
          </a:xfrm>
          <a:prstGeom prst="rect">
            <a:avLst/>
          </a:prstGeom>
        </p:spPr>
        <p:txBody>
          <a:bodyPr wrap="square">
            <a:spAutoFit/>
          </a:bodyPr>
          <a:lstStyle/>
          <a:p>
            <a:r>
              <a:rPr lang="en-GB" b="1" dirty="0" smtClean="0"/>
              <a:t>There has been a </a:t>
            </a:r>
            <a:r>
              <a:rPr lang="en-GB" b="1" dirty="0"/>
              <a:t>church on </a:t>
            </a:r>
            <a:r>
              <a:rPr lang="en-GB" b="1" dirty="0" smtClean="0"/>
              <a:t>this site for over </a:t>
            </a:r>
            <a:r>
              <a:rPr lang="en-GB" b="1" dirty="0" smtClean="0"/>
              <a:t>800 </a:t>
            </a:r>
            <a:r>
              <a:rPr lang="en-GB" b="1" dirty="0" smtClean="0"/>
              <a:t>years</a:t>
            </a:r>
            <a:r>
              <a:rPr lang="en-GB" b="1" dirty="0" smtClean="0"/>
              <a:t>! The foundations were laid around 1010 and church records confirm there has been a church here since 1205.</a:t>
            </a:r>
            <a:endParaRPr lang="en-GB"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977" y="3600708"/>
            <a:ext cx="1815417" cy="2256089"/>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3509" y="1719266"/>
            <a:ext cx="4354397" cy="3414630"/>
          </a:xfrm>
          <a:prstGeom prst="rect">
            <a:avLst/>
          </a:prstGeom>
        </p:spPr>
      </p:pic>
      <p:sp>
        <p:nvSpPr>
          <p:cNvPr id="8" name="TextBox 7"/>
          <p:cNvSpPr txBox="1"/>
          <p:nvPr/>
        </p:nvSpPr>
        <p:spPr>
          <a:xfrm>
            <a:off x="179513" y="1761879"/>
            <a:ext cx="4013980" cy="1477328"/>
          </a:xfrm>
          <a:prstGeom prst="rect">
            <a:avLst/>
          </a:prstGeom>
          <a:noFill/>
        </p:spPr>
        <p:txBody>
          <a:bodyPr wrap="square" rtlCol="0">
            <a:spAutoFit/>
          </a:bodyPr>
          <a:lstStyle/>
          <a:p>
            <a:r>
              <a:rPr lang="en-US" b="1" dirty="0" smtClean="0"/>
              <a:t>Great St. Mary’s Church stands at heart of the city. It marks the central point of Cambridge, called the Datum Point where distances are measured from.</a:t>
            </a:r>
            <a:endParaRPr lang="en-US" b="1" dirty="0"/>
          </a:p>
        </p:txBody>
      </p:sp>
      <p:sp>
        <p:nvSpPr>
          <p:cNvPr id="9" name="Left Arrow 8"/>
          <p:cNvSpPr/>
          <p:nvPr/>
        </p:nvSpPr>
        <p:spPr>
          <a:xfrm rot="20077356">
            <a:off x="1514264" y="3655962"/>
            <a:ext cx="910600" cy="672139"/>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2445898" y="3549175"/>
            <a:ext cx="1747594" cy="1077218"/>
          </a:xfrm>
          <a:prstGeom prst="rect">
            <a:avLst/>
          </a:prstGeom>
          <a:noFill/>
        </p:spPr>
        <p:txBody>
          <a:bodyPr wrap="none" rtlCol="0">
            <a:spAutoFit/>
          </a:bodyPr>
          <a:lstStyle/>
          <a:p>
            <a:r>
              <a:rPr lang="en-US" sz="1600" dirty="0" smtClean="0"/>
              <a:t>This is the datum</a:t>
            </a:r>
          </a:p>
          <a:p>
            <a:r>
              <a:rPr lang="en-US" sz="1600" dirty="0" smtClean="0"/>
              <a:t> point milestone</a:t>
            </a:r>
          </a:p>
          <a:p>
            <a:r>
              <a:rPr lang="en-US" sz="1600" dirty="0" smtClean="0"/>
              <a:t> on the side of </a:t>
            </a:r>
          </a:p>
          <a:p>
            <a:r>
              <a:rPr lang="en-US" sz="1600" dirty="0" smtClean="0"/>
              <a:t>Great St. Mary’s</a:t>
            </a:r>
            <a:endParaRPr lang="en-US" sz="1600" dirty="0"/>
          </a:p>
        </p:txBody>
      </p:sp>
    </p:spTree>
    <p:extLst>
      <p:ext uri="{BB962C8B-B14F-4D97-AF65-F5344CB8AC3E}">
        <p14:creationId xmlns:p14="http://schemas.microsoft.com/office/powerpoint/2010/main" val="15774748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latin typeface="Apple Chancery" charset="0"/>
                <a:ea typeface="Apple Chancery" charset="0"/>
                <a:cs typeface="Apple Chancery" charset="0"/>
              </a:rPr>
              <a:t>Great St. Mary’s Beginnings</a:t>
            </a:r>
            <a:endParaRPr lang="en-GB" dirty="0">
              <a:latin typeface="Apple Chancery" charset="0"/>
              <a:ea typeface="Apple Chancery" charset="0"/>
              <a:cs typeface="Apple Chancery" charset="0"/>
            </a:endParaRPr>
          </a:p>
        </p:txBody>
      </p:sp>
      <p:sp>
        <p:nvSpPr>
          <p:cNvPr id="7" name="TextBox 6"/>
          <p:cNvSpPr txBox="1"/>
          <p:nvPr/>
        </p:nvSpPr>
        <p:spPr>
          <a:xfrm>
            <a:off x="4514617" y="1561824"/>
            <a:ext cx="4172183" cy="400110"/>
          </a:xfrm>
          <a:prstGeom prst="rect">
            <a:avLst/>
          </a:prstGeom>
          <a:noFill/>
        </p:spPr>
        <p:txBody>
          <a:bodyPr wrap="square" rtlCol="0">
            <a:spAutoFit/>
          </a:bodyPr>
          <a:lstStyle/>
          <a:p>
            <a:r>
              <a:rPr lang="en-GB" sz="2000" b="1" dirty="0"/>
              <a:t>  </a:t>
            </a:r>
            <a:endParaRPr lang="en-GB" sz="2000" b="1" dirty="0" smtClean="0"/>
          </a:p>
        </p:txBody>
      </p:sp>
      <p:sp>
        <p:nvSpPr>
          <p:cNvPr id="3" name="Rectangle 2"/>
          <p:cNvSpPr/>
          <p:nvPr/>
        </p:nvSpPr>
        <p:spPr>
          <a:xfrm>
            <a:off x="5269452" y="1561824"/>
            <a:ext cx="3745173" cy="4524315"/>
          </a:xfrm>
          <a:prstGeom prst="rect">
            <a:avLst/>
          </a:prstGeom>
        </p:spPr>
        <p:txBody>
          <a:bodyPr wrap="square">
            <a:spAutoFit/>
          </a:bodyPr>
          <a:lstStyle/>
          <a:p>
            <a:pPr marL="0" marR="0">
              <a:spcBef>
                <a:spcPts val="0"/>
              </a:spcBef>
              <a:spcAft>
                <a:spcPts val="0"/>
              </a:spcAft>
            </a:pPr>
            <a:r>
              <a:rPr lang="en-GB" b="1" dirty="0" smtClean="0">
                <a:ea typeface="ＭＳ 明朝" charset="-128"/>
              </a:rPr>
              <a:t>Great </a:t>
            </a:r>
            <a:r>
              <a:rPr lang="en-GB" b="1" dirty="0">
                <a:ea typeface="ＭＳ 明朝" charset="-128"/>
              </a:rPr>
              <a:t>St. Mary’s </a:t>
            </a:r>
            <a:r>
              <a:rPr lang="en-GB" b="1" dirty="0" smtClean="0">
                <a:ea typeface="ＭＳ 明朝" charset="-128"/>
              </a:rPr>
              <a:t>is now </a:t>
            </a:r>
            <a:r>
              <a:rPr lang="en-GB" b="1" dirty="0">
                <a:ea typeface="ＭＳ 明朝" charset="-128"/>
              </a:rPr>
              <a:t>the University of Cambridge </a:t>
            </a:r>
            <a:r>
              <a:rPr lang="en-GB" b="1" dirty="0" smtClean="0">
                <a:ea typeface="ＭＳ 明朝" charset="-128"/>
              </a:rPr>
              <a:t>church</a:t>
            </a:r>
            <a:endParaRPr lang="en-GB" b="1" dirty="0">
              <a:ea typeface="ＭＳ 明朝" charset="-128"/>
            </a:endParaRPr>
          </a:p>
          <a:p>
            <a:pPr marL="0" marR="0">
              <a:spcBef>
                <a:spcPts val="0"/>
              </a:spcBef>
              <a:spcAft>
                <a:spcPts val="0"/>
              </a:spcAft>
            </a:pPr>
            <a:r>
              <a:rPr lang="en-GB" b="1" dirty="0">
                <a:ea typeface="ＭＳ 明朝" charset="-128"/>
              </a:rPr>
              <a:t>b</a:t>
            </a:r>
            <a:r>
              <a:rPr lang="en-GB" b="1" dirty="0" smtClean="0">
                <a:ea typeface="ＭＳ 明朝" charset="-128"/>
              </a:rPr>
              <a:t>ut the original church building existed even before the University was founded!</a:t>
            </a:r>
          </a:p>
          <a:p>
            <a:pPr marL="0" marR="0">
              <a:spcBef>
                <a:spcPts val="0"/>
              </a:spcBef>
              <a:spcAft>
                <a:spcPts val="0"/>
              </a:spcAft>
            </a:pPr>
            <a:endParaRPr lang="en-GB" b="1" dirty="0">
              <a:ea typeface="ＭＳ 明朝" charset="-128"/>
            </a:endParaRPr>
          </a:p>
          <a:p>
            <a:pPr marL="0" marR="0">
              <a:spcBef>
                <a:spcPts val="0"/>
              </a:spcBef>
              <a:spcAft>
                <a:spcPts val="0"/>
              </a:spcAft>
            </a:pPr>
            <a:r>
              <a:rPr lang="en-GB" b="1" dirty="0" smtClean="0">
                <a:ea typeface="ＭＳ 明朝" charset="-128"/>
              </a:rPr>
              <a:t>It </a:t>
            </a:r>
            <a:r>
              <a:rPr lang="en-GB" b="1" dirty="0">
                <a:ea typeface="ＭＳ 明朝" charset="-128"/>
              </a:rPr>
              <a:t>was first mentioned in 1205, when it was called ‘St. Mary-by-the-market’. </a:t>
            </a:r>
            <a:r>
              <a:rPr lang="en-GB" b="1" dirty="0" smtClean="0">
                <a:ea typeface="ＭＳ 明朝" charset="-128"/>
              </a:rPr>
              <a:t>It still often gets referred to as the ‘Market Church’ today.</a:t>
            </a:r>
          </a:p>
          <a:p>
            <a:pPr marL="0" marR="0">
              <a:spcBef>
                <a:spcPts val="0"/>
              </a:spcBef>
              <a:spcAft>
                <a:spcPts val="0"/>
              </a:spcAft>
            </a:pPr>
            <a:endParaRPr lang="en-GB" b="1" dirty="0">
              <a:ea typeface="ＭＳ 明朝" charset="-128"/>
            </a:endParaRPr>
          </a:p>
          <a:p>
            <a:pPr marL="0" marR="0">
              <a:spcBef>
                <a:spcPts val="0"/>
              </a:spcBef>
              <a:spcAft>
                <a:spcPts val="0"/>
              </a:spcAft>
            </a:pPr>
            <a:r>
              <a:rPr lang="en-GB" b="1" dirty="0" smtClean="0">
                <a:ea typeface="ＭＳ 明朝" charset="-128"/>
              </a:rPr>
              <a:t>It serves both local Cambridge people and those from the University, being a place for both ‘town’ and ‘gown’ to enjoy. </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48" y="1805221"/>
            <a:ext cx="4704523" cy="3528392"/>
          </a:xfrm>
          <a:prstGeom prst="rect">
            <a:avLst/>
          </a:prstGeom>
        </p:spPr>
      </p:pic>
      <p:sp>
        <p:nvSpPr>
          <p:cNvPr id="4" name="Rectangle 3"/>
          <p:cNvSpPr/>
          <p:nvPr/>
        </p:nvSpPr>
        <p:spPr>
          <a:xfrm>
            <a:off x="755576" y="5407248"/>
            <a:ext cx="4634524" cy="646331"/>
          </a:xfrm>
          <a:prstGeom prst="rect">
            <a:avLst/>
          </a:prstGeom>
        </p:spPr>
        <p:txBody>
          <a:bodyPr wrap="square">
            <a:spAutoFit/>
          </a:bodyPr>
          <a:lstStyle/>
          <a:p>
            <a:r>
              <a:rPr lang="en-GB" dirty="0"/>
              <a:t>This is the view of the market </a:t>
            </a:r>
            <a:r>
              <a:rPr lang="en-GB" dirty="0" smtClean="0"/>
              <a:t>today </a:t>
            </a:r>
          </a:p>
          <a:p>
            <a:r>
              <a:rPr lang="en-GB" dirty="0" smtClean="0"/>
              <a:t>from </a:t>
            </a:r>
            <a:r>
              <a:rPr lang="en-GB" dirty="0"/>
              <a:t>the top of Great </a:t>
            </a:r>
            <a:r>
              <a:rPr lang="en-GB" dirty="0" smtClean="0"/>
              <a:t>St</a:t>
            </a:r>
            <a:r>
              <a:rPr lang="en-GB" dirty="0"/>
              <a:t>. Mary’s Church</a:t>
            </a:r>
          </a:p>
        </p:txBody>
      </p:sp>
      <p:sp>
        <p:nvSpPr>
          <p:cNvPr id="6" name="Right Arrow 5"/>
          <p:cNvSpPr/>
          <p:nvPr/>
        </p:nvSpPr>
        <p:spPr>
          <a:xfrm rot="18644859">
            <a:off x="1242586" y="4553614"/>
            <a:ext cx="1008112" cy="79730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87194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4000" dirty="0" smtClean="0">
                <a:latin typeface="Apple Chancery" charset="0"/>
                <a:ea typeface="Apple Chancery" charset="0"/>
                <a:cs typeface="Apple Chancery" charset="0"/>
              </a:rPr>
              <a:t>The Church is Burned To Cinders!</a:t>
            </a:r>
            <a:endParaRPr lang="en-GB" sz="4000" dirty="0">
              <a:latin typeface="Apple Chancery" charset="0"/>
              <a:ea typeface="Apple Chancery" charset="0"/>
              <a:cs typeface="Apple Chancery" charset="0"/>
            </a:endParaRPr>
          </a:p>
        </p:txBody>
      </p:sp>
      <p:sp>
        <p:nvSpPr>
          <p:cNvPr id="4" name="Rectangle 3"/>
          <p:cNvSpPr/>
          <p:nvPr/>
        </p:nvSpPr>
        <p:spPr>
          <a:xfrm>
            <a:off x="5004047" y="2221464"/>
            <a:ext cx="3923928" cy="1754326"/>
          </a:xfrm>
          <a:prstGeom prst="rect">
            <a:avLst/>
          </a:prstGeom>
        </p:spPr>
        <p:txBody>
          <a:bodyPr wrap="square">
            <a:spAutoFit/>
          </a:bodyPr>
          <a:lstStyle/>
          <a:p>
            <a:r>
              <a:rPr lang="en-GB" b="1" dirty="0">
                <a:ea typeface="ＭＳ 明朝" charset="-128"/>
              </a:rPr>
              <a:t>The church completely burnt down in 1290, which wasn’t surprising, as it was surrounded by thatched roofed buildings and wooden market </a:t>
            </a:r>
            <a:r>
              <a:rPr lang="en-GB" b="1" dirty="0" smtClean="0">
                <a:ea typeface="ＭＳ 明朝" charset="-128"/>
              </a:rPr>
              <a:t>stalls, which were both very flammable! </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975052"/>
            <a:ext cx="4168331" cy="3126248"/>
          </a:xfrm>
          <a:prstGeom prst="rect">
            <a:avLst/>
          </a:prstGeom>
        </p:spPr>
      </p:pic>
      <p:sp>
        <p:nvSpPr>
          <p:cNvPr id="6" name="Rectangle 5"/>
          <p:cNvSpPr/>
          <p:nvPr/>
        </p:nvSpPr>
        <p:spPr>
          <a:xfrm>
            <a:off x="443270" y="5123919"/>
            <a:ext cx="2808312" cy="276999"/>
          </a:xfrm>
          <a:prstGeom prst="rect">
            <a:avLst/>
          </a:prstGeom>
        </p:spPr>
        <p:txBody>
          <a:bodyPr wrap="square">
            <a:spAutoFit/>
          </a:bodyPr>
          <a:lstStyle/>
          <a:p>
            <a:r>
              <a:rPr lang="en-US" sz="1200" dirty="0" smtClean="0">
                <a:hlinkClick r:id="rId3" tooltip="User:Xenophon"/>
              </a:rPr>
              <a:t>Photo by </a:t>
            </a:r>
            <a:r>
              <a:rPr lang="en-US" sz="1200" u="sng" dirty="0" smtClean="0">
                <a:hlinkClick r:id="rId3" tooltip="User:Xenophon"/>
              </a:rPr>
              <a:t>Xenophon</a:t>
            </a:r>
            <a:r>
              <a:rPr lang="en-US" sz="1200" u="sng" dirty="0" smtClean="0"/>
              <a:t> 2007</a:t>
            </a:r>
            <a:endParaRPr lang="en-US" sz="1200" dirty="0"/>
          </a:p>
        </p:txBody>
      </p:sp>
      <p:sp>
        <p:nvSpPr>
          <p:cNvPr id="9" name="Right Arrow 8"/>
          <p:cNvSpPr/>
          <p:nvPr/>
        </p:nvSpPr>
        <p:spPr>
          <a:xfrm rot="13485224">
            <a:off x="3671900" y="4235537"/>
            <a:ext cx="1800200" cy="118540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5488470" y="5101300"/>
            <a:ext cx="2955083" cy="923330"/>
          </a:xfrm>
          <a:prstGeom prst="rect">
            <a:avLst/>
          </a:prstGeom>
          <a:noFill/>
        </p:spPr>
        <p:txBody>
          <a:bodyPr wrap="square" rtlCol="0">
            <a:spAutoFit/>
          </a:bodyPr>
          <a:lstStyle/>
          <a:p>
            <a:r>
              <a:rPr lang="en-US" dirty="0" smtClean="0"/>
              <a:t>The thatched buildings would have </a:t>
            </a:r>
            <a:r>
              <a:rPr lang="en-US" smtClean="0"/>
              <a:t>looked something like this!</a:t>
            </a:r>
            <a:endParaRPr lang="en-US"/>
          </a:p>
        </p:txBody>
      </p:sp>
    </p:spTree>
    <p:extLst>
      <p:ext uri="{BB962C8B-B14F-4D97-AF65-F5344CB8AC3E}">
        <p14:creationId xmlns:p14="http://schemas.microsoft.com/office/powerpoint/2010/main" val="22580892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latin typeface="Apple Chancery" charset="0"/>
                <a:ea typeface="Apple Chancery" charset="0"/>
                <a:cs typeface="Apple Chancery" charset="0"/>
              </a:rPr>
              <a:t>Building Today’s Great St. </a:t>
            </a:r>
            <a:r>
              <a:rPr lang="en-GB" dirty="0">
                <a:latin typeface="Apple Chancery" charset="0"/>
                <a:ea typeface="Apple Chancery" charset="0"/>
                <a:cs typeface="Apple Chancery" charset="0"/>
              </a:rPr>
              <a:t>M</a:t>
            </a:r>
            <a:r>
              <a:rPr lang="en-GB" dirty="0" smtClean="0">
                <a:latin typeface="Apple Chancery" charset="0"/>
                <a:ea typeface="Apple Chancery" charset="0"/>
                <a:cs typeface="Apple Chancery" charset="0"/>
              </a:rPr>
              <a:t>ary’s  Church </a:t>
            </a:r>
            <a:endParaRPr lang="en-GB" dirty="0">
              <a:latin typeface="Apple Chancery" charset="0"/>
              <a:ea typeface="Apple Chancery" charset="0"/>
              <a:cs typeface="Apple Chancery" charset="0"/>
            </a:endParaRPr>
          </a:p>
        </p:txBody>
      </p:sp>
      <p:sp>
        <p:nvSpPr>
          <p:cNvPr id="3" name="Rectangle 2"/>
          <p:cNvSpPr/>
          <p:nvPr/>
        </p:nvSpPr>
        <p:spPr>
          <a:xfrm>
            <a:off x="4618856" y="1870360"/>
            <a:ext cx="4067944" cy="4062651"/>
          </a:xfrm>
          <a:prstGeom prst="rect">
            <a:avLst/>
          </a:prstGeom>
        </p:spPr>
        <p:txBody>
          <a:bodyPr wrap="square">
            <a:spAutoFit/>
          </a:bodyPr>
          <a:lstStyle/>
          <a:p>
            <a:r>
              <a:rPr lang="en-GB" sz="2000" b="1" dirty="0" smtClean="0">
                <a:ea typeface="ＭＳ 明朝" charset="-128"/>
              </a:rPr>
              <a:t>The church that you </a:t>
            </a:r>
            <a:r>
              <a:rPr lang="en-GB" sz="2000" b="1" dirty="0" smtClean="0">
                <a:ea typeface="ＭＳ 明朝" charset="-128"/>
              </a:rPr>
              <a:t>can </a:t>
            </a:r>
            <a:r>
              <a:rPr lang="en-GB" sz="2000" b="1" dirty="0" smtClean="0">
                <a:ea typeface="ＭＳ 明朝" charset="-128"/>
              </a:rPr>
              <a:t>see standing today </a:t>
            </a:r>
            <a:r>
              <a:rPr lang="en-GB" sz="2000" b="1" smtClean="0">
                <a:ea typeface="ＭＳ 明朝" charset="-128"/>
              </a:rPr>
              <a:t>started to be </a:t>
            </a:r>
            <a:r>
              <a:rPr lang="en-GB" sz="2000" b="1" dirty="0" smtClean="0">
                <a:ea typeface="ＭＳ 明朝" charset="-128"/>
              </a:rPr>
              <a:t>built in 1478, as part of a </a:t>
            </a:r>
            <a:r>
              <a:rPr lang="en-GB" sz="2000" b="1" dirty="0">
                <a:ea typeface="ＭＳ 明朝" charset="-128"/>
              </a:rPr>
              <a:t>huge rebuilding </a:t>
            </a:r>
            <a:r>
              <a:rPr lang="en-GB" sz="2000" b="1" dirty="0" smtClean="0">
                <a:ea typeface="ＭＳ 明朝" charset="-128"/>
              </a:rPr>
              <a:t>programme.</a:t>
            </a:r>
          </a:p>
          <a:p>
            <a:r>
              <a:rPr lang="en-GB" sz="2000" b="1" dirty="0" smtClean="0">
                <a:ea typeface="ＭＳ 明朝" charset="-128"/>
              </a:rPr>
              <a:t> </a:t>
            </a:r>
          </a:p>
          <a:p>
            <a:r>
              <a:rPr lang="en-GB" sz="2000" b="1" dirty="0" smtClean="0">
                <a:ea typeface="ＭＳ 明朝" charset="-128"/>
              </a:rPr>
              <a:t>The main building </a:t>
            </a:r>
            <a:r>
              <a:rPr lang="en-GB" sz="2000" b="1" dirty="0" smtClean="0">
                <a:ea typeface="ＭＳ 明朝" charset="-128"/>
              </a:rPr>
              <a:t>was </a:t>
            </a:r>
            <a:r>
              <a:rPr lang="en-GB" sz="2000" b="1" dirty="0">
                <a:ea typeface="ＭＳ 明朝" charset="-128"/>
              </a:rPr>
              <a:t>completed with the addition of wooden roof beams, with carved bosses that were donated by Henry VII, </a:t>
            </a:r>
            <a:r>
              <a:rPr lang="en-GB" sz="2000" b="1" dirty="0" smtClean="0">
                <a:ea typeface="ＭＳ 明朝" charset="-128"/>
              </a:rPr>
              <a:t>in </a:t>
            </a:r>
            <a:r>
              <a:rPr lang="en-GB" sz="2000" b="1" dirty="0">
                <a:ea typeface="ＭＳ 明朝" charset="-128"/>
              </a:rPr>
              <a:t>1506</a:t>
            </a:r>
            <a:r>
              <a:rPr lang="en-GB" sz="2000" b="1" dirty="0" smtClean="0">
                <a:ea typeface="ＭＳ 明朝" charset="-128"/>
              </a:rPr>
              <a:t>. </a:t>
            </a:r>
          </a:p>
          <a:p>
            <a:endParaRPr lang="en-GB" sz="2000" b="1" dirty="0">
              <a:ea typeface="ＭＳ 明朝" charset="-128"/>
            </a:endParaRPr>
          </a:p>
          <a:p>
            <a:r>
              <a:rPr lang="en-GB" sz="2000" b="1" dirty="0" smtClean="0">
                <a:ea typeface="ＭＳ 明朝" charset="-128"/>
              </a:rPr>
              <a:t>Or did he?!...</a:t>
            </a:r>
          </a:p>
          <a:p>
            <a:endParaRPr lang="en-GB" b="1" dirty="0">
              <a:ea typeface="ＭＳ 明朝" charset="-128"/>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038" y="1772816"/>
            <a:ext cx="3121152" cy="4053840"/>
          </a:xfrm>
          <a:prstGeom prst="rect">
            <a:avLst/>
          </a:prstGeom>
        </p:spPr>
      </p:pic>
      <p:sp>
        <p:nvSpPr>
          <p:cNvPr id="9" name="Rectangle 8"/>
          <p:cNvSpPr/>
          <p:nvPr/>
        </p:nvSpPr>
        <p:spPr>
          <a:xfrm>
            <a:off x="3275856" y="5905402"/>
            <a:ext cx="3684802" cy="861774"/>
          </a:xfrm>
          <a:prstGeom prst="rect">
            <a:avLst/>
          </a:prstGeom>
        </p:spPr>
        <p:txBody>
          <a:bodyPr wrap="square">
            <a:spAutoFit/>
          </a:bodyPr>
          <a:lstStyle/>
          <a:p>
            <a:r>
              <a:rPr lang="en-US" sz="1000" dirty="0"/>
              <a:t>Credit: </a:t>
            </a:r>
            <a:r>
              <a:rPr lang="en-US" sz="1000" dirty="0" err="1"/>
              <a:t>Wellcome</a:t>
            </a:r>
            <a:r>
              <a:rPr lang="en-US" sz="1000" dirty="0"/>
              <a:t> Library, London. </a:t>
            </a:r>
            <a:r>
              <a:rPr lang="en-US" sz="1000" dirty="0" err="1"/>
              <a:t>Wellcome</a:t>
            </a:r>
            <a:r>
              <a:rPr lang="en-US" sz="1000" dirty="0"/>
              <a:t> Images </a:t>
            </a:r>
            <a:r>
              <a:rPr lang="en-US" sz="1000" dirty="0" err="1"/>
              <a:t>images@wellcome.ac.uk</a:t>
            </a:r>
            <a:r>
              <a:rPr lang="en-US" sz="1000" dirty="0"/>
              <a:t> </a:t>
            </a:r>
            <a:r>
              <a:rPr lang="en-US" sz="1000" dirty="0">
                <a:hlinkClick r:id="rId3"/>
              </a:rPr>
              <a:t>http://wellcomeimages.org</a:t>
            </a:r>
            <a:r>
              <a:rPr lang="en-US" sz="1000" dirty="0"/>
              <a:t> Great St. Mary's Church, Cambridge. Line engraving by J. Le </a:t>
            </a:r>
            <a:r>
              <a:rPr lang="en-US" sz="1000" dirty="0" err="1"/>
              <a:t>Keux</a:t>
            </a:r>
            <a:r>
              <a:rPr lang="en-US" sz="1000" dirty="0"/>
              <a:t>, 1824, after J.P. Neale. 1824 By: John Preston </a:t>
            </a:r>
            <a:r>
              <a:rPr lang="en-US" sz="1000" dirty="0" err="1"/>
              <a:t>Nealeafter</a:t>
            </a:r>
            <a:r>
              <a:rPr lang="en-US" sz="1000" dirty="0"/>
              <a:t>: John Le </a:t>
            </a:r>
            <a:r>
              <a:rPr lang="en-US" sz="1000" dirty="0" err="1"/>
              <a:t>KeuxPublished</a:t>
            </a:r>
            <a:r>
              <a:rPr lang="en-US" sz="1000" dirty="0"/>
              <a:t>: 1 October 1824</a:t>
            </a:r>
          </a:p>
        </p:txBody>
      </p:sp>
    </p:spTree>
    <p:extLst>
      <p:ext uri="{BB962C8B-B14F-4D97-AF65-F5344CB8AC3E}">
        <p14:creationId xmlns:p14="http://schemas.microsoft.com/office/powerpoint/2010/main" val="326134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latin typeface="Apple Chancery" charset="0"/>
                <a:ea typeface="Apple Chancery" charset="0"/>
                <a:cs typeface="Apple Chancery" charset="0"/>
              </a:rPr>
              <a:t>What a Naughty King!</a:t>
            </a:r>
            <a:endParaRPr lang="en-GB" dirty="0">
              <a:latin typeface="Apple Chancery" charset="0"/>
              <a:ea typeface="Apple Chancery" charset="0"/>
              <a:cs typeface="Apple Chancery" charset="0"/>
            </a:endParaRPr>
          </a:p>
        </p:txBody>
      </p:sp>
      <p:sp>
        <p:nvSpPr>
          <p:cNvPr id="5" name="Rounded Rectangle 4"/>
          <p:cNvSpPr/>
          <p:nvPr/>
        </p:nvSpPr>
        <p:spPr>
          <a:xfrm>
            <a:off x="3961656" y="2099609"/>
            <a:ext cx="4813176" cy="290732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4174821" y="2073579"/>
            <a:ext cx="4572000" cy="2862322"/>
          </a:xfrm>
          <a:prstGeom prst="rect">
            <a:avLst/>
          </a:prstGeom>
        </p:spPr>
        <p:txBody>
          <a:bodyPr>
            <a:spAutoFit/>
          </a:bodyPr>
          <a:lstStyle/>
          <a:p>
            <a:pPr algn="ctr"/>
            <a:r>
              <a:rPr lang="en-GB" b="1" dirty="0">
                <a:solidFill>
                  <a:schemeClr val="bg1"/>
                </a:solidFill>
                <a:ea typeface="ＭＳ 明朝" charset="-128"/>
              </a:rPr>
              <a:t>FACTOID! </a:t>
            </a:r>
            <a:endParaRPr lang="en-GB" b="1" dirty="0" smtClean="0">
              <a:solidFill>
                <a:schemeClr val="bg1"/>
              </a:solidFill>
              <a:ea typeface="ＭＳ 明朝" charset="-128"/>
            </a:endParaRPr>
          </a:p>
          <a:p>
            <a:pPr algn="ctr"/>
            <a:r>
              <a:rPr lang="en-GB" b="1" dirty="0" smtClean="0">
                <a:solidFill>
                  <a:schemeClr val="bg1"/>
                </a:solidFill>
                <a:ea typeface="ＭＳ 明朝" charset="-128"/>
              </a:rPr>
              <a:t>Henry </a:t>
            </a:r>
            <a:r>
              <a:rPr lang="en-GB" b="1" dirty="0">
                <a:solidFill>
                  <a:schemeClr val="bg1"/>
                </a:solidFill>
                <a:ea typeface="ＭＳ 明朝" charset="-128"/>
              </a:rPr>
              <a:t>VII donated 100 oak trees from </a:t>
            </a:r>
            <a:r>
              <a:rPr lang="en-GB" b="1" dirty="0" err="1">
                <a:solidFill>
                  <a:schemeClr val="bg1"/>
                </a:solidFill>
                <a:ea typeface="ＭＳ 明朝" charset="-128"/>
              </a:rPr>
              <a:t>Chesterford</a:t>
            </a:r>
            <a:r>
              <a:rPr lang="en-GB" b="1" dirty="0">
                <a:solidFill>
                  <a:schemeClr val="bg1"/>
                </a:solidFill>
                <a:ea typeface="ＭＳ 明朝" charset="-128"/>
              </a:rPr>
              <a:t> Park in Essex for the roof to be completed. However this was very naughty, as the King didn’t actually own the forest – it belonged to the Abbot of Westminster, John Islip! The Abbot wasn’t very happy about this and Henry had to write a letter to apologise for his terrible behaviour!</a:t>
            </a:r>
            <a:r>
              <a:rPr lang="en-US" dirty="0">
                <a:solidFill>
                  <a:schemeClr val="bg1"/>
                </a:solidFill>
              </a:rPr>
              <a:t>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960" y="1689566"/>
            <a:ext cx="2941128" cy="4347823"/>
          </a:xfrm>
          <a:prstGeom prst="rect">
            <a:avLst/>
          </a:prstGeom>
        </p:spPr>
      </p:pic>
      <p:sp>
        <p:nvSpPr>
          <p:cNvPr id="7" name="TextBox 6"/>
          <p:cNvSpPr txBox="1"/>
          <p:nvPr/>
        </p:nvSpPr>
        <p:spPr>
          <a:xfrm>
            <a:off x="3551802" y="5558879"/>
            <a:ext cx="5223030" cy="646331"/>
          </a:xfrm>
          <a:prstGeom prst="rect">
            <a:avLst/>
          </a:prstGeom>
          <a:noFill/>
        </p:spPr>
        <p:txBody>
          <a:bodyPr wrap="square" rtlCol="0">
            <a:spAutoFit/>
          </a:bodyPr>
          <a:lstStyle/>
          <a:p>
            <a:r>
              <a:rPr lang="en-US" dirty="0" smtClean="0"/>
              <a:t>Portrait of Henry VII holding a Tudor Rose,1505 from the National Gallery, London</a:t>
            </a:r>
            <a:endParaRPr lang="en-US" dirty="0"/>
          </a:p>
        </p:txBody>
      </p:sp>
    </p:spTree>
    <p:extLst>
      <p:ext uri="{BB962C8B-B14F-4D97-AF65-F5344CB8AC3E}">
        <p14:creationId xmlns:p14="http://schemas.microsoft.com/office/powerpoint/2010/main" val="250221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latin typeface="Apple Chancery" charset="0"/>
                <a:ea typeface="Apple Chancery" charset="0"/>
                <a:cs typeface="Apple Chancery" charset="0"/>
              </a:rPr>
              <a:t>Brilliant </a:t>
            </a:r>
            <a:r>
              <a:rPr lang="en-GB" dirty="0" err="1" smtClean="0">
                <a:latin typeface="Apple Chancery" charset="0"/>
                <a:ea typeface="Apple Chancery" charset="0"/>
                <a:cs typeface="Apple Chancery" charset="0"/>
              </a:rPr>
              <a:t>Bucer</a:t>
            </a:r>
            <a:r>
              <a:rPr lang="en-GB" dirty="0" smtClean="0">
                <a:latin typeface="Apple Chancery" charset="0"/>
                <a:ea typeface="Apple Chancery" charset="0"/>
                <a:cs typeface="Apple Chancery" charset="0"/>
              </a:rPr>
              <a:t>!</a:t>
            </a:r>
            <a:endParaRPr lang="en-GB" dirty="0">
              <a:latin typeface="Apple Chancery" charset="0"/>
              <a:ea typeface="Apple Chancery" charset="0"/>
              <a:cs typeface="Apple Chancery" charset="0"/>
            </a:endParaRPr>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4067944" y="2055663"/>
            <a:ext cx="4726423" cy="2862322"/>
          </a:xfrm>
          <a:prstGeom prst="rect">
            <a:avLst/>
          </a:prstGeom>
        </p:spPr>
        <p:txBody>
          <a:bodyPr wrap="square">
            <a:spAutoFit/>
          </a:bodyPr>
          <a:lstStyle/>
          <a:p>
            <a:pPr marL="0" marR="0">
              <a:spcBef>
                <a:spcPts val="0"/>
              </a:spcBef>
              <a:spcAft>
                <a:spcPts val="0"/>
              </a:spcAft>
            </a:pPr>
            <a:r>
              <a:rPr lang="en-GB" sz="2000" b="1" dirty="0">
                <a:ea typeface="ＭＳ 明朝" charset="-128"/>
                <a:cs typeface="Times New Roman" charset="0"/>
              </a:rPr>
              <a:t>During the Tudor Period, a Protestant thinker, called Martin </a:t>
            </a:r>
            <a:r>
              <a:rPr lang="en-GB" sz="2000" b="1" dirty="0" err="1">
                <a:ea typeface="ＭＳ 明朝" charset="-128"/>
                <a:cs typeface="Times New Roman" charset="0"/>
              </a:rPr>
              <a:t>Bucer</a:t>
            </a:r>
            <a:r>
              <a:rPr lang="en-GB" sz="2000" b="1" dirty="0">
                <a:ea typeface="ＭＳ 明朝" charset="-128"/>
                <a:cs typeface="Times New Roman" charset="0"/>
              </a:rPr>
              <a:t> was buried at Great St. Mary’s and had over 3000 people attend his funeral, as he was a very popular man. So many people came that lots of chairs broke, due to the church being so overcrowded! But that wasn’t the end of the tale of </a:t>
            </a:r>
            <a:r>
              <a:rPr lang="en-GB" sz="2000" b="1" dirty="0" smtClean="0">
                <a:ea typeface="ＭＳ 明朝" charset="-128"/>
                <a:cs typeface="Times New Roman" charset="0"/>
              </a:rPr>
              <a:t>Martin </a:t>
            </a:r>
            <a:r>
              <a:rPr lang="en-GB" sz="2000" b="1" dirty="0" err="1" smtClean="0">
                <a:ea typeface="ＭＳ 明朝" charset="-128"/>
                <a:cs typeface="Times New Roman" charset="0"/>
              </a:rPr>
              <a:t>Bucer</a:t>
            </a:r>
            <a:r>
              <a:rPr lang="is-IS" sz="2000" b="1" dirty="0" smtClean="0">
                <a:ea typeface="ＭＳ 明朝" charset="-128"/>
                <a:cs typeface="Times New Roman" charset="0"/>
              </a:rPr>
              <a:t>…</a:t>
            </a:r>
            <a:endParaRPr lang="en-US" sz="2000" dirty="0">
              <a:effectLst/>
              <a:latin typeface="Cambria" charset="0"/>
              <a:ea typeface="ＭＳ 明朝" charset="-128"/>
              <a:cs typeface="Times New Roman"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291" y="1902039"/>
            <a:ext cx="3055629" cy="4008143"/>
          </a:xfrm>
          <a:prstGeom prst="rect">
            <a:avLst/>
          </a:prstGeom>
        </p:spPr>
      </p:pic>
      <p:sp>
        <p:nvSpPr>
          <p:cNvPr id="7" name="Rectangle 6"/>
          <p:cNvSpPr/>
          <p:nvPr/>
        </p:nvSpPr>
        <p:spPr>
          <a:xfrm>
            <a:off x="3876408" y="5322782"/>
            <a:ext cx="5688632" cy="646331"/>
          </a:xfrm>
          <a:prstGeom prst="rect">
            <a:avLst/>
          </a:prstGeom>
        </p:spPr>
        <p:txBody>
          <a:bodyPr wrap="square">
            <a:spAutoFit/>
          </a:bodyPr>
          <a:lstStyle/>
          <a:p>
            <a:r>
              <a:rPr lang="en-US" smtClean="0"/>
              <a:t>Portrait of Martin </a:t>
            </a:r>
            <a:r>
              <a:rPr lang="en-US" dirty="0" err="1" smtClean="0"/>
              <a:t>Bucer</a:t>
            </a:r>
            <a:r>
              <a:rPr lang="en-US" dirty="0" smtClean="0"/>
              <a:t>, </a:t>
            </a:r>
          </a:p>
          <a:p>
            <a:r>
              <a:rPr lang="en-US" dirty="0" smtClean="0"/>
              <a:t>by Jean </a:t>
            </a:r>
            <a:r>
              <a:rPr lang="en-US" dirty="0"/>
              <a:t>Jacques </a:t>
            </a:r>
            <a:r>
              <a:rPr lang="en-US" dirty="0" err="1"/>
              <a:t>Boissard</a:t>
            </a:r>
            <a:r>
              <a:rPr lang="en-US" dirty="0"/>
              <a:t> (1528-1602) </a:t>
            </a:r>
          </a:p>
        </p:txBody>
      </p:sp>
    </p:spTree>
    <p:extLst>
      <p:ext uri="{BB962C8B-B14F-4D97-AF65-F5344CB8AC3E}">
        <p14:creationId xmlns:p14="http://schemas.microsoft.com/office/powerpoint/2010/main" val="1040512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latin typeface="Apple Chancery" charset="0"/>
                <a:ea typeface="Apple Chancery" charset="0"/>
                <a:cs typeface="Apple Chancery" charset="0"/>
              </a:rPr>
              <a:t>Burning </a:t>
            </a:r>
            <a:r>
              <a:rPr lang="en-GB" dirty="0" err="1" smtClean="0">
                <a:latin typeface="Apple Chancery" charset="0"/>
                <a:ea typeface="Apple Chancery" charset="0"/>
                <a:cs typeface="Apple Chancery" charset="0"/>
              </a:rPr>
              <a:t>Bucer</a:t>
            </a:r>
            <a:r>
              <a:rPr lang="en-GB" dirty="0" smtClean="0">
                <a:latin typeface="Apple Chancery" charset="0"/>
                <a:ea typeface="Apple Chancery" charset="0"/>
                <a:cs typeface="Apple Chancery" charset="0"/>
              </a:rPr>
              <a:t>!</a:t>
            </a:r>
            <a:endParaRPr lang="en-GB" dirty="0">
              <a:latin typeface="Apple Chancery" charset="0"/>
              <a:ea typeface="Apple Chancery" charset="0"/>
              <a:cs typeface="Apple Chancery" charset="0"/>
            </a:endParaRPr>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3131840" y="5488747"/>
            <a:ext cx="4392488" cy="954107"/>
          </a:xfrm>
          <a:prstGeom prst="rect">
            <a:avLst/>
          </a:prstGeom>
        </p:spPr>
        <p:txBody>
          <a:bodyPr wrap="square">
            <a:spAutoFit/>
          </a:bodyPr>
          <a:lstStyle/>
          <a:p>
            <a:r>
              <a:rPr lang="en-US" sz="1400" dirty="0"/>
              <a:t>The Burning of M </a:t>
            </a:r>
            <a:r>
              <a:rPr lang="en-US" sz="1400" dirty="0" err="1"/>
              <a:t>Bucer</a:t>
            </a:r>
            <a:r>
              <a:rPr lang="en-US" sz="1400" dirty="0"/>
              <a:t> and P </a:t>
            </a:r>
            <a:r>
              <a:rPr lang="en-US" sz="1400" dirty="0" err="1"/>
              <a:t>Phagius</a:t>
            </a:r>
            <a:r>
              <a:rPr lang="en-US" sz="1400" dirty="0"/>
              <a:t> Bones / A Solemn Procession of the University of Cambridge to St Mary's </a:t>
            </a:r>
            <a:r>
              <a:rPr lang="en-US" sz="1400" dirty="0" smtClean="0"/>
              <a:t>Church, Thomas </a:t>
            </a:r>
            <a:r>
              <a:rPr lang="en-US" sz="1400" dirty="0" err="1" smtClean="0"/>
              <a:t>Bowells</a:t>
            </a:r>
            <a:r>
              <a:rPr lang="en-US" sz="1400" dirty="0" smtClean="0"/>
              <a:t> II, </a:t>
            </a:r>
            <a:r>
              <a:rPr lang="it-IT" sz="1400" dirty="0"/>
              <a:t>1710-1767 (</a:t>
            </a:r>
            <a:r>
              <a:rPr lang="it-IT" sz="1400" dirty="0" smtClean="0"/>
              <a:t>circa)</a:t>
            </a:r>
            <a:r>
              <a:rPr lang="en-US" sz="1400" dirty="0" smtClean="0"/>
              <a:t>. The British Museum</a:t>
            </a:r>
            <a:endParaRPr lang="en-US" sz="1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230" y="1742046"/>
            <a:ext cx="5683921" cy="3683180"/>
          </a:xfrm>
          <a:prstGeom prst="rect">
            <a:avLst/>
          </a:prstGeom>
        </p:spPr>
      </p:pic>
      <p:sp>
        <p:nvSpPr>
          <p:cNvPr id="6" name="Rectangle 5"/>
          <p:cNvSpPr/>
          <p:nvPr/>
        </p:nvSpPr>
        <p:spPr>
          <a:xfrm>
            <a:off x="6156176" y="1901109"/>
            <a:ext cx="2880320" cy="3139321"/>
          </a:xfrm>
          <a:prstGeom prst="rect">
            <a:avLst/>
          </a:prstGeom>
        </p:spPr>
        <p:txBody>
          <a:bodyPr wrap="square">
            <a:spAutoFit/>
          </a:bodyPr>
          <a:lstStyle/>
          <a:p>
            <a:r>
              <a:rPr lang="en-GB" b="1" dirty="0" smtClean="0">
                <a:ea typeface="ＭＳ 明朝" charset="-128"/>
                <a:cs typeface="Times New Roman" charset="0"/>
              </a:rPr>
              <a:t>When </a:t>
            </a:r>
            <a:r>
              <a:rPr lang="en-GB" b="1" dirty="0">
                <a:ea typeface="ＭＳ 明朝" charset="-128"/>
                <a:cs typeface="Times New Roman" charset="0"/>
              </a:rPr>
              <a:t>Mary I (otherwise known as Mary Queen of Scots) who was Catholic, came to the throne, she didn’t like </a:t>
            </a:r>
            <a:r>
              <a:rPr lang="en-GB" b="1" dirty="0" err="1">
                <a:ea typeface="ＭＳ 明朝" charset="-128"/>
                <a:cs typeface="Times New Roman" charset="0"/>
              </a:rPr>
              <a:t>Bucer’s</a:t>
            </a:r>
            <a:r>
              <a:rPr lang="en-GB" b="1" dirty="0">
                <a:ea typeface="ＭＳ 明朝" charset="-128"/>
                <a:cs typeface="Times New Roman" charset="0"/>
              </a:rPr>
              <a:t> views at all, so she ordered for his body to be dug up and then burned in public in the Market Square! </a:t>
            </a:r>
            <a:endParaRPr lang="en-GB" b="1" dirty="0" smtClean="0">
              <a:ea typeface="ＭＳ 明朝" charset="-128"/>
              <a:cs typeface="Times New Roman" charset="0"/>
            </a:endParaRPr>
          </a:p>
          <a:p>
            <a:endParaRPr lang="en-US" dirty="0"/>
          </a:p>
        </p:txBody>
      </p:sp>
    </p:spTree>
    <p:extLst>
      <p:ext uri="{BB962C8B-B14F-4D97-AF65-F5344CB8AC3E}">
        <p14:creationId xmlns:p14="http://schemas.microsoft.com/office/powerpoint/2010/main" val="7601684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latin typeface="Apple Chancery" charset="0"/>
                <a:ea typeface="Apple Chancery" charset="0"/>
                <a:cs typeface="Apple Chancery" charset="0"/>
              </a:rPr>
              <a:t>Bucer</a:t>
            </a:r>
            <a:r>
              <a:rPr lang="en-US" dirty="0" smtClean="0">
                <a:latin typeface="Apple Chancery" charset="0"/>
                <a:ea typeface="Apple Chancery" charset="0"/>
                <a:cs typeface="Apple Chancery" charset="0"/>
              </a:rPr>
              <a:t> Is Remembered</a:t>
            </a:r>
            <a:r>
              <a:rPr lang="is-IS" dirty="0" smtClean="0">
                <a:latin typeface="Apple Chancery" charset="0"/>
                <a:ea typeface="Apple Chancery" charset="0"/>
                <a:cs typeface="Apple Chancery" charset="0"/>
              </a:rPr>
              <a:t>…</a:t>
            </a:r>
            <a:endParaRPr lang="en-US" dirty="0">
              <a:latin typeface="Apple Chancery" charset="0"/>
              <a:ea typeface="Apple Chancery" charset="0"/>
              <a:cs typeface="Apple Chancery" charset="0"/>
            </a:endParaRPr>
          </a:p>
        </p:txBody>
      </p:sp>
      <p:sp>
        <p:nvSpPr>
          <p:cNvPr id="4" name="Rectangle 3"/>
          <p:cNvSpPr/>
          <p:nvPr/>
        </p:nvSpPr>
        <p:spPr>
          <a:xfrm>
            <a:off x="457201" y="5031331"/>
            <a:ext cx="8507288" cy="923330"/>
          </a:xfrm>
          <a:prstGeom prst="rect">
            <a:avLst/>
          </a:prstGeom>
        </p:spPr>
        <p:txBody>
          <a:bodyPr wrap="square">
            <a:spAutoFit/>
          </a:bodyPr>
          <a:lstStyle/>
          <a:p>
            <a:endParaRPr lang="en-GB" b="1" dirty="0">
              <a:ea typeface="ＭＳ 明朝" charset="-128"/>
              <a:cs typeface="Times New Roman" charset="0"/>
            </a:endParaRPr>
          </a:p>
          <a:p>
            <a:r>
              <a:rPr lang="en-GB" b="1" dirty="0">
                <a:ea typeface="ＭＳ 明朝" charset="-128"/>
                <a:cs typeface="Times New Roman" charset="0"/>
              </a:rPr>
              <a:t>However when Elizabeth I came into power some of </a:t>
            </a:r>
            <a:r>
              <a:rPr lang="en-GB" b="1" dirty="0" err="1">
                <a:ea typeface="ＭＳ 明朝" charset="-128"/>
                <a:cs typeface="Times New Roman" charset="0"/>
              </a:rPr>
              <a:t>Bucer’s</a:t>
            </a:r>
            <a:r>
              <a:rPr lang="en-GB" b="1" dirty="0">
                <a:ea typeface="ＭＳ 明朝" charset="-128"/>
                <a:cs typeface="Times New Roman" charset="0"/>
              </a:rPr>
              <a:t> ashes were reburied in Great St. Mary’s and later a plaque was installed in his memory.</a:t>
            </a:r>
            <a:endParaRPr lang="en-US" dirty="0">
              <a:latin typeface="Cambria" charset="0"/>
              <a:ea typeface="ＭＳ 明朝" charset="-128"/>
              <a:cs typeface="Times New Roman"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1844824"/>
            <a:ext cx="5418348" cy="3420862"/>
          </a:xfrm>
          <a:prstGeom prst="rect">
            <a:avLst/>
          </a:prstGeom>
        </p:spPr>
      </p:pic>
    </p:spTree>
    <p:extLst>
      <p:ext uri="{BB962C8B-B14F-4D97-AF65-F5344CB8AC3E}">
        <p14:creationId xmlns:p14="http://schemas.microsoft.com/office/powerpoint/2010/main" val="1679413048"/>
      </p:ext>
    </p:extLst>
  </p:cSld>
  <p:clrMapOvr>
    <a:masterClrMapping/>
  </p:clrMapOvr>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3689</TotalTime>
  <Words>1157</Words>
  <Application>Microsoft Macintosh PowerPoint</Application>
  <PresentationFormat>On-screen Show (4:3)</PresentationFormat>
  <Paragraphs>83</Paragraphs>
  <Slides>18</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18</vt:i4>
      </vt:variant>
    </vt:vector>
  </HeadingPairs>
  <TitlesOfParts>
    <vt:vector size="29" baseType="lpstr">
      <vt:lpstr>Apple Chancery</vt:lpstr>
      <vt:lpstr>Calibri</vt:lpstr>
      <vt:lpstr>Cambria</vt:lpstr>
      <vt:lpstr>ＭＳ Ｐゴシック</vt:lpstr>
      <vt:lpstr>ＭＳ 明朝</vt:lpstr>
      <vt:lpstr>Open Sans</vt:lpstr>
      <vt:lpstr>Open Sans Light</vt:lpstr>
      <vt:lpstr>Times New Roman</vt:lpstr>
      <vt:lpstr>Wingdings</vt:lpstr>
      <vt:lpstr>Arial</vt:lpstr>
      <vt:lpstr>Default Design</vt:lpstr>
      <vt:lpstr>Great St. Mary’s Church and the Market Square</vt:lpstr>
      <vt:lpstr>A Church at the Heart of Cambridge</vt:lpstr>
      <vt:lpstr>Great St. Mary’s Beginnings</vt:lpstr>
      <vt:lpstr>The Church is Burned To Cinders!</vt:lpstr>
      <vt:lpstr>Building Today’s Great St. Mary’s  Church </vt:lpstr>
      <vt:lpstr>What a Naughty King!</vt:lpstr>
      <vt:lpstr>Brilliant Bucer!</vt:lpstr>
      <vt:lpstr>Burning Bucer!</vt:lpstr>
      <vt:lpstr>Bucer Is Remembered…</vt:lpstr>
      <vt:lpstr>Elizabeth I Visits Cambridge!</vt:lpstr>
      <vt:lpstr>It’s a Fine if No Bells Chime!</vt:lpstr>
      <vt:lpstr>Let the Bells Ring!</vt:lpstr>
      <vt:lpstr>A Royal Success!</vt:lpstr>
      <vt:lpstr>A Charter and a New Coat of Arms!</vt:lpstr>
      <vt:lpstr>A Church That’s Survived  and Grown Through History</vt:lpstr>
      <vt:lpstr>Great St. Mary’s Today</vt:lpstr>
      <vt:lpstr>Discover More…</vt:lpstr>
      <vt:lpstr>Web Resources available at: </vt:lpstr>
    </vt:vector>
  </TitlesOfParts>
  <Company>Taylor</Company>
  <LinksUpToDate>false</LinksUpToDate>
  <SharedDoc>false</SharedDoc>
  <HyperlinksChanged>false</HyperlinksChanged>
  <AppVersion>15.0025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Microsoft Office User</cp:lastModifiedBy>
  <cp:revision>179</cp:revision>
  <dcterms:created xsi:type="dcterms:W3CDTF">2015-03-12T11:07:07Z</dcterms:created>
  <dcterms:modified xsi:type="dcterms:W3CDTF">2016-11-03T10:54:47Z</dcterms:modified>
</cp:coreProperties>
</file>