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8" r:id="rId2"/>
    <p:sldId id="265" r:id="rId3"/>
    <p:sldId id="273" r:id="rId4"/>
    <p:sldId id="275" r:id="rId5"/>
    <p:sldId id="282" r:id="rId6"/>
    <p:sldId id="284" r:id="rId7"/>
    <p:sldId id="292" r:id="rId8"/>
    <p:sldId id="281" r:id="rId9"/>
    <p:sldId id="285" r:id="rId10"/>
    <p:sldId id="286" r:id="rId11"/>
    <p:sldId id="288" r:id="rId12"/>
    <p:sldId id="289" r:id="rId13"/>
    <p:sldId id="277" r:id="rId14"/>
    <p:sldId id="276" r:id="rId15"/>
    <p:sldId id="279" r:id="rId16"/>
    <p:sldId id="290" r:id="rId17"/>
    <p:sldId id="280" r:id="rId18"/>
    <p:sldId id="278" r:id="rId19"/>
    <p:sldId id="267" r:id="rId20"/>
    <p:sldId id="268" r:id="rId21"/>
    <p:sldId id="291" r:id="rId22"/>
    <p:sldId id="264" r:id="rId23"/>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0" autoAdjust="0"/>
    <p:restoredTop sz="92373" autoAdjust="0"/>
  </p:normalViewPr>
  <p:slideViewPr>
    <p:cSldViewPr>
      <p:cViewPr>
        <p:scale>
          <a:sx n="60" d="100"/>
          <a:sy n="60" d="100"/>
        </p:scale>
        <p:origin x="2616"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03/10/2017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 Id="rId3"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gsm.cam.ac.uk/heritag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THE GUILDHALL AND MARKET SQUARE</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What’s in a Name?</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5" name="Picture 4" descr="https://therealcambridgedotcom.files.wordpress.com/2013/10/b-pea-k30-43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1700808"/>
            <a:ext cx="5544616" cy="41198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15234" y="1867901"/>
            <a:ext cx="3032630" cy="3785652"/>
          </a:xfrm>
          <a:prstGeom prst="rect">
            <a:avLst/>
          </a:prstGeom>
        </p:spPr>
        <p:txBody>
          <a:bodyPr wrap="square">
            <a:spAutoFit/>
          </a:bodyPr>
          <a:lstStyle/>
          <a:p>
            <a:pPr marL="0" indent="0">
              <a:buNone/>
            </a:pPr>
            <a:r>
              <a:rPr lang="en-AU" sz="2400" dirty="0"/>
              <a:t>Streets were often named after the goods that were sold there. Can you guess what was sold on Peas Hill?</a:t>
            </a:r>
          </a:p>
          <a:p>
            <a:pPr marL="0" indent="0">
              <a:buNone/>
            </a:pPr>
            <a:r>
              <a:rPr lang="en-AU" sz="2400" dirty="0"/>
              <a:t>It wasn’t peas!</a:t>
            </a:r>
          </a:p>
          <a:p>
            <a:pPr marL="0" indent="0">
              <a:buNone/>
            </a:pPr>
            <a:r>
              <a:rPr lang="en-AU" sz="2400" dirty="0"/>
              <a:t>‘Peas’ is a corruption of the Latin ‘</a:t>
            </a:r>
            <a:r>
              <a:rPr lang="en-AU" sz="2400" dirty="0" err="1"/>
              <a:t>pisces</a:t>
            </a:r>
            <a:r>
              <a:rPr lang="en-AU" sz="2400" dirty="0"/>
              <a:t>’, meaning fish.</a:t>
            </a:r>
            <a:endParaRPr lang="en-AU" sz="2400" dirty="0"/>
          </a:p>
        </p:txBody>
      </p:sp>
    </p:spTree>
    <p:extLst>
      <p:ext uri="{BB962C8B-B14F-4D97-AF65-F5344CB8AC3E}">
        <p14:creationId xmlns:p14="http://schemas.microsoft.com/office/powerpoint/2010/main" val="15199015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dirty="0" smtClean="0"/>
              <a:t>A Very Important Place</a:t>
            </a:r>
            <a:endParaRPr lang="en-GB" sz="3600" dirty="0"/>
          </a:p>
        </p:txBody>
      </p:sp>
      <p:pic>
        <p:nvPicPr>
          <p:cNvPr id="4" name="Picture 3" descr="http://www.victorianweb.org/art/architecture/cambridge/market.jpg"/>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70269"/>
            <a:ext cx="6614120" cy="4052412"/>
          </a:xfrm>
          <a:prstGeom prst="rect">
            <a:avLst/>
          </a:prstGeom>
          <a:noFill/>
          <a:ln>
            <a:noFill/>
          </a:ln>
        </p:spPr>
      </p:pic>
      <p:sp>
        <p:nvSpPr>
          <p:cNvPr id="5" name="Rectangle 4"/>
          <p:cNvSpPr/>
          <p:nvPr/>
        </p:nvSpPr>
        <p:spPr>
          <a:xfrm>
            <a:off x="7071909" y="1961999"/>
            <a:ext cx="2072091" cy="3416320"/>
          </a:xfrm>
          <a:prstGeom prst="rect">
            <a:avLst/>
          </a:prstGeom>
        </p:spPr>
        <p:txBody>
          <a:bodyPr wrap="square">
            <a:spAutoFit/>
          </a:bodyPr>
          <a:lstStyle/>
          <a:p>
            <a:r>
              <a:rPr lang="en-AU" dirty="0"/>
              <a:t>Because the market was so important, almost all of the town’s most important buildings were located around the market. These included Great St. Mary’s Church, the Guildhall; and the </a:t>
            </a:r>
            <a:r>
              <a:rPr lang="en-AU" dirty="0" smtClean="0"/>
              <a:t>gaol (jail). </a:t>
            </a:r>
          </a:p>
        </p:txBody>
      </p:sp>
      <p:sp>
        <p:nvSpPr>
          <p:cNvPr id="6" name="Rectangle 5"/>
          <p:cNvSpPr/>
          <p:nvPr/>
        </p:nvSpPr>
        <p:spPr>
          <a:xfrm>
            <a:off x="3276445" y="6052146"/>
            <a:ext cx="3795464" cy="646331"/>
          </a:xfrm>
          <a:prstGeom prst="rect">
            <a:avLst/>
          </a:prstGeom>
        </p:spPr>
        <p:txBody>
          <a:bodyPr wrap="square">
            <a:spAutoFit/>
          </a:bodyPr>
          <a:lstStyle/>
          <a:p>
            <a:r>
              <a:rPr lang="en-AU" dirty="0"/>
              <a:t>This picture shows the marketplace in 1897.</a:t>
            </a:r>
            <a:endParaRPr lang="en-US" dirty="0"/>
          </a:p>
        </p:txBody>
      </p:sp>
    </p:spTree>
    <p:extLst>
      <p:ext uri="{BB962C8B-B14F-4D97-AF65-F5344CB8AC3E}">
        <p14:creationId xmlns:p14="http://schemas.microsoft.com/office/powerpoint/2010/main" val="19874168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900" dirty="0" smtClean="0"/>
              <a:t>The Tudors and the Market</a:t>
            </a:r>
            <a:endParaRPr lang="en-GB" sz="4900" dirty="0"/>
          </a:p>
        </p:txBody>
      </p:sp>
      <p:pic>
        <p:nvPicPr>
          <p:cNvPr id="4" name="Picture 3" descr="https://gsmheritage.files.wordpress.com/2013/08/foxe-bucer-burning.gif?w=840&amp;h=698"/>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701322"/>
            <a:ext cx="4933463" cy="4021068"/>
          </a:xfrm>
          <a:prstGeom prst="rect">
            <a:avLst/>
          </a:prstGeom>
          <a:noFill/>
          <a:ln>
            <a:noFill/>
          </a:ln>
        </p:spPr>
      </p:pic>
      <p:sp>
        <p:nvSpPr>
          <p:cNvPr id="5" name="Rectangle 4"/>
          <p:cNvSpPr/>
          <p:nvPr/>
        </p:nvSpPr>
        <p:spPr>
          <a:xfrm>
            <a:off x="251520" y="1861430"/>
            <a:ext cx="3538736" cy="3693319"/>
          </a:xfrm>
          <a:prstGeom prst="rect">
            <a:avLst/>
          </a:prstGeom>
        </p:spPr>
        <p:txBody>
          <a:bodyPr wrap="square">
            <a:spAutoFit/>
          </a:bodyPr>
          <a:lstStyle/>
          <a:p>
            <a:pPr marL="0" indent="0">
              <a:buNone/>
            </a:pPr>
            <a:r>
              <a:rPr lang="en-AU" dirty="0"/>
              <a:t>The market was also where justice was done. But under the Tudors, justice wasn’t very just! </a:t>
            </a:r>
          </a:p>
          <a:p>
            <a:pPr marL="0" indent="0">
              <a:buNone/>
            </a:pPr>
            <a:r>
              <a:rPr lang="en-AU" dirty="0"/>
              <a:t>Queen Mary I (also called Bloody Mary) ordered that the leading Protestants of Cambridge be burnt at the stake in the marketplace.</a:t>
            </a:r>
          </a:p>
          <a:p>
            <a:pPr marL="0" indent="0">
              <a:buNone/>
            </a:pPr>
            <a:r>
              <a:rPr lang="en-AU" dirty="0"/>
              <a:t>Two of these Protestants, Martin Bucher and Paul </a:t>
            </a:r>
            <a:r>
              <a:rPr lang="en-AU" dirty="0" err="1"/>
              <a:t>Fagius</a:t>
            </a:r>
            <a:r>
              <a:rPr lang="en-AU" dirty="0"/>
              <a:t>, were already dead! That didn’t stop Mary: she ordered their corpses dug up and burnt anyway.</a:t>
            </a:r>
            <a:endParaRPr lang="en-AU" dirty="0"/>
          </a:p>
        </p:txBody>
      </p:sp>
      <p:sp>
        <p:nvSpPr>
          <p:cNvPr id="6" name="TextBox 5"/>
          <p:cNvSpPr txBox="1"/>
          <p:nvPr/>
        </p:nvSpPr>
        <p:spPr>
          <a:xfrm>
            <a:off x="3995936" y="5936577"/>
            <a:ext cx="3031599" cy="646331"/>
          </a:xfrm>
          <a:prstGeom prst="rect">
            <a:avLst/>
          </a:prstGeom>
          <a:noFill/>
        </p:spPr>
        <p:txBody>
          <a:bodyPr wrap="none" rtlCol="0">
            <a:spAutoFit/>
          </a:bodyPr>
          <a:lstStyle/>
          <a:p>
            <a:r>
              <a:rPr lang="en-US" dirty="0" smtClean="0"/>
              <a:t>Picture showing the burning</a:t>
            </a:r>
          </a:p>
          <a:p>
            <a:r>
              <a:rPr lang="en-US" dirty="0"/>
              <a:t>o</a:t>
            </a:r>
            <a:r>
              <a:rPr lang="en-US" dirty="0" smtClean="0"/>
              <a:t>f Martin </a:t>
            </a:r>
            <a:r>
              <a:rPr lang="en-US" dirty="0" err="1" smtClean="0"/>
              <a:t>Bucer’s</a:t>
            </a:r>
            <a:r>
              <a:rPr lang="en-US" dirty="0" smtClean="0"/>
              <a:t> body</a:t>
            </a:r>
            <a:endParaRPr lang="en-US" dirty="0"/>
          </a:p>
        </p:txBody>
      </p:sp>
    </p:spTree>
    <p:extLst>
      <p:ext uri="{BB962C8B-B14F-4D97-AF65-F5344CB8AC3E}">
        <p14:creationId xmlns:p14="http://schemas.microsoft.com/office/powerpoint/2010/main" val="312588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Thomas Hobson’s </a:t>
            </a:r>
            <a:br>
              <a:rPr lang="en-GB" dirty="0" smtClean="0"/>
            </a:br>
            <a:r>
              <a:rPr lang="en-GB" dirty="0" smtClean="0"/>
              <a:t>Improvement of the Market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4932040" y="1700808"/>
            <a:ext cx="3995936" cy="1938992"/>
          </a:xfrm>
          <a:prstGeom prst="rect">
            <a:avLst/>
          </a:prstGeom>
        </p:spPr>
        <p:txBody>
          <a:bodyPr wrap="square">
            <a:spAutoFit/>
          </a:bodyPr>
          <a:lstStyle/>
          <a:p>
            <a:r>
              <a:rPr lang="en-GB" sz="2000" b="1" dirty="0"/>
              <a:t>Thomas Hobson, a </a:t>
            </a:r>
            <a:r>
              <a:rPr lang="en-GB" sz="2000" b="1" dirty="0" smtClean="0"/>
              <a:t>local Inn-keeper </a:t>
            </a:r>
            <a:r>
              <a:rPr lang="en-GB" sz="2000" b="1" dirty="0"/>
              <a:t>and </a:t>
            </a:r>
            <a:r>
              <a:rPr lang="en-GB" sz="2000" b="1" dirty="0" err="1"/>
              <a:t>horsemonger</a:t>
            </a:r>
            <a:r>
              <a:rPr lang="en-GB" sz="2000" b="1" dirty="0"/>
              <a:t>, courier for the post and news in Tudor times, made </a:t>
            </a:r>
            <a:r>
              <a:rPr lang="en-GB" sz="2000" b="1" dirty="0" smtClean="0"/>
              <a:t>an important </a:t>
            </a:r>
            <a:r>
              <a:rPr lang="en-GB" sz="2000" b="1" dirty="0"/>
              <a:t>improvement to the market in the early 1600s.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733696"/>
            <a:ext cx="3577101"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3203848" y="5674307"/>
            <a:ext cx="3888432" cy="92333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57200" y="274638"/>
            <a:ext cx="8579296" cy="1143000"/>
          </a:xfrm>
        </p:spPr>
        <p:txBody>
          <a:bodyPr/>
          <a:lstStyle/>
          <a:p>
            <a:pPr algn="ctr"/>
            <a:r>
              <a:rPr lang="en-GB" dirty="0" smtClean="0"/>
              <a:t>What’s That Fountain </a:t>
            </a:r>
            <a:r>
              <a:rPr lang="en-GB" dirty="0"/>
              <a:t>A</a:t>
            </a:r>
            <a:r>
              <a:rPr lang="en-GB" dirty="0" smtClean="0"/>
              <a:t>ll About?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5580112" y="1835532"/>
            <a:ext cx="3347864" cy="1754326"/>
          </a:xfrm>
          <a:prstGeom prst="rect">
            <a:avLst/>
          </a:prstGeom>
        </p:spPr>
        <p:txBody>
          <a:bodyPr wrap="square">
            <a:spAutoFit/>
          </a:bodyPr>
          <a:lstStyle/>
          <a:p>
            <a:r>
              <a:rPr lang="en-GB" b="1" dirty="0"/>
              <a:t>Hobson donated money for a</a:t>
            </a:r>
          </a:p>
          <a:p>
            <a:r>
              <a:rPr lang="en-GB" b="1" dirty="0"/>
              <a:t>conduit to bring fresh water from </a:t>
            </a:r>
            <a:r>
              <a:rPr lang="en-GB" b="1" dirty="0" err="1"/>
              <a:t>Trumpington</a:t>
            </a:r>
            <a:r>
              <a:rPr lang="en-GB" b="1" dirty="0"/>
              <a:t> all the way to a fountain built to </a:t>
            </a:r>
            <a:r>
              <a:rPr lang="en-GB" b="1" dirty="0" smtClean="0"/>
              <a:t>provide clean </a:t>
            </a:r>
            <a:r>
              <a:rPr lang="en-GB" b="1" dirty="0"/>
              <a:t>drinking water for the people of Cambridge. </a:t>
            </a:r>
            <a:endParaRPr lang="en-GB" b="1" dirty="0" smtClean="0"/>
          </a:p>
        </p:txBody>
      </p:sp>
      <p:sp>
        <p:nvSpPr>
          <p:cNvPr id="7" name="TextBox 6"/>
          <p:cNvSpPr txBox="1"/>
          <p:nvPr/>
        </p:nvSpPr>
        <p:spPr>
          <a:xfrm>
            <a:off x="3203847" y="5658270"/>
            <a:ext cx="4219395" cy="923330"/>
          </a:xfrm>
          <a:prstGeom prst="rect">
            <a:avLst/>
          </a:prstGeom>
          <a:noFill/>
        </p:spPr>
        <p:txBody>
          <a:bodyPr wrap="square" rtlCol="0">
            <a:spAutoFit/>
          </a:bodyPr>
          <a:lstStyle/>
          <a:p>
            <a:r>
              <a:rPr lang="en-GB" b="1" dirty="0" smtClean="0">
                <a:solidFill>
                  <a:schemeClr val="bg1"/>
                </a:solidFill>
              </a:rPr>
              <a:t>See if you can spot the remains</a:t>
            </a:r>
          </a:p>
          <a:p>
            <a:r>
              <a:rPr lang="en-GB" b="1" dirty="0">
                <a:solidFill>
                  <a:schemeClr val="bg1"/>
                </a:solidFill>
              </a:rPr>
              <a:t>o</a:t>
            </a:r>
            <a:r>
              <a:rPr lang="en-GB" b="1" dirty="0" smtClean="0">
                <a:solidFill>
                  <a:schemeClr val="bg1"/>
                </a:solidFill>
              </a:rPr>
              <a:t>f the fountain when you’re next </a:t>
            </a:r>
          </a:p>
          <a:p>
            <a:r>
              <a:rPr lang="en-GB" b="1" dirty="0">
                <a:solidFill>
                  <a:schemeClr val="bg1"/>
                </a:solidFill>
              </a:rPr>
              <a:t>a</a:t>
            </a:r>
            <a:r>
              <a:rPr lang="en-GB" b="1" dirty="0" smtClean="0">
                <a:solidFill>
                  <a:schemeClr val="bg1"/>
                </a:solidFill>
              </a:rPr>
              <a:t>t the Market.</a:t>
            </a:r>
            <a:endParaRPr lang="en-GB" b="1" dirty="0">
              <a:solidFill>
                <a:schemeClr val="bg1"/>
              </a:solidFill>
            </a:endParaRPr>
          </a:p>
        </p:txBody>
      </p:sp>
      <p:sp>
        <p:nvSpPr>
          <p:cNvPr id="9" name="TextBox 8"/>
          <p:cNvSpPr txBox="1"/>
          <p:nvPr/>
        </p:nvSpPr>
        <p:spPr>
          <a:xfrm>
            <a:off x="5340301" y="4508677"/>
            <a:ext cx="3827485" cy="646331"/>
          </a:xfrm>
          <a:prstGeom prst="rect">
            <a:avLst/>
          </a:prstGeom>
          <a:noFill/>
        </p:spPr>
        <p:txBody>
          <a:bodyPr wrap="square" rtlCol="0">
            <a:spAutoFit/>
          </a:bodyPr>
          <a:lstStyle/>
          <a:p>
            <a:r>
              <a:rPr lang="en-GB" dirty="0" smtClean="0"/>
              <a:t>The base of the remains of the fountain at the Market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665" y="1817291"/>
            <a:ext cx="4864002" cy="3648002"/>
          </a:xfrm>
          <a:prstGeom prst="rect">
            <a:avLst/>
          </a:prstGeom>
        </p:spPr>
      </p:pic>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3203848" y="5674307"/>
            <a:ext cx="3888432" cy="92333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57200" y="274638"/>
            <a:ext cx="8579296" cy="1143000"/>
          </a:xfrm>
        </p:spPr>
        <p:txBody>
          <a:bodyPr/>
          <a:lstStyle/>
          <a:p>
            <a:pPr algn="ctr"/>
            <a:r>
              <a:rPr lang="en-GB" dirty="0" smtClean="0"/>
              <a:t>What’s That Fountain </a:t>
            </a:r>
            <a:r>
              <a:rPr lang="en-GB" dirty="0"/>
              <a:t>A</a:t>
            </a:r>
            <a:r>
              <a:rPr lang="en-GB" dirty="0" smtClean="0"/>
              <a:t>ll About?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5580112" y="1835532"/>
            <a:ext cx="3347864" cy="1754326"/>
          </a:xfrm>
          <a:prstGeom prst="rect">
            <a:avLst/>
          </a:prstGeom>
        </p:spPr>
        <p:txBody>
          <a:bodyPr wrap="square">
            <a:spAutoFit/>
          </a:bodyPr>
          <a:lstStyle/>
          <a:p>
            <a:endParaRPr lang="en-GB" b="1" dirty="0" smtClean="0"/>
          </a:p>
          <a:p>
            <a:r>
              <a:rPr lang="en-GB" b="1" dirty="0" smtClean="0"/>
              <a:t>The </a:t>
            </a:r>
            <a:r>
              <a:rPr lang="en-GB" b="1" dirty="0"/>
              <a:t>remains of the fountain can still </a:t>
            </a:r>
            <a:r>
              <a:rPr lang="en-GB" b="1" dirty="0" smtClean="0"/>
              <a:t>be </a:t>
            </a:r>
            <a:r>
              <a:rPr lang="en-GB" b="1" dirty="0"/>
              <a:t>s</a:t>
            </a:r>
            <a:r>
              <a:rPr lang="en-GB" b="1" dirty="0" smtClean="0"/>
              <a:t>een </a:t>
            </a:r>
            <a:r>
              <a:rPr lang="en-GB" b="1" dirty="0"/>
              <a:t>today, looking now like a giant flower pot in the centre of the cobbled </a:t>
            </a:r>
            <a:r>
              <a:rPr lang="en-GB" b="1" dirty="0" smtClean="0"/>
              <a:t>area!</a:t>
            </a:r>
            <a:endParaRPr lang="en-GB" b="1" dirty="0"/>
          </a:p>
        </p:txBody>
      </p:sp>
      <p:sp>
        <p:nvSpPr>
          <p:cNvPr id="7" name="TextBox 6"/>
          <p:cNvSpPr txBox="1"/>
          <p:nvPr/>
        </p:nvSpPr>
        <p:spPr>
          <a:xfrm>
            <a:off x="3203847" y="5658270"/>
            <a:ext cx="4219395" cy="923330"/>
          </a:xfrm>
          <a:prstGeom prst="rect">
            <a:avLst/>
          </a:prstGeom>
          <a:noFill/>
        </p:spPr>
        <p:txBody>
          <a:bodyPr wrap="square" rtlCol="0">
            <a:spAutoFit/>
          </a:bodyPr>
          <a:lstStyle/>
          <a:p>
            <a:r>
              <a:rPr lang="en-GB" b="1" dirty="0" smtClean="0">
                <a:solidFill>
                  <a:schemeClr val="bg1"/>
                </a:solidFill>
              </a:rPr>
              <a:t>See if you can spot the remains</a:t>
            </a:r>
          </a:p>
          <a:p>
            <a:r>
              <a:rPr lang="en-GB" b="1" dirty="0">
                <a:solidFill>
                  <a:schemeClr val="bg1"/>
                </a:solidFill>
              </a:rPr>
              <a:t>o</a:t>
            </a:r>
            <a:r>
              <a:rPr lang="en-GB" b="1" dirty="0" smtClean="0">
                <a:solidFill>
                  <a:schemeClr val="bg1"/>
                </a:solidFill>
              </a:rPr>
              <a:t>f the fountain when you’re next </a:t>
            </a:r>
          </a:p>
          <a:p>
            <a:r>
              <a:rPr lang="en-GB" b="1" dirty="0">
                <a:solidFill>
                  <a:schemeClr val="bg1"/>
                </a:solidFill>
              </a:rPr>
              <a:t>a</a:t>
            </a:r>
            <a:r>
              <a:rPr lang="en-GB" b="1" dirty="0" smtClean="0">
                <a:solidFill>
                  <a:schemeClr val="bg1"/>
                </a:solidFill>
              </a:rPr>
              <a:t>t the Market.</a:t>
            </a:r>
            <a:endParaRPr lang="en-GB" b="1" dirty="0">
              <a:solidFill>
                <a:schemeClr val="bg1"/>
              </a:solidFill>
            </a:endParaRPr>
          </a:p>
        </p:txBody>
      </p:sp>
      <p:sp>
        <p:nvSpPr>
          <p:cNvPr id="9" name="TextBox 8"/>
          <p:cNvSpPr txBox="1"/>
          <p:nvPr/>
        </p:nvSpPr>
        <p:spPr>
          <a:xfrm>
            <a:off x="5486951" y="4653136"/>
            <a:ext cx="3683457" cy="646331"/>
          </a:xfrm>
          <a:prstGeom prst="rect">
            <a:avLst/>
          </a:prstGeom>
          <a:noFill/>
        </p:spPr>
        <p:txBody>
          <a:bodyPr wrap="square" rtlCol="0">
            <a:spAutoFit/>
          </a:bodyPr>
          <a:lstStyle/>
          <a:p>
            <a:r>
              <a:rPr lang="en-GB" dirty="0" smtClean="0"/>
              <a:t>The top of the remains of the fountain at the Market</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74" y="1811443"/>
            <a:ext cx="4973615" cy="3730211"/>
          </a:xfrm>
          <a:prstGeom prst="rect">
            <a:avLst/>
          </a:prstGeom>
        </p:spPr>
      </p:pic>
    </p:spTree>
    <p:extLst>
      <p:ext uri="{BB962C8B-B14F-4D97-AF65-F5344CB8AC3E}">
        <p14:creationId xmlns:p14="http://schemas.microsoft.com/office/powerpoint/2010/main" val="17313340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Market in Victorian Times</a:t>
            </a:r>
            <a:endParaRPr lang="en-US" dirty="0"/>
          </a:p>
        </p:txBody>
      </p:sp>
      <p:sp>
        <p:nvSpPr>
          <p:cNvPr id="4" name="Rectangle 3"/>
          <p:cNvSpPr/>
          <p:nvPr/>
        </p:nvSpPr>
        <p:spPr>
          <a:xfrm>
            <a:off x="582671" y="4023758"/>
            <a:ext cx="8104129" cy="1938992"/>
          </a:xfrm>
          <a:prstGeom prst="rect">
            <a:avLst/>
          </a:prstGeom>
        </p:spPr>
        <p:txBody>
          <a:bodyPr wrap="square">
            <a:spAutoFit/>
          </a:bodyPr>
          <a:lstStyle/>
          <a:p>
            <a:pPr marL="0" indent="0">
              <a:buNone/>
            </a:pPr>
            <a:r>
              <a:rPr lang="en-AU" sz="2000" dirty="0"/>
              <a:t>The market continued to be very important for the Victorians, but the new railway meant that goods now arrived by train, not punt.</a:t>
            </a:r>
          </a:p>
          <a:p>
            <a:pPr marL="0" indent="0">
              <a:buNone/>
            </a:pPr>
            <a:r>
              <a:rPr lang="en-AU" sz="2000" dirty="0"/>
              <a:t>The market burnt down in 1849. Most of the buildings surrounding the marketplace were built in Victorian times.</a:t>
            </a:r>
          </a:p>
          <a:p>
            <a:pPr marL="0" indent="0">
              <a:buNone/>
            </a:pPr>
            <a:r>
              <a:rPr lang="en-AU" sz="2000" dirty="0"/>
              <a:t>One of the new buildings was the Corn Exchange. If you look closely, you can see carvings of people harvesting corn next to the main door.</a:t>
            </a:r>
            <a:endParaRPr lang="en-AU" sz="2000" dirty="0"/>
          </a:p>
        </p:txBody>
      </p:sp>
      <p:pic>
        <p:nvPicPr>
          <p:cNvPr id="5" name="Picture 4" descr="http://www.victorianweb.org/art/architecture/rowe/4g.jpg"/>
          <p:cNvPicPr/>
          <p:nvPr/>
        </p:nvPicPr>
        <p:blipFill>
          <a:blip r:embed="rId2">
            <a:extLst>
              <a:ext uri="{28A0092B-C50C-407E-A947-70E740481C1C}">
                <a14:useLocalDpi xmlns:a14="http://schemas.microsoft.com/office/drawing/2010/main" val="0"/>
              </a:ext>
            </a:extLst>
          </a:blip>
          <a:srcRect/>
          <a:stretch>
            <a:fillRect/>
          </a:stretch>
        </p:blipFill>
        <p:spPr bwMode="auto">
          <a:xfrm>
            <a:off x="1706245" y="1803798"/>
            <a:ext cx="5731510" cy="2219960"/>
          </a:xfrm>
          <a:prstGeom prst="rect">
            <a:avLst/>
          </a:prstGeom>
          <a:noFill/>
          <a:ln>
            <a:noFill/>
          </a:ln>
        </p:spPr>
      </p:pic>
    </p:spTree>
    <p:extLst>
      <p:ext uri="{BB962C8B-B14F-4D97-AF65-F5344CB8AC3E}">
        <p14:creationId xmlns:p14="http://schemas.microsoft.com/office/powerpoint/2010/main" val="927246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6361974" y="3281501"/>
            <a:ext cx="2646878" cy="151565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ounded Rectangle 5"/>
          <p:cNvSpPr/>
          <p:nvPr/>
        </p:nvSpPr>
        <p:spPr>
          <a:xfrm>
            <a:off x="6437431" y="1988840"/>
            <a:ext cx="2517714" cy="108012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57200" y="274638"/>
            <a:ext cx="8579296" cy="1143000"/>
          </a:xfrm>
        </p:spPr>
        <p:txBody>
          <a:bodyPr/>
          <a:lstStyle/>
          <a:p>
            <a:pPr algn="ctr"/>
            <a:r>
              <a:rPr lang="en-GB" dirty="0" smtClean="0"/>
              <a:t>The Market Square in the 1930s</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25" y="1733783"/>
            <a:ext cx="6110425" cy="3791209"/>
          </a:xfrm>
          <a:prstGeom prst="rect">
            <a:avLst/>
          </a:prstGeom>
        </p:spPr>
      </p:pic>
      <p:sp>
        <p:nvSpPr>
          <p:cNvPr id="9" name="TextBox 8"/>
          <p:cNvSpPr txBox="1"/>
          <p:nvPr/>
        </p:nvSpPr>
        <p:spPr>
          <a:xfrm>
            <a:off x="419749" y="5587137"/>
            <a:ext cx="3506088" cy="369332"/>
          </a:xfrm>
          <a:prstGeom prst="rect">
            <a:avLst/>
          </a:prstGeom>
          <a:noFill/>
        </p:spPr>
        <p:txBody>
          <a:bodyPr wrap="none" rtlCol="0">
            <a:spAutoFit/>
          </a:bodyPr>
          <a:lstStyle/>
          <a:p>
            <a:r>
              <a:rPr lang="en-GB" dirty="0" smtClean="0"/>
              <a:t>Photo of Market Square in 1937</a:t>
            </a:r>
            <a:endParaRPr lang="en-GB" dirty="0"/>
          </a:p>
        </p:txBody>
      </p:sp>
      <p:sp>
        <p:nvSpPr>
          <p:cNvPr id="3" name="TextBox 2"/>
          <p:cNvSpPr txBox="1"/>
          <p:nvPr/>
        </p:nvSpPr>
        <p:spPr>
          <a:xfrm>
            <a:off x="6437431" y="1988839"/>
            <a:ext cx="2685351" cy="2585323"/>
          </a:xfrm>
          <a:prstGeom prst="rect">
            <a:avLst/>
          </a:prstGeom>
          <a:noFill/>
        </p:spPr>
        <p:txBody>
          <a:bodyPr wrap="none" rtlCol="0">
            <a:spAutoFit/>
          </a:bodyPr>
          <a:lstStyle/>
          <a:p>
            <a:r>
              <a:rPr lang="en-GB" b="1" dirty="0" smtClean="0">
                <a:solidFill>
                  <a:schemeClr val="bg1"/>
                </a:solidFill>
              </a:rPr>
              <a:t>Can you spot the </a:t>
            </a:r>
          </a:p>
          <a:p>
            <a:r>
              <a:rPr lang="en-GB" b="1" dirty="0" smtClean="0">
                <a:solidFill>
                  <a:schemeClr val="bg1"/>
                </a:solidFill>
              </a:rPr>
              <a:t>Guildhall in this photo </a:t>
            </a:r>
          </a:p>
          <a:p>
            <a:r>
              <a:rPr lang="en-GB" b="1" dirty="0" smtClean="0">
                <a:solidFill>
                  <a:schemeClr val="bg1"/>
                </a:solidFill>
              </a:rPr>
              <a:t>from the 1930s?</a:t>
            </a:r>
          </a:p>
          <a:p>
            <a:endParaRPr lang="en-GB" b="1" dirty="0"/>
          </a:p>
          <a:p>
            <a:endParaRPr lang="en-GB" b="1" dirty="0" smtClean="0">
              <a:solidFill>
                <a:schemeClr val="bg1"/>
              </a:solidFill>
            </a:endParaRPr>
          </a:p>
          <a:p>
            <a:r>
              <a:rPr lang="en-GB" b="1" dirty="0" smtClean="0">
                <a:solidFill>
                  <a:schemeClr val="bg1"/>
                </a:solidFill>
              </a:rPr>
              <a:t>Do you recognise any </a:t>
            </a:r>
          </a:p>
          <a:p>
            <a:r>
              <a:rPr lang="en-GB" b="1" dirty="0">
                <a:solidFill>
                  <a:schemeClr val="bg1"/>
                </a:solidFill>
              </a:rPr>
              <a:t>o</a:t>
            </a:r>
            <a:r>
              <a:rPr lang="en-GB" b="1" dirty="0" smtClean="0">
                <a:solidFill>
                  <a:schemeClr val="bg1"/>
                </a:solidFill>
              </a:rPr>
              <a:t>ther buildings?</a:t>
            </a:r>
          </a:p>
          <a:p>
            <a:endParaRPr lang="en-GB" b="1" dirty="0">
              <a:solidFill>
                <a:schemeClr val="bg1"/>
              </a:solidFill>
            </a:endParaRPr>
          </a:p>
          <a:p>
            <a:r>
              <a:rPr lang="en-GB" b="1" dirty="0" smtClean="0">
                <a:solidFill>
                  <a:schemeClr val="bg1"/>
                </a:solidFill>
              </a:rPr>
              <a:t>What are they now?</a:t>
            </a:r>
            <a:endParaRPr lang="en-GB" b="1" dirty="0">
              <a:solidFill>
                <a:schemeClr val="bg1"/>
              </a:solidFill>
            </a:endParaRPr>
          </a:p>
        </p:txBody>
      </p:sp>
    </p:spTree>
    <p:extLst>
      <p:ext uri="{BB962C8B-B14F-4D97-AF65-F5344CB8AC3E}">
        <p14:creationId xmlns:p14="http://schemas.microsoft.com/office/powerpoint/2010/main" val="10464680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How Have Market Stalls Changed Since the 1930s?</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271" y="1869618"/>
            <a:ext cx="4412845" cy="3164249"/>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1869618"/>
            <a:ext cx="4176464" cy="3132348"/>
          </a:xfrm>
          <a:prstGeom prst="rect">
            <a:avLst/>
          </a:prstGeom>
        </p:spPr>
      </p:pic>
      <p:sp>
        <p:nvSpPr>
          <p:cNvPr id="16" name="TextBox 15"/>
          <p:cNvSpPr txBox="1"/>
          <p:nvPr/>
        </p:nvSpPr>
        <p:spPr>
          <a:xfrm>
            <a:off x="1732575" y="5115292"/>
            <a:ext cx="1236236" cy="646331"/>
          </a:xfrm>
          <a:prstGeom prst="rect">
            <a:avLst/>
          </a:prstGeom>
          <a:noFill/>
        </p:spPr>
        <p:txBody>
          <a:bodyPr wrap="none" rtlCol="0">
            <a:spAutoFit/>
          </a:bodyPr>
          <a:lstStyle/>
          <a:p>
            <a:r>
              <a:rPr lang="en-GB" sz="3600" dirty="0" smtClean="0">
                <a:solidFill>
                  <a:srgbClr val="002060"/>
                </a:solidFill>
              </a:rPr>
              <a:t>Then</a:t>
            </a:r>
            <a:endParaRPr lang="en-GB" sz="3600" dirty="0">
              <a:solidFill>
                <a:srgbClr val="002060"/>
              </a:solidFill>
            </a:endParaRPr>
          </a:p>
        </p:txBody>
      </p:sp>
      <p:sp>
        <p:nvSpPr>
          <p:cNvPr id="17" name="TextBox 16"/>
          <p:cNvSpPr txBox="1"/>
          <p:nvPr/>
        </p:nvSpPr>
        <p:spPr>
          <a:xfrm>
            <a:off x="6186130" y="5115292"/>
            <a:ext cx="1236236" cy="646331"/>
          </a:xfrm>
          <a:prstGeom prst="rect">
            <a:avLst/>
          </a:prstGeom>
          <a:noFill/>
        </p:spPr>
        <p:txBody>
          <a:bodyPr wrap="none" rtlCol="0">
            <a:spAutoFit/>
          </a:bodyPr>
          <a:lstStyle/>
          <a:p>
            <a:r>
              <a:rPr lang="en-GB" sz="3600" dirty="0" smtClean="0">
                <a:solidFill>
                  <a:srgbClr val="002060"/>
                </a:solidFill>
              </a:rPr>
              <a:t>Now </a:t>
            </a:r>
            <a:endParaRPr lang="en-GB" sz="3600" dirty="0">
              <a:solidFill>
                <a:srgbClr val="002060"/>
              </a:solidFill>
            </a:endParaRPr>
          </a:p>
        </p:txBody>
      </p:sp>
    </p:spTree>
    <p:extLst>
      <p:ext uri="{BB962C8B-B14F-4D97-AF65-F5344CB8AC3E}">
        <p14:creationId xmlns:p14="http://schemas.microsoft.com/office/powerpoint/2010/main" val="369814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Times Change for the Market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4815763" y="1626308"/>
            <a:ext cx="4220733" cy="2954655"/>
          </a:xfrm>
          <a:prstGeom prst="rect">
            <a:avLst/>
          </a:prstGeom>
        </p:spPr>
        <p:txBody>
          <a:bodyPr wrap="square">
            <a:spAutoFit/>
          </a:bodyPr>
          <a:lstStyle/>
          <a:p>
            <a:r>
              <a:rPr lang="en-GB" sz="2400" b="1" dirty="0" smtClean="0"/>
              <a:t> </a:t>
            </a:r>
            <a:r>
              <a:rPr lang="en-GB" sz="2400" b="1" dirty="0"/>
              <a:t>Although the Market was originally </a:t>
            </a:r>
            <a:r>
              <a:rPr lang="en-GB" sz="2400" b="1" dirty="0" smtClean="0"/>
              <a:t>very </a:t>
            </a:r>
            <a:r>
              <a:rPr lang="en-GB" sz="2400" b="1" dirty="0"/>
              <a:t>different in layout to </a:t>
            </a:r>
            <a:r>
              <a:rPr lang="en-GB" sz="2400" b="1" dirty="0" smtClean="0"/>
              <a:t>now, </a:t>
            </a:r>
          </a:p>
          <a:p>
            <a:r>
              <a:rPr lang="en-GB" sz="2400" b="1" dirty="0"/>
              <a:t>d</a:t>
            </a:r>
            <a:r>
              <a:rPr lang="en-GB" sz="2400" b="1" dirty="0" smtClean="0"/>
              <a:t>ue to a </a:t>
            </a:r>
            <a:r>
              <a:rPr lang="en-GB" sz="2400" b="1" dirty="0"/>
              <a:t>major </a:t>
            </a:r>
            <a:r>
              <a:rPr lang="en-GB" sz="2400" b="1" dirty="0" smtClean="0"/>
              <a:t>fire destroying </a:t>
            </a:r>
            <a:r>
              <a:rPr lang="en-GB" sz="2400" b="1" dirty="0"/>
              <a:t>the wooden </a:t>
            </a:r>
            <a:r>
              <a:rPr lang="en-GB" sz="2400" b="1" dirty="0" smtClean="0"/>
              <a:t>booths in 1849, </a:t>
            </a:r>
            <a:r>
              <a:rPr lang="en-GB" sz="2400" b="1" dirty="0"/>
              <a:t>it is still </a:t>
            </a:r>
            <a:r>
              <a:rPr lang="en-GB" sz="2400" b="1" dirty="0" smtClean="0"/>
              <a:t>thriving today! </a:t>
            </a:r>
            <a:endParaRPr lang="en-GB" sz="2400" b="1" dirty="0" smtClean="0"/>
          </a:p>
          <a:p>
            <a:endParaRPr lang="en-GB"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082" y="1700808"/>
            <a:ext cx="4248472" cy="4115708"/>
          </a:xfrm>
          <a:prstGeom prst="rect">
            <a:avLst/>
          </a:prstGeom>
        </p:spPr>
      </p:pic>
      <p:sp>
        <p:nvSpPr>
          <p:cNvPr id="6" name="Right Arrow 5"/>
          <p:cNvSpPr/>
          <p:nvPr/>
        </p:nvSpPr>
        <p:spPr>
          <a:xfrm rot="11185256">
            <a:off x="4575471" y="4585478"/>
            <a:ext cx="1368488" cy="91637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p:cNvSpPr txBox="1"/>
          <p:nvPr/>
        </p:nvSpPr>
        <p:spPr>
          <a:xfrm>
            <a:off x="5943622" y="4720501"/>
            <a:ext cx="2993127" cy="646331"/>
          </a:xfrm>
          <a:prstGeom prst="rect">
            <a:avLst/>
          </a:prstGeom>
          <a:noFill/>
        </p:spPr>
        <p:txBody>
          <a:bodyPr wrap="none" rtlCol="0">
            <a:spAutoFit/>
          </a:bodyPr>
          <a:lstStyle/>
          <a:p>
            <a:r>
              <a:rPr lang="en-GB" b="1" dirty="0" smtClean="0"/>
              <a:t>Can you spot the wooden</a:t>
            </a:r>
          </a:p>
          <a:p>
            <a:r>
              <a:rPr lang="en-GB" b="1" dirty="0"/>
              <a:t>b</a:t>
            </a:r>
            <a:r>
              <a:rPr lang="en-GB" b="1" dirty="0" smtClean="0"/>
              <a:t>ooths in the picture?</a:t>
            </a:r>
            <a:endParaRPr lang="en-GB" b="1" dirty="0"/>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The Market Place in 12</a:t>
            </a:r>
            <a:r>
              <a:rPr lang="en-GB" baseline="30000" dirty="0" smtClean="0"/>
              <a:t>th</a:t>
            </a:r>
            <a:r>
              <a:rPr lang="en-GB" dirty="0" smtClean="0"/>
              <a:t> Century</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sp>
        <p:nvSpPr>
          <p:cNvPr id="3" name="Rectangle 2"/>
          <p:cNvSpPr/>
          <p:nvPr/>
        </p:nvSpPr>
        <p:spPr>
          <a:xfrm>
            <a:off x="5724128" y="1961934"/>
            <a:ext cx="3240360" cy="2862322"/>
          </a:xfrm>
          <a:prstGeom prst="rect">
            <a:avLst/>
          </a:prstGeom>
        </p:spPr>
        <p:txBody>
          <a:bodyPr wrap="square">
            <a:spAutoFit/>
          </a:bodyPr>
          <a:lstStyle/>
          <a:p>
            <a:r>
              <a:rPr lang="en-GB" b="1" dirty="0"/>
              <a:t>The Market was an important </a:t>
            </a:r>
            <a:r>
              <a:rPr lang="en-GB" b="1" dirty="0" smtClean="0"/>
              <a:t>place for </a:t>
            </a:r>
            <a:r>
              <a:rPr lang="en-GB" b="1" dirty="0"/>
              <a:t>the Jewish community in the</a:t>
            </a:r>
          </a:p>
          <a:p>
            <a:r>
              <a:rPr lang="en-GB" b="1" dirty="0"/>
              <a:t>1100s who had dwellings located where </a:t>
            </a:r>
            <a:r>
              <a:rPr lang="en-GB" b="1" dirty="0" smtClean="0"/>
              <a:t>the Guildhall </a:t>
            </a:r>
            <a:r>
              <a:rPr lang="en-GB" b="1" dirty="0"/>
              <a:t>is now, and importantly had </a:t>
            </a:r>
            <a:r>
              <a:rPr lang="en-GB" b="1" dirty="0" smtClean="0"/>
              <a:t>a Synagogue (the Jewish place of worship) on </a:t>
            </a:r>
            <a:r>
              <a:rPr lang="en-GB" b="1" dirty="0"/>
              <a:t>this site where they lived</a:t>
            </a:r>
          </a:p>
          <a:p>
            <a:r>
              <a:rPr lang="en-GB" b="1" dirty="0"/>
              <a:t>and </a:t>
            </a:r>
            <a:r>
              <a:rPr lang="en-GB" b="1" dirty="0" smtClean="0"/>
              <a:t>worked. </a:t>
            </a:r>
            <a:endParaRPr lang="en-GB"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043" y="1689820"/>
            <a:ext cx="5369047" cy="3488680"/>
          </a:xfrm>
          <a:prstGeom prst="rect">
            <a:avLst/>
          </a:prstGeom>
        </p:spPr>
      </p:pic>
      <p:sp>
        <p:nvSpPr>
          <p:cNvPr id="6" name="Rounded Rectangle 5"/>
          <p:cNvSpPr/>
          <p:nvPr/>
        </p:nvSpPr>
        <p:spPr>
          <a:xfrm>
            <a:off x="3563888" y="5301208"/>
            <a:ext cx="3312368" cy="144016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solidFill>
                  <a:schemeClr val="bg1"/>
                </a:solidFill>
              </a:rPr>
              <a:t>Did you know?</a:t>
            </a:r>
          </a:p>
          <a:p>
            <a:pPr algn="ctr"/>
            <a:r>
              <a:rPr lang="en-GB" sz="1600" b="1" dirty="0" smtClean="0">
                <a:solidFill>
                  <a:schemeClr val="bg1"/>
                </a:solidFill>
              </a:rPr>
              <a:t>The Market Square had a Synagogue which stood right where the Guildhall is today!</a:t>
            </a:r>
            <a:endParaRPr lang="en-GB" sz="1600" b="1" dirty="0">
              <a:solidFill>
                <a:schemeClr val="bg1"/>
              </a:solidFill>
            </a:endParaRPr>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Cambridge Market Today</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700808"/>
            <a:ext cx="5760640" cy="4320480"/>
          </a:xfrm>
        </p:spPr>
      </p:pic>
      <p:sp>
        <p:nvSpPr>
          <p:cNvPr id="3" name="Rectangle 2"/>
          <p:cNvSpPr/>
          <p:nvPr/>
        </p:nvSpPr>
        <p:spPr>
          <a:xfrm>
            <a:off x="6372200" y="1700808"/>
            <a:ext cx="2555776" cy="3477875"/>
          </a:xfrm>
          <a:prstGeom prst="rect">
            <a:avLst/>
          </a:prstGeom>
        </p:spPr>
        <p:txBody>
          <a:bodyPr wrap="square">
            <a:spAutoFit/>
          </a:bodyPr>
          <a:lstStyle/>
          <a:p>
            <a:r>
              <a:rPr lang="en-GB" sz="2000" b="1" dirty="0"/>
              <a:t>Today the Market is known for its stripy awnings hosting numerous </a:t>
            </a:r>
            <a:r>
              <a:rPr lang="en-GB" sz="2000" b="1" dirty="0" smtClean="0"/>
              <a:t>stalls, selling a variety of produce including locally grown fruit and vegetables, as well as produce from around the world.</a:t>
            </a:r>
            <a:endParaRPr lang="en-GB" sz="2000" b="1" dirty="0"/>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 More</a:t>
            </a:r>
            <a:endParaRPr lang="en-US" dirty="0"/>
          </a:p>
        </p:txBody>
      </p:sp>
      <p:sp>
        <p:nvSpPr>
          <p:cNvPr id="3" name="Content Placeholder 2"/>
          <p:cNvSpPr>
            <a:spLocks noGrp="1"/>
          </p:cNvSpPr>
          <p:nvPr>
            <p:ph idx="1"/>
          </p:nvPr>
        </p:nvSpPr>
        <p:spPr>
          <a:xfrm>
            <a:off x="457200" y="1700808"/>
            <a:ext cx="8229600" cy="4032250"/>
          </a:xfrm>
        </p:spPr>
        <p:txBody>
          <a:bodyPr/>
          <a:lstStyle/>
          <a:p>
            <a:r>
              <a:rPr lang="en-US" sz="3000" dirty="0" smtClean="0"/>
              <a:t>To find out more about the history of the Market Square and Great St. Mary’s Church visit Great St. Mary’s Heritage Centre on the Market Square to use their free interactive touch screens and climb the tower. Visit the website here for </a:t>
            </a:r>
            <a:r>
              <a:rPr lang="en-US" sz="3000" dirty="0"/>
              <a:t>more information: </a:t>
            </a:r>
            <a:r>
              <a:rPr lang="en-US" sz="3000" dirty="0">
                <a:hlinkClick r:id="rId2"/>
              </a:rPr>
              <a:t>http://www.gsm.cam.ac.uk/heritage/</a:t>
            </a:r>
            <a:endParaRPr lang="en-US" sz="3000" dirty="0" smtClean="0"/>
          </a:p>
          <a:p>
            <a:r>
              <a:rPr lang="en-US" sz="3000" dirty="0" smtClean="0"/>
              <a:t>Contact the Great St. Mary’s Heritage Education </a:t>
            </a:r>
            <a:r>
              <a:rPr lang="en-US" sz="3000" dirty="0"/>
              <a:t>Officer </a:t>
            </a:r>
            <a:r>
              <a:rPr lang="en-US" sz="3000" dirty="0" smtClean="0"/>
              <a:t>to arrange a school visit at</a:t>
            </a:r>
            <a:r>
              <a:rPr lang="en-US" sz="3000" dirty="0"/>
              <a:t>: </a:t>
            </a:r>
            <a:r>
              <a:rPr lang="en-US" sz="3000" dirty="0" err="1"/>
              <a:t>heritage@gsm.cam.ac.uk</a:t>
            </a:r>
            <a:endParaRPr lang="en-US" sz="3000" dirty="0"/>
          </a:p>
        </p:txBody>
      </p:sp>
    </p:spTree>
    <p:extLst>
      <p:ext uri="{BB962C8B-B14F-4D97-AF65-F5344CB8AC3E}">
        <p14:creationId xmlns:p14="http://schemas.microsoft.com/office/powerpoint/2010/main" val="2092683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900" dirty="0" smtClean="0"/>
              <a:t>The Market Place Evolves</a:t>
            </a:r>
            <a:endParaRPr lang="en-GB" sz="4900" dirty="0"/>
          </a:p>
        </p:txBody>
      </p:sp>
      <p:sp>
        <p:nvSpPr>
          <p:cNvPr id="6" name="Rectangle 5"/>
          <p:cNvSpPr/>
          <p:nvPr/>
        </p:nvSpPr>
        <p:spPr>
          <a:xfrm>
            <a:off x="6012160" y="2174374"/>
            <a:ext cx="2736304" cy="2862322"/>
          </a:xfrm>
          <a:prstGeom prst="rect">
            <a:avLst/>
          </a:prstGeom>
        </p:spPr>
        <p:txBody>
          <a:bodyPr wrap="square">
            <a:spAutoFit/>
          </a:bodyPr>
          <a:lstStyle/>
          <a:p>
            <a:r>
              <a:rPr lang="en-GB" b="1" dirty="0"/>
              <a:t>Once Jews were </a:t>
            </a:r>
            <a:r>
              <a:rPr lang="en-GB" b="1" dirty="0" smtClean="0"/>
              <a:t>expelled from </a:t>
            </a:r>
            <a:r>
              <a:rPr lang="en-GB" b="1" dirty="0"/>
              <a:t>England in 1290, the site has since been used as a </a:t>
            </a:r>
            <a:r>
              <a:rPr lang="en-GB" b="1" dirty="0" err="1"/>
              <a:t>Tolbooth</a:t>
            </a:r>
            <a:r>
              <a:rPr lang="en-GB" b="1" dirty="0"/>
              <a:t> and a Gaol for the market traders, before a building </a:t>
            </a:r>
            <a:r>
              <a:rPr lang="en-GB" b="1" dirty="0" smtClean="0"/>
              <a:t>was erected </a:t>
            </a:r>
            <a:r>
              <a:rPr lang="en-GB" b="1" dirty="0"/>
              <a:t>for the Council that is the </a:t>
            </a:r>
            <a:r>
              <a:rPr lang="en-GB" b="1" dirty="0" smtClean="0"/>
              <a:t>Guildhall today.</a:t>
            </a:r>
            <a:endParaRPr lang="en-GB"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2" y="1727810"/>
            <a:ext cx="5376597" cy="4032448"/>
          </a:xfrm>
          <a:prstGeom prst="rect">
            <a:avLst/>
          </a:prstGeom>
        </p:spPr>
      </p:pic>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932891" y="1730425"/>
            <a:ext cx="3132348" cy="115212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pPr algn="ctr"/>
            <a:r>
              <a:rPr lang="en-GB" sz="4000" dirty="0" smtClean="0"/>
              <a:t>Plan of the Guildhall and Market</a:t>
            </a:r>
            <a:endParaRPr lang="en-GB" sz="4000" dirty="0"/>
          </a:p>
        </p:txBody>
      </p:sp>
      <p:sp>
        <p:nvSpPr>
          <p:cNvPr id="4" name="Rectangle 3"/>
          <p:cNvSpPr/>
          <p:nvPr/>
        </p:nvSpPr>
        <p:spPr>
          <a:xfrm>
            <a:off x="5985542" y="1844824"/>
            <a:ext cx="3132348" cy="923330"/>
          </a:xfrm>
          <a:prstGeom prst="rect">
            <a:avLst/>
          </a:prstGeom>
        </p:spPr>
        <p:txBody>
          <a:bodyPr wrap="square">
            <a:spAutoFit/>
          </a:bodyPr>
          <a:lstStyle/>
          <a:p>
            <a:r>
              <a:rPr lang="en-GB" b="1" dirty="0" smtClean="0">
                <a:solidFill>
                  <a:schemeClr val="bg1"/>
                </a:solidFill>
              </a:rPr>
              <a:t>Can you spot any names of streets or buildings that</a:t>
            </a:r>
          </a:p>
          <a:p>
            <a:r>
              <a:rPr lang="en-GB" b="1" dirty="0" smtClean="0">
                <a:solidFill>
                  <a:schemeClr val="bg1"/>
                </a:solidFill>
              </a:rPr>
              <a:t>you recognise? </a:t>
            </a:r>
            <a:endParaRPr lang="en-GB" b="1"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844824"/>
            <a:ext cx="5616624" cy="3744416"/>
          </a:xfrm>
          <a:prstGeom prst="rect">
            <a:avLst/>
          </a:prstGeom>
        </p:spPr>
      </p:pic>
      <p:sp>
        <p:nvSpPr>
          <p:cNvPr id="6" name="TextBox 5"/>
          <p:cNvSpPr txBox="1"/>
          <p:nvPr/>
        </p:nvSpPr>
        <p:spPr>
          <a:xfrm>
            <a:off x="3635896" y="5949280"/>
            <a:ext cx="3467616" cy="369332"/>
          </a:xfrm>
          <a:prstGeom prst="rect">
            <a:avLst/>
          </a:prstGeom>
          <a:noFill/>
        </p:spPr>
        <p:txBody>
          <a:bodyPr wrap="none" rtlCol="0">
            <a:spAutoFit/>
          </a:bodyPr>
          <a:lstStyle/>
          <a:p>
            <a:r>
              <a:rPr lang="en-GB" dirty="0" smtClean="0"/>
              <a:t>Plan of the Guildhall and Market</a:t>
            </a:r>
            <a:endParaRPr lang="en-GB" dirty="0"/>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01374" y="1755790"/>
            <a:ext cx="6763517" cy="3888630"/>
          </a:xfrm>
          <a:prstGeom prst="rect">
            <a:avLst/>
          </a:prstGeom>
        </p:spPr>
      </p:pic>
      <p:sp>
        <p:nvSpPr>
          <p:cNvPr id="2" name="Title 1"/>
          <p:cNvSpPr>
            <a:spLocks noGrp="1"/>
          </p:cNvSpPr>
          <p:nvPr>
            <p:ph type="title"/>
          </p:nvPr>
        </p:nvSpPr>
        <p:spPr/>
        <p:txBody>
          <a:bodyPr/>
          <a:lstStyle/>
          <a:p>
            <a:pPr algn="ctr"/>
            <a:r>
              <a:rPr lang="en-GB" sz="4000" dirty="0" smtClean="0"/>
              <a:t>The Founding of the Market Place</a:t>
            </a:r>
            <a:endParaRPr lang="en-GB" sz="4000" dirty="0"/>
          </a:p>
        </p:txBody>
      </p:sp>
      <p:sp>
        <p:nvSpPr>
          <p:cNvPr id="4" name="Rectangle 3"/>
          <p:cNvSpPr/>
          <p:nvPr/>
        </p:nvSpPr>
        <p:spPr>
          <a:xfrm>
            <a:off x="179512" y="1858767"/>
            <a:ext cx="3394720" cy="3785652"/>
          </a:xfrm>
          <a:prstGeom prst="rect">
            <a:avLst/>
          </a:prstGeom>
        </p:spPr>
        <p:txBody>
          <a:bodyPr wrap="square">
            <a:spAutoFit/>
          </a:bodyPr>
          <a:lstStyle/>
          <a:p>
            <a:pPr marL="0" indent="0" algn="just">
              <a:buNone/>
            </a:pPr>
            <a:r>
              <a:rPr lang="en-AU" sz="2400" dirty="0"/>
              <a:t>The Cambridge market was founded in Saxon times and grew in size during the Middle Ages.</a:t>
            </a:r>
          </a:p>
          <a:p>
            <a:pPr marL="0" indent="0" algn="just">
              <a:buNone/>
            </a:pPr>
            <a:r>
              <a:rPr lang="en-AU" sz="2400" dirty="0"/>
              <a:t>Cambridge was a very important trading centre in East Anglia. Stourbridge Fair was the biggest fair in England!</a:t>
            </a:r>
            <a:endParaRPr lang="en-AU" sz="2400" dirty="0"/>
          </a:p>
        </p:txBody>
      </p:sp>
      <p:sp>
        <p:nvSpPr>
          <p:cNvPr id="6" name="Rectangle 5"/>
          <p:cNvSpPr/>
          <p:nvPr/>
        </p:nvSpPr>
        <p:spPr>
          <a:xfrm>
            <a:off x="7596336" y="2204864"/>
            <a:ext cx="1547664" cy="2031325"/>
          </a:xfrm>
          <a:prstGeom prst="rect">
            <a:avLst/>
          </a:prstGeom>
        </p:spPr>
        <p:txBody>
          <a:bodyPr wrap="square">
            <a:spAutoFit/>
          </a:bodyPr>
          <a:lstStyle/>
          <a:p>
            <a:pPr marL="0" indent="0">
              <a:buNone/>
            </a:pPr>
            <a:r>
              <a:rPr lang="de-DE" dirty="0">
                <a:highlight>
                  <a:srgbClr val="000000"/>
                </a:highlight>
              </a:rPr>
              <a:t>Braun </a:t>
            </a:r>
            <a:r>
              <a:rPr lang="de-DE" dirty="0" err="1">
                <a:highlight>
                  <a:srgbClr val="000000"/>
                </a:highlight>
              </a:rPr>
              <a:t>and</a:t>
            </a:r>
            <a:r>
              <a:rPr lang="de-DE" dirty="0">
                <a:highlight>
                  <a:srgbClr val="000000"/>
                </a:highlight>
              </a:rPr>
              <a:t> </a:t>
            </a:r>
            <a:r>
              <a:rPr lang="de-DE" dirty="0" err="1">
                <a:highlight>
                  <a:srgbClr val="000000"/>
                </a:highlight>
              </a:rPr>
              <a:t>Hogenberg’s</a:t>
            </a:r>
            <a:r>
              <a:rPr lang="de-DE" dirty="0">
                <a:highlight>
                  <a:srgbClr val="000000"/>
                </a:highlight>
              </a:rPr>
              <a:t> </a:t>
            </a:r>
            <a:r>
              <a:rPr lang="de-DE" dirty="0" smtClean="0">
                <a:highlight>
                  <a:srgbClr val="000000"/>
                </a:highlight>
              </a:rPr>
              <a:t>1575 </a:t>
            </a:r>
            <a:r>
              <a:rPr lang="de-DE" dirty="0" err="1" smtClean="0">
                <a:highlight>
                  <a:srgbClr val="000000"/>
                </a:highlight>
              </a:rPr>
              <a:t>map</a:t>
            </a:r>
            <a:r>
              <a:rPr lang="de-DE" dirty="0" smtClean="0">
                <a:highlight>
                  <a:srgbClr val="000000"/>
                </a:highlight>
              </a:rPr>
              <a:t> </a:t>
            </a:r>
            <a:r>
              <a:rPr lang="de-DE" dirty="0" err="1">
                <a:highlight>
                  <a:srgbClr val="000000"/>
                </a:highlight>
              </a:rPr>
              <a:t>shows</a:t>
            </a:r>
            <a:r>
              <a:rPr lang="de-DE" dirty="0">
                <a:highlight>
                  <a:srgbClr val="000000"/>
                </a:highlight>
              </a:rPr>
              <a:t> </a:t>
            </a:r>
            <a:r>
              <a:rPr lang="de-DE" dirty="0" err="1">
                <a:highlight>
                  <a:srgbClr val="000000"/>
                </a:highlight>
              </a:rPr>
              <a:t>what</a:t>
            </a:r>
            <a:r>
              <a:rPr lang="de-DE" dirty="0">
                <a:highlight>
                  <a:srgbClr val="000000"/>
                </a:highlight>
              </a:rPr>
              <a:t> </a:t>
            </a:r>
            <a:r>
              <a:rPr lang="de-DE" dirty="0" err="1">
                <a:highlight>
                  <a:srgbClr val="000000"/>
                </a:highlight>
              </a:rPr>
              <a:t>the</a:t>
            </a:r>
            <a:r>
              <a:rPr lang="de-DE" dirty="0">
                <a:highlight>
                  <a:srgbClr val="000000"/>
                </a:highlight>
              </a:rPr>
              <a:t> </a:t>
            </a:r>
            <a:r>
              <a:rPr lang="de-DE" dirty="0" err="1">
                <a:highlight>
                  <a:srgbClr val="000000"/>
                </a:highlight>
              </a:rPr>
              <a:t>market</a:t>
            </a:r>
            <a:r>
              <a:rPr lang="de-DE" dirty="0">
                <a:highlight>
                  <a:srgbClr val="000000"/>
                </a:highlight>
              </a:rPr>
              <a:t> </a:t>
            </a:r>
            <a:r>
              <a:rPr lang="de-DE" dirty="0" err="1">
                <a:highlight>
                  <a:srgbClr val="000000"/>
                </a:highlight>
              </a:rPr>
              <a:t>looked</a:t>
            </a:r>
            <a:r>
              <a:rPr lang="de-DE" dirty="0">
                <a:highlight>
                  <a:srgbClr val="000000"/>
                </a:highlight>
              </a:rPr>
              <a:t> like in Tudor </a:t>
            </a:r>
            <a:r>
              <a:rPr lang="de-DE" dirty="0" err="1">
                <a:highlight>
                  <a:srgbClr val="000000"/>
                </a:highlight>
              </a:rPr>
              <a:t>times</a:t>
            </a:r>
            <a:r>
              <a:rPr lang="de-DE" dirty="0">
                <a:highlight>
                  <a:srgbClr val="000000"/>
                </a:highlight>
              </a:rPr>
              <a:t>. </a:t>
            </a:r>
            <a:endParaRPr lang="en-AU" dirty="0">
              <a:highlight>
                <a:srgbClr val="000000"/>
              </a:highlight>
            </a:endParaRPr>
          </a:p>
        </p:txBody>
      </p:sp>
    </p:spTree>
    <p:extLst>
      <p:ext uri="{BB962C8B-B14F-4D97-AF65-F5344CB8AC3E}">
        <p14:creationId xmlns:p14="http://schemas.microsoft.com/office/powerpoint/2010/main" val="13058145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Trade in to and from Cambridge</a:t>
            </a:r>
            <a:endParaRPr lang="en-GB" dirty="0"/>
          </a:p>
        </p:txBody>
      </p:sp>
      <p:sp>
        <p:nvSpPr>
          <p:cNvPr id="3" name="Rectangle 2"/>
          <p:cNvSpPr/>
          <p:nvPr/>
        </p:nvSpPr>
        <p:spPr>
          <a:xfrm>
            <a:off x="449577" y="1772816"/>
            <a:ext cx="4050415" cy="2246769"/>
          </a:xfrm>
          <a:prstGeom prst="rect">
            <a:avLst/>
          </a:prstGeom>
        </p:spPr>
        <p:txBody>
          <a:bodyPr wrap="square">
            <a:spAutoFit/>
          </a:bodyPr>
          <a:lstStyle/>
          <a:p>
            <a:pPr marL="0" indent="0">
              <a:buNone/>
            </a:pPr>
            <a:r>
              <a:rPr lang="en-AU" sz="2000" dirty="0"/>
              <a:t>Cambridge was in the middle of the fens so almost everything had to be brought in by boat on the Cam, which joins the Ouse and reaches the sea at King’s Lynn. Some goods came all the way from Europe!</a:t>
            </a:r>
            <a:endParaRPr lang="en-AU" sz="2000" dirty="0"/>
          </a:p>
        </p:txBody>
      </p:sp>
      <p:sp>
        <p:nvSpPr>
          <p:cNvPr id="4" name="Rectangle 3"/>
          <p:cNvSpPr/>
          <p:nvPr/>
        </p:nvSpPr>
        <p:spPr>
          <a:xfrm>
            <a:off x="460210" y="4019585"/>
            <a:ext cx="4572000" cy="1938992"/>
          </a:xfrm>
          <a:prstGeom prst="rect">
            <a:avLst/>
          </a:prstGeom>
        </p:spPr>
        <p:txBody>
          <a:bodyPr>
            <a:spAutoFit/>
          </a:bodyPr>
          <a:lstStyle/>
          <a:p>
            <a:pPr marL="0" indent="0">
              <a:buNone/>
            </a:pPr>
            <a:r>
              <a:rPr lang="en-AU" sz="2000" dirty="0"/>
              <a:t>The city’s coat of arms shows how important  </a:t>
            </a:r>
            <a:r>
              <a:rPr lang="en-AU" sz="2000" dirty="0" smtClean="0"/>
              <a:t>river </a:t>
            </a:r>
            <a:r>
              <a:rPr lang="en-AU" sz="2000" dirty="0"/>
              <a:t>trade was to Cambridge. It has three ships, two hippocampi (horses with fish tails, which belonged to the Roman sea god Neptune) </a:t>
            </a:r>
            <a:r>
              <a:rPr lang="en-AU" sz="2000" dirty="0" smtClean="0"/>
              <a:t>and </a:t>
            </a:r>
            <a:r>
              <a:rPr lang="en-AU" sz="2000" dirty="0"/>
              <a:t>the bridge. </a:t>
            </a:r>
            <a:endParaRPr lang="en-AU" sz="2000" dirty="0"/>
          </a:p>
        </p:txBody>
      </p:sp>
      <p:pic>
        <p:nvPicPr>
          <p:cNvPr id="5" name="Picture 2" descr="http://en.academic.ru/pictures/enwiki/65/Arms-cambrid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2060848"/>
            <a:ext cx="3686439" cy="32301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589703" y="5398656"/>
            <a:ext cx="3316808" cy="369332"/>
          </a:xfrm>
          <a:prstGeom prst="rect">
            <a:avLst/>
          </a:prstGeom>
          <a:noFill/>
        </p:spPr>
        <p:txBody>
          <a:bodyPr wrap="square" rtlCol="0">
            <a:spAutoFit/>
          </a:bodyPr>
          <a:lstStyle/>
          <a:p>
            <a:r>
              <a:rPr lang="en-US" smtClean="0"/>
              <a:t>The Cambridge Coat of Arms</a:t>
            </a:r>
            <a:endParaRPr lang="en-US"/>
          </a:p>
        </p:txBody>
      </p:sp>
    </p:spTree>
    <p:extLst>
      <p:ext uri="{BB962C8B-B14F-4D97-AF65-F5344CB8AC3E}">
        <p14:creationId xmlns:p14="http://schemas.microsoft.com/office/powerpoint/2010/main" val="792611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Cambridge Coat of Arms</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TextBox 4"/>
          <p:cNvSpPr txBox="1"/>
          <p:nvPr/>
        </p:nvSpPr>
        <p:spPr>
          <a:xfrm>
            <a:off x="303532" y="1752198"/>
            <a:ext cx="2756300" cy="2677656"/>
          </a:xfrm>
          <a:prstGeom prst="rect">
            <a:avLst/>
          </a:prstGeom>
          <a:noFill/>
        </p:spPr>
        <p:txBody>
          <a:bodyPr wrap="square" rtlCol="0">
            <a:spAutoFit/>
          </a:bodyPr>
          <a:lstStyle/>
          <a:p>
            <a:r>
              <a:rPr lang="en-US" sz="2400" dirty="0" smtClean="0"/>
              <a:t>You can still see the Cambridge Coat of Arms above the door of the Guildhall in Market Square today!</a:t>
            </a:r>
            <a:endParaRPr lang="en-US" sz="2400" dirty="0"/>
          </a:p>
        </p:txBody>
      </p:sp>
      <p:pic>
        <p:nvPicPr>
          <p:cNvPr id="6" name="Picture 5" descr="22358907730_73fa463d91_z"/>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752198"/>
            <a:ext cx="5470486" cy="4131166"/>
          </a:xfrm>
          <a:prstGeom prst="rect">
            <a:avLst/>
          </a:prstGeom>
          <a:noFill/>
          <a:ln>
            <a:noFill/>
          </a:ln>
        </p:spPr>
      </p:pic>
      <p:sp>
        <p:nvSpPr>
          <p:cNvPr id="7" name="Rounded Rectangle 6"/>
          <p:cNvSpPr/>
          <p:nvPr/>
        </p:nvSpPr>
        <p:spPr>
          <a:xfrm>
            <a:off x="303532" y="4465310"/>
            <a:ext cx="2787954" cy="15559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bg1"/>
                </a:solidFill>
                <a:latin typeface="Arial" charset="0"/>
                <a:ea typeface="Arial" charset="0"/>
                <a:cs typeface="Arial" charset="0"/>
              </a:rPr>
              <a:t>Next time you are in Cambridge city </a:t>
            </a:r>
            <a:r>
              <a:rPr lang="en-US" sz="1600" b="1" dirty="0" err="1" smtClean="0">
                <a:solidFill>
                  <a:schemeClr val="bg1"/>
                </a:solidFill>
                <a:latin typeface="Arial" charset="0"/>
                <a:ea typeface="Arial" charset="0"/>
                <a:cs typeface="Arial" charset="0"/>
              </a:rPr>
              <a:t>centre</a:t>
            </a:r>
            <a:r>
              <a:rPr lang="en-US" sz="1600" b="1" dirty="0" smtClean="0">
                <a:solidFill>
                  <a:schemeClr val="bg1"/>
                </a:solidFill>
                <a:latin typeface="Arial" charset="0"/>
                <a:ea typeface="Arial" charset="0"/>
                <a:cs typeface="Arial" charset="0"/>
              </a:rPr>
              <a:t> see if you can spot the Coat of Arms above the Guildhall or anywhere else!</a:t>
            </a:r>
            <a:endParaRPr lang="en-US" sz="16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7982644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Cambridge Coat of Arms</a:t>
            </a:r>
            <a:endParaRPr lang="en-GB" dirty="0"/>
          </a:p>
        </p:txBody>
      </p:sp>
      <p:sp>
        <p:nvSpPr>
          <p:cNvPr id="3" name="Rectangle 2"/>
          <p:cNvSpPr/>
          <p:nvPr/>
        </p:nvSpPr>
        <p:spPr>
          <a:xfrm>
            <a:off x="6084168" y="4501472"/>
            <a:ext cx="2952328" cy="1477328"/>
          </a:xfrm>
          <a:prstGeom prst="rect">
            <a:avLst/>
          </a:prstGeom>
        </p:spPr>
        <p:txBody>
          <a:bodyPr wrap="square">
            <a:spAutoFit/>
          </a:bodyPr>
          <a:lstStyle/>
          <a:p>
            <a:r>
              <a:rPr lang="en-GB" b="1" dirty="0" smtClean="0"/>
              <a:t>Here is a</a:t>
            </a:r>
            <a:r>
              <a:rPr lang="en-GB" b="1" dirty="0" smtClean="0"/>
              <a:t>nother </a:t>
            </a:r>
            <a:r>
              <a:rPr lang="en-GB" b="1" dirty="0" smtClean="0"/>
              <a:t>example of </a:t>
            </a:r>
            <a:r>
              <a:rPr lang="en-GB" b="1" dirty="0" smtClean="0"/>
              <a:t>The </a:t>
            </a:r>
            <a:r>
              <a:rPr lang="en-GB" b="1" dirty="0"/>
              <a:t>Coat of </a:t>
            </a:r>
            <a:r>
              <a:rPr lang="en-GB" b="1" dirty="0" smtClean="0"/>
              <a:t>Arms of Cambridge on the top of an important chair inside the Guildhall.</a:t>
            </a:r>
            <a:endParaRPr lang="en-GB" b="1" dirty="0"/>
          </a:p>
        </p:txBody>
      </p:sp>
      <p:sp>
        <p:nvSpPr>
          <p:cNvPr id="6" name="Rounded Rectangle 5"/>
          <p:cNvSpPr/>
          <p:nvPr/>
        </p:nvSpPr>
        <p:spPr>
          <a:xfrm>
            <a:off x="6372200" y="1772816"/>
            <a:ext cx="2520280" cy="259228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solidFill>
                  <a:schemeClr val="bg1"/>
                </a:solidFill>
              </a:rPr>
              <a:t>Why do you think the Cambridge Coat of Arms </a:t>
            </a:r>
            <a:r>
              <a:rPr lang="en-GB" b="1" dirty="0" smtClean="0">
                <a:solidFill>
                  <a:schemeClr val="bg1"/>
                </a:solidFill>
              </a:rPr>
              <a:t>has </a:t>
            </a:r>
            <a:r>
              <a:rPr lang="en-GB" b="1" dirty="0" smtClean="0">
                <a:solidFill>
                  <a:schemeClr val="bg1"/>
                </a:solidFill>
              </a:rPr>
              <a:t>an animal that is half horse and half sea creature holding it?</a:t>
            </a:r>
          </a:p>
          <a:p>
            <a:pPr algn="ctr"/>
            <a:r>
              <a:rPr lang="en-GB" b="1" dirty="0" smtClean="0">
                <a:solidFill>
                  <a:schemeClr val="bg1"/>
                </a:solidFill>
              </a:rPr>
              <a:t>What could they be a symbol of?</a:t>
            </a:r>
            <a:endParaRPr lang="en-GB" b="1" dirty="0">
              <a:solidFill>
                <a:schemeClr val="bg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772816"/>
            <a:ext cx="5244075" cy="3933056"/>
          </a:xfrm>
          <a:prstGeom prst="rect">
            <a:avLst/>
          </a:prstGeom>
        </p:spPr>
      </p:pic>
    </p:spTree>
    <p:extLst>
      <p:ext uri="{BB962C8B-B14F-4D97-AF65-F5344CB8AC3E}">
        <p14:creationId xmlns:p14="http://schemas.microsoft.com/office/powerpoint/2010/main" val="30996447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Trading at the Market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5" name="Picture 2" descr="Sir Nathaniel Bacon, ‘Cookmaid with Still Life of Vegetables and Fruit’ c.162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30" y="2137795"/>
            <a:ext cx="5827565" cy="35283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118877" y="1916832"/>
            <a:ext cx="3064915" cy="3970318"/>
          </a:xfrm>
          <a:prstGeom prst="rect">
            <a:avLst/>
          </a:prstGeom>
        </p:spPr>
        <p:txBody>
          <a:bodyPr wrap="square">
            <a:spAutoFit/>
          </a:bodyPr>
          <a:lstStyle/>
          <a:p>
            <a:pPr marL="0" indent="0">
              <a:buNone/>
            </a:pPr>
            <a:r>
              <a:rPr lang="en-AU" dirty="0"/>
              <a:t>Lots of different items were sold in the market, such as fruit and vegetables, fish, fabric, and hot food, just like today. This painting shows the types of fruit and vegetables that could be bought at a market in the Stuart period.</a:t>
            </a:r>
          </a:p>
          <a:p>
            <a:pPr marL="0" indent="0">
              <a:buNone/>
            </a:pPr>
            <a:r>
              <a:rPr lang="en-AU" dirty="0"/>
              <a:t>As well as traders in stalls, pedlars wandered around with trays, calling out their wares. The market was a very noisy place!</a:t>
            </a:r>
            <a:endParaRPr lang="en-AU" dirty="0"/>
          </a:p>
        </p:txBody>
      </p:sp>
    </p:spTree>
    <p:extLst>
      <p:ext uri="{BB962C8B-B14F-4D97-AF65-F5344CB8AC3E}">
        <p14:creationId xmlns:p14="http://schemas.microsoft.com/office/powerpoint/2010/main" val="57660297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2585</TotalTime>
  <Words>1111</Words>
  <Application>Microsoft Macintosh PowerPoint</Application>
  <PresentationFormat>On-screen Show (4:3)</PresentationFormat>
  <Paragraphs>93</Paragraphs>
  <Slides>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Calibri</vt:lpstr>
      <vt:lpstr>ＭＳ Ｐゴシック</vt:lpstr>
      <vt:lpstr>Open Sans</vt:lpstr>
      <vt:lpstr>Open Sans Light</vt:lpstr>
      <vt:lpstr>Arial</vt:lpstr>
      <vt:lpstr>Default Design</vt:lpstr>
      <vt:lpstr>THE GUILDHALL AND MARKET SQUARE</vt:lpstr>
      <vt:lpstr>The Market Place in 12th Century</vt:lpstr>
      <vt:lpstr>The Market Place Evolves</vt:lpstr>
      <vt:lpstr>Plan of the Guildhall and Market</vt:lpstr>
      <vt:lpstr>The Founding of the Market Place</vt:lpstr>
      <vt:lpstr>Trade in to and from Cambridge</vt:lpstr>
      <vt:lpstr>Cambridge Coat of Arms</vt:lpstr>
      <vt:lpstr>Cambridge Coat of Arms</vt:lpstr>
      <vt:lpstr>Trading at the Market</vt:lpstr>
      <vt:lpstr>What’s in a Name?</vt:lpstr>
      <vt:lpstr>A Very Important Place</vt:lpstr>
      <vt:lpstr>The Tudors and the Market</vt:lpstr>
      <vt:lpstr>Thomas Hobson’s  Improvement of the Market</vt:lpstr>
      <vt:lpstr>What’s That Fountain All About?</vt:lpstr>
      <vt:lpstr>What’s That Fountain All About?</vt:lpstr>
      <vt:lpstr>The Market in Victorian Times</vt:lpstr>
      <vt:lpstr>The Market Square in the 1930s</vt:lpstr>
      <vt:lpstr>How Have Market Stalls Changed Since the 1930s?</vt:lpstr>
      <vt:lpstr>Times Change for the Market</vt:lpstr>
      <vt:lpstr>Cambridge Market Today</vt:lpstr>
      <vt:lpstr>Discover More</vt:lpstr>
      <vt:lpstr>Web Resources available at: </vt:lpstr>
    </vt:vector>
  </TitlesOfParts>
  <Company>Taylor</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161</cp:revision>
  <dcterms:created xsi:type="dcterms:W3CDTF">2015-03-12T11:07:07Z</dcterms:created>
  <dcterms:modified xsi:type="dcterms:W3CDTF">2017-10-03T15:36:18Z</dcterms:modified>
</cp:coreProperties>
</file>