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8" r:id="rId2"/>
    <p:sldId id="265" r:id="rId3"/>
    <p:sldId id="275" r:id="rId4"/>
    <p:sldId id="266" r:id="rId5"/>
    <p:sldId id="267" r:id="rId6"/>
    <p:sldId id="277" r:id="rId7"/>
    <p:sldId id="276" r:id="rId8"/>
    <p:sldId id="268" r:id="rId9"/>
    <p:sldId id="273" r:id="rId10"/>
    <p:sldId id="264" r:id="rId1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140" y="5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09/11/2015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creatingmycambridge.com/history-stories/hobsons-choice/"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THOMAS HOBSON</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hlinkClick r:id="rId3"/>
              </a:rPr>
              <a:t>http://www.creatingmycambridge.com</a:t>
            </a:r>
            <a:r>
              <a:rPr lang="en-GB" sz="3200" dirty="0" smtClean="0">
                <a:hlinkClick r:id="rId3"/>
              </a:rPr>
              <a:t>/</a:t>
            </a:r>
          </a:p>
          <a:p>
            <a:pPr algn="ctr"/>
            <a:r>
              <a:rPr lang="en-GB" sz="3200" dirty="0" smtClean="0">
                <a:hlinkClick r:id="rId3"/>
              </a:rPr>
              <a:t>history-stories/</a:t>
            </a:r>
            <a:r>
              <a:rPr lang="en-GB" sz="3200" dirty="0" err="1" smtClean="0">
                <a:hlinkClick r:id="rId3"/>
              </a:rPr>
              <a:t>hobsons</a:t>
            </a:r>
            <a:r>
              <a:rPr lang="en-GB" sz="3200" dirty="0" smtClean="0">
                <a:hlinkClick r:id="rId3"/>
              </a:rPr>
              <a:t>-choice</a:t>
            </a:r>
            <a:r>
              <a:rPr lang="en-GB" sz="3200" dirty="0">
                <a:hlinkClick r:id="rId3"/>
              </a:rPr>
              <a:t>/</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Who the Heck Was Hobson?</a:t>
            </a:r>
            <a:endParaRPr lang="en-GB" dirty="0"/>
          </a:p>
        </p:txBody>
      </p:sp>
      <p:sp>
        <p:nvSpPr>
          <p:cNvPr id="7" name="TextBox 6"/>
          <p:cNvSpPr txBox="1"/>
          <p:nvPr/>
        </p:nvSpPr>
        <p:spPr>
          <a:xfrm>
            <a:off x="4514617" y="1561824"/>
            <a:ext cx="4172183" cy="3477875"/>
          </a:xfrm>
          <a:prstGeom prst="rect">
            <a:avLst/>
          </a:prstGeom>
          <a:noFill/>
        </p:spPr>
        <p:txBody>
          <a:bodyPr wrap="square" rtlCol="0">
            <a:spAutoFit/>
          </a:bodyPr>
          <a:lstStyle/>
          <a:p>
            <a:pPr algn="ctr"/>
            <a:endParaRPr lang="en-GB" sz="2000" b="1" dirty="0" smtClean="0"/>
          </a:p>
          <a:p>
            <a:r>
              <a:rPr lang="en-GB" sz="2000" b="1" dirty="0" smtClean="0"/>
              <a:t>Hobson was a Stable </a:t>
            </a:r>
            <a:r>
              <a:rPr lang="en-GB" sz="2000" b="1" dirty="0"/>
              <a:t>Manager and Horse </a:t>
            </a:r>
            <a:r>
              <a:rPr lang="en-GB" sz="2000" b="1" dirty="0" smtClean="0"/>
              <a:t>Monger. He delivered the post and news between Cambridge and London, on a horse!</a:t>
            </a:r>
          </a:p>
          <a:p>
            <a:endParaRPr lang="en-GB" sz="2000" b="1" dirty="0"/>
          </a:p>
          <a:p>
            <a:r>
              <a:rPr lang="en-GB" sz="2000" b="1" dirty="0" smtClean="0"/>
              <a:t>He hired horses out to people,</a:t>
            </a:r>
          </a:p>
          <a:p>
            <a:r>
              <a:rPr lang="en-GB" sz="2000" b="1" dirty="0" smtClean="0"/>
              <a:t>a bit like we do with rental cars today!</a:t>
            </a:r>
          </a:p>
          <a:p>
            <a:r>
              <a:rPr lang="en-GB" sz="2000" b="1" dirty="0"/>
              <a:t>  </a:t>
            </a:r>
            <a:endParaRPr lang="en-GB" sz="2000" b="1" dirty="0" smtClean="0"/>
          </a:p>
        </p:txBody>
      </p:sp>
      <p:sp>
        <p:nvSpPr>
          <p:cNvPr id="3" name="Explosion 1 2"/>
          <p:cNvSpPr/>
          <p:nvPr/>
        </p:nvSpPr>
        <p:spPr>
          <a:xfrm>
            <a:off x="4514617" y="4416835"/>
            <a:ext cx="3096344" cy="2205725"/>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b="1" dirty="0" smtClean="0"/>
          </a:p>
          <a:p>
            <a:pPr algn="ctr"/>
            <a:endParaRPr lang="en-GB" sz="1400" b="1" dirty="0"/>
          </a:p>
          <a:p>
            <a:pPr algn="ctr"/>
            <a:r>
              <a:rPr lang="en-GB" sz="1300" b="1" dirty="0" smtClean="0">
                <a:latin typeface="Arial" panose="020B0604020202020204" pitchFamily="34" charset="0"/>
                <a:cs typeface="Arial" panose="020B0604020202020204" pitchFamily="34" charset="0"/>
              </a:rPr>
              <a:t>FACTOID!</a:t>
            </a:r>
          </a:p>
          <a:p>
            <a:pPr algn="ctr"/>
            <a:r>
              <a:rPr lang="en-GB" sz="1300" b="1" dirty="0" smtClean="0">
                <a:latin typeface="Arial" panose="020B0604020202020204" pitchFamily="34" charset="0"/>
                <a:cs typeface="Arial" panose="020B0604020202020204" pitchFamily="34" charset="0"/>
              </a:rPr>
              <a:t>Hobson is </a:t>
            </a:r>
            <a:r>
              <a:rPr lang="en-GB" sz="1300" b="1" dirty="0">
                <a:latin typeface="Arial" panose="020B0604020202020204" pitchFamily="34" charset="0"/>
                <a:cs typeface="Arial" panose="020B0604020202020204" pitchFamily="34" charset="0"/>
              </a:rPr>
              <a:t>the source of the saying – ‘Hobson's Choice’.</a:t>
            </a:r>
          </a:p>
          <a:p>
            <a:pPr algn="ctr"/>
            <a:endParaRPr lang="en-GB" dirty="0"/>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539552" y="1628800"/>
            <a:ext cx="3312368" cy="4417489"/>
          </a:xfrm>
          <a:prstGeom prst="rect">
            <a:avLst/>
          </a:prstGeom>
        </p:spPr>
      </p:pic>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So What is ‘Hobson’s Choice’ Anyway?</a:t>
            </a:r>
            <a:endParaRPr lang="en-GB" sz="4000" dirty="0"/>
          </a:p>
        </p:txBody>
      </p:sp>
      <p:sp>
        <p:nvSpPr>
          <p:cNvPr id="7" name="TextBox 6"/>
          <p:cNvSpPr txBox="1"/>
          <p:nvPr/>
        </p:nvSpPr>
        <p:spPr>
          <a:xfrm>
            <a:off x="4541511" y="1484517"/>
            <a:ext cx="4172183" cy="4801314"/>
          </a:xfrm>
          <a:prstGeom prst="rect">
            <a:avLst/>
          </a:prstGeom>
          <a:noFill/>
        </p:spPr>
        <p:txBody>
          <a:bodyPr wrap="square" rtlCol="0">
            <a:spAutoFit/>
          </a:bodyPr>
          <a:lstStyle/>
          <a:p>
            <a:pPr algn="ctr"/>
            <a:endParaRPr lang="en-GB" b="1" dirty="0" smtClean="0"/>
          </a:p>
          <a:p>
            <a:r>
              <a:rPr lang="en-GB" b="1" dirty="0" smtClean="0"/>
              <a:t>The phrase ‘Hobson’s </a:t>
            </a:r>
            <a:r>
              <a:rPr lang="en-GB" b="1" dirty="0"/>
              <a:t>C</a:t>
            </a:r>
            <a:r>
              <a:rPr lang="en-GB" b="1" dirty="0" smtClean="0"/>
              <a:t>hoice’ came from the clever system that Hobson came up with. </a:t>
            </a:r>
          </a:p>
          <a:p>
            <a:endParaRPr lang="en-GB" b="1" dirty="0" smtClean="0"/>
          </a:p>
          <a:p>
            <a:r>
              <a:rPr lang="en-GB" b="1" dirty="0" smtClean="0"/>
              <a:t>Hobson noticed that his customers always wanted to take the fittest horses for their journeys and that they’d return exhausted. </a:t>
            </a:r>
          </a:p>
          <a:p>
            <a:endParaRPr lang="en-GB" b="1" dirty="0"/>
          </a:p>
          <a:p>
            <a:r>
              <a:rPr lang="en-GB" b="1" dirty="0" smtClean="0"/>
              <a:t>So he devised a cunning system, that customers had to take the first horse at the entrance to the stable </a:t>
            </a:r>
          </a:p>
          <a:p>
            <a:r>
              <a:rPr lang="en-GB" b="1" dirty="0" smtClean="0"/>
              <a:t>(a bit like taking the first taxi at a taxi rank!) rather than choosing their own, to make sure it was fair for everyone.</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856466"/>
            <a:ext cx="4057417" cy="4057417"/>
          </a:xfrm>
        </p:spPr>
      </p:pic>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Mr. Money Bags!</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198" y="1772816"/>
            <a:ext cx="3570891" cy="4171602"/>
          </a:xfrm>
          <a:prstGeom prst="rect">
            <a:avLst/>
          </a:prstGeom>
        </p:spPr>
      </p:pic>
      <p:sp>
        <p:nvSpPr>
          <p:cNvPr id="9" name="TextBox 8"/>
          <p:cNvSpPr txBox="1"/>
          <p:nvPr/>
        </p:nvSpPr>
        <p:spPr>
          <a:xfrm>
            <a:off x="4652025" y="1998798"/>
            <a:ext cx="4034775" cy="2862322"/>
          </a:xfrm>
          <a:prstGeom prst="rect">
            <a:avLst/>
          </a:prstGeom>
          <a:noFill/>
        </p:spPr>
        <p:txBody>
          <a:bodyPr wrap="square" rtlCol="0">
            <a:spAutoFit/>
          </a:bodyPr>
          <a:lstStyle/>
          <a:p>
            <a:r>
              <a:rPr lang="en-GB" sz="2000" b="1" dirty="0" smtClean="0"/>
              <a:t>Hobson became a very wealthy man due to his successful postal business and inn. He was the only business that was licensed by the University to deliver mail to and from London, which resulted in him earning a fortune during his lifetime.</a:t>
            </a:r>
            <a:r>
              <a:rPr lang="en-GB" sz="2000" dirty="0"/>
              <a:t> </a:t>
            </a:r>
          </a:p>
        </p:txBody>
      </p:sp>
      <p:sp>
        <p:nvSpPr>
          <p:cNvPr id="3" name="Right Arrow 2"/>
          <p:cNvSpPr/>
          <p:nvPr/>
        </p:nvSpPr>
        <p:spPr>
          <a:xfrm rot="11615317">
            <a:off x="2675528" y="5244175"/>
            <a:ext cx="1440160" cy="7281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p:cNvSpPr txBox="1"/>
          <p:nvPr/>
        </p:nvSpPr>
        <p:spPr>
          <a:xfrm>
            <a:off x="4261958" y="5344253"/>
            <a:ext cx="2407454" cy="1200329"/>
          </a:xfrm>
          <a:prstGeom prst="rect">
            <a:avLst/>
          </a:prstGeom>
          <a:noFill/>
        </p:spPr>
        <p:txBody>
          <a:bodyPr wrap="none" rtlCol="0">
            <a:spAutoFit/>
          </a:bodyPr>
          <a:lstStyle/>
          <a:p>
            <a:r>
              <a:rPr lang="en-GB" b="1" dirty="0" smtClean="0"/>
              <a:t>Check out Hobson’s</a:t>
            </a:r>
          </a:p>
          <a:p>
            <a:r>
              <a:rPr lang="en-GB" b="1" dirty="0"/>
              <a:t>h</a:t>
            </a:r>
            <a:r>
              <a:rPr lang="en-GB" b="1" dirty="0" smtClean="0"/>
              <a:t>uge money bag, </a:t>
            </a:r>
          </a:p>
          <a:p>
            <a:r>
              <a:rPr lang="en-GB" b="1" dirty="0" smtClean="0"/>
              <a:t>showing just how </a:t>
            </a:r>
          </a:p>
          <a:p>
            <a:r>
              <a:rPr lang="en-GB" b="1" dirty="0" smtClean="0"/>
              <a:t>rich he was!</a:t>
            </a:r>
            <a:endParaRPr lang="en-GB" b="1" dirty="0"/>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Putting His Money to Good </a:t>
            </a:r>
            <a:r>
              <a:rPr lang="en-GB" dirty="0"/>
              <a:t>U</a:t>
            </a:r>
            <a:r>
              <a:rPr lang="en-GB" dirty="0" smtClean="0"/>
              <a:t>se</a:t>
            </a:r>
            <a:endParaRPr lang="en-GB" dirty="0"/>
          </a:p>
        </p:txBody>
      </p:sp>
      <p:sp>
        <p:nvSpPr>
          <p:cNvPr id="8" name="TextBox 7"/>
          <p:cNvSpPr txBox="1"/>
          <p:nvPr/>
        </p:nvSpPr>
        <p:spPr>
          <a:xfrm>
            <a:off x="4547576" y="1912670"/>
            <a:ext cx="4095481" cy="2246769"/>
          </a:xfrm>
          <a:prstGeom prst="rect">
            <a:avLst/>
          </a:prstGeom>
          <a:noFill/>
        </p:spPr>
        <p:txBody>
          <a:bodyPr wrap="square" rtlCol="0">
            <a:spAutoFit/>
          </a:bodyPr>
          <a:lstStyle/>
          <a:p>
            <a:r>
              <a:rPr lang="en-GB" sz="2000" b="1" dirty="0" smtClean="0"/>
              <a:t>Hobson might have had a lot of money, but he didn’t just keep it to himself, he used lots of his money to fund projects to help other people, including ‘Hobson’s Conduit’. </a:t>
            </a:r>
          </a:p>
          <a:p>
            <a:endParaRPr lang="en-GB" sz="2000" b="1"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r="11310"/>
          <a:stretch/>
        </p:blipFill>
        <p:spPr>
          <a:xfrm>
            <a:off x="350791" y="1826089"/>
            <a:ext cx="4005185" cy="2540208"/>
          </a:xfrm>
        </p:spPr>
      </p:pic>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6" name="TextBox 5"/>
          <p:cNvSpPr txBox="1"/>
          <p:nvPr/>
        </p:nvSpPr>
        <p:spPr>
          <a:xfrm>
            <a:off x="323528" y="4526478"/>
            <a:ext cx="8363272" cy="1015663"/>
          </a:xfrm>
          <a:prstGeom prst="rect">
            <a:avLst/>
          </a:prstGeom>
          <a:noFill/>
        </p:spPr>
        <p:txBody>
          <a:bodyPr wrap="square" rtlCol="0">
            <a:spAutoFit/>
          </a:bodyPr>
          <a:lstStyle/>
          <a:p>
            <a:r>
              <a:rPr lang="en-GB" sz="2000" b="1" dirty="0"/>
              <a:t>In the 16</a:t>
            </a:r>
            <a:r>
              <a:rPr lang="en-GB" sz="2000" b="1" baseline="30000" dirty="0"/>
              <a:t>th</a:t>
            </a:r>
            <a:r>
              <a:rPr lang="en-GB" sz="2000" b="1" dirty="0"/>
              <a:t> and 17</a:t>
            </a:r>
            <a:r>
              <a:rPr lang="en-GB" sz="2000" b="1" baseline="30000" dirty="0"/>
              <a:t>th</a:t>
            </a:r>
            <a:r>
              <a:rPr lang="en-GB" sz="2000" b="1" dirty="0"/>
              <a:t> century people were dying of the plague due to the uncleanliness of Cambridge. A building project to build an artificial river began in 1610. </a:t>
            </a:r>
            <a:endParaRPr lang="en-GB" sz="2000"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Hobson’s Conduit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6" name="TextBox 5"/>
          <p:cNvSpPr txBox="1"/>
          <p:nvPr/>
        </p:nvSpPr>
        <p:spPr>
          <a:xfrm>
            <a:off x="3131840" y="2123927"/>
            <a:ext cx="4978896" cy="1400383"/>
          </a:xfrm>
          <a:prstGeom prst="rect">
            <a:avLst/>
          </a:prstGeom>
          <a:noFill/>
        </p:spPr>
        <p:txBody>
          <a:bodyPr wrap="square" rtlCol="0">
            <a:spAutoFit/>
          </a:bodyPr>
          <a:lstStyle/>
          <a:p>
            <a:r>
              <a:rPr lang="en-GB" sz="1700" b="1" dirty="0" smtClean="0"/>
              <a:t>Hobson </a:t>
            </a:r>
            <a:r>
              <a:rPr lang="en-GB" sz="1700" b="1" dirty="0"/>
              <a:t>gave money to pay for a</a:t>
            </a:r>
            <a:r>
              <a:rPr lang="en-GB" sz="1700" b="1" dirty="0" smtClean="0"/>
              <a:t> waterway from Vicar’s Brook near Long Road to the top of </a:t>
            </a:r>
            <a:r>
              <a:rPr lang="en-GB" sz="1700" b="1" dirty="0" err="1" smtClean="0"/>
              <a:t>Lensfield</a:t>
            </a:r>
            <a:r>
              <a:rPr lang="en-GB" sz="1700" b="1" dirty="0" smtClean="0"/>
              <a:t> Road and a fountain </a:t>
            </a:r>
            <a:r>
              <a:rPr lang="en-GB" sz="1700" b="1" dirty="0"/>
              <a:t>in </a:t>
            </a:r>
            <a:r>
              <a:rPr lang="en-GB" sz="1700" b="1" dirty="0" smtClean="0"/>
              <a:t>Market </a:t>
            </a:r>
            <a:r>
              <a:rPr lang="en-GB" sz="1700" b="1" dirty="0"/>
              <a:t>S</a:t>
            </a:r>
            <a:r>
              <a:rPr lang="en-GB" sz="1700" b="1" dirty="0" smtClean="0"/>
              <a:t>quare so people could have access to clean drinking water in the city. </a:t>
            </a:r>
            <a:endParaRPr lang="en-GB" sz="1700" dirty="0"/>
          </a:p>
        </p:txBody>
      </p:sp>
      <p:sp>
        <p:nvSpPr>
          <p:cNvPr id="7" name="TextBox 6"/>
          <p:cNvSpPr txBox="1"/>
          <p:nvPr/>
        </p:nvSpPr>
        <p:spPr>
          <a:xfrm>
            <a:off x="3131840" y="3631289"/>
            <a:ext cx="2736304" cy="2031325"/>
          </a:xfrm>
          <a:prstGeom prst="rect">
            <a:avLst/>
          </a:prstGeom>
          <a:noFill/>
        </p:spPr>
        <p:txBody>
          <a:bodyPr wrap="square" rtlCol="0">
            <a:spAutoFit/>
          </a:bodyPr>
          <a:lstStyle/>
          <a:p>
            <a:r>
              <a:rPr lang="en-GB" b="1" dirty="0"/>
              <a:t>They named the waterway ‘Hobson's Conduit’ in his honour and you can still see it running down </a:t>
            </a:r>
            <a:r>
              <a:rPr lang="en-GB" b="1" dirty="0" err="1"/>
              <a:t>Trumpington</a:t>
            </a:r>
            <a:r>
              <a:rPr lang="en-GB" b="1" dirty="0"/>
              <a:t> Street </a:t>
            </a:r>
            <a:r>
              <a:rPr lang="en-GB" b="1" dirty="0" smtClean="0"/>
              <a:t>today!</a:t>
            </a:r>
            <a:endParaRPr lang="en-GB" dirty="0"/>
          </a:p>
        </p:txBody>
      </p:sp>
      <p:pic>
        <p:nvPicPr>
          <p:cNvPr id="10" name="Picture 9" descr="Vicar's Brook and the milestone at the corner of Trumpington Road and Brooklands Avenue, March 2008."/>
          <p:cNvPicPr/>
          <p:nvPr/>
        </p:nvPicPr>
        <p:blipFill>
          <a:blip r:embed="rId2">
            <a:extLst>
              <a:ext uri="{28A0092B-C50C-407E-A947-70E740481C1C}">
                <a14:useLocalDpi xmlns:a14="http://schemas.microsoft.com/office/drawing/2010/main" val="0"/>
              </a:ext>
            </a:extLst>
          </a:blip>
          <a:srcRect/>
          <a:stretch>
            <a:fillRect/>
          </a:stretch>
        </p:blipFill>
        <p:spPr bwMode="auto">
          <a:xfrm>
            <a:off x="611558" y="2132856"/>
            <a:ext cx="2295525" cy="3381375"/>
          </a:xfrm>
          <a:prstGeom prst="rect">
            <a:avLst/>
          </a:prstGeom>
          <a:noFill/>
          <a:ln>
            <a:noFill/>
          </a:ln>
        </p:spPr>
      </p:pic>
      <p:sp>
        <p:nvSpPr>
          <p:cNvPr id="12" name="Rounded Rectangle 11"/>
          <p:cNvSpPr/>
          <p:nvPr/>
        </p:nvSpPr>
        <p:spPr>
          <a:xfrm>
            <a:off x="5975677" y="3631289"/>
            <a:ext cx="2705472" cy="14401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smtClean="0">
                <a:solidFill>
                  <a:srgbClr val="002060"/>
                </a:solidFill>
              </a:rPr>
              <a:t>Next time you’re in Cambridge city centre see if you can spot the fountain or conduit!</a:t>
            </a:r>
            <a:endParaRPr lang="en-GB" b="1" dirty="0">
              <a:solidFill>
                <a:srgbClr val="002060"/>
              </a:solidFill>
            </a:endParaRPr>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Hobson’s Fountain</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6" name="TextBox 5"/>
          <p:cNvSpPr txBox="1"/>
          <p:nvPr/>
        </p:nvSpPr>
        <p:spPr>
          <a:xfrm>
            <a:off x="4192721" y="2085230"/>
            <a:ext cx="4978896" cy="3231654"/>
          </a:xfrm>
          <a:prstGeom prst="rect">
            <a:avLst/>
          </a:prstGeom>
          <a:noFill/>
        </p:spPr>
        <p:txBody>
          <a:bodyPr wrap="square" rtlCol="0">
            <a:spAutoFit/>
          </a:bodyPr>
          <a:lstStyle/>
          <a:p>
            <a:r>
              <a:rPr lang="en-GB" sz="1700" b="1" dirty="0" smtClean="0"/>
              <a:t>Hobson’s fountain was built in Market Square in 1614 and marked the e</a:t>
            </a:r>
            <a:r>
              <a:rPr lang="en-GB" sz="1700" b="1" dirty="0" smtClean="0"/>
              <a:t>nd of the conduit. </a:t>
            </a:r>
          </a:p>
          <a:p>
            <a:endParaRPr lang="en-GB" sz="1700" b="1" dirty="0"/>
          </a:p>
          <a:p>
            <a:r>
              <a:rPr lang="en-GB" sz="1700" b="1" dirty="0" smtClean="0"/>
              <a:t>After a huge fire devastated the Square in 1849, the fountain was moved to the corner of </a:t>
            </a:r>
            <a:r>
              <a:rPr lang="en-GB" sz="1700" b="1" dirty="0" err="1" smtClean="0"/>
              <a:t>Lensfield</a:t>
            </a:r>
            <a:r>
              <a:rPr lang="en-GB" sz="1700" b="1" dirty="0" smtClean="0"/>
              <a:t> Road where you can see a reconstructed conduit from 1953. </a:t>
            </a:r>
          </a:p>
          <a:p>
            <a:endParaRPr lang="en-GB" sz="1700" b="1" dirty="0"/>
          </a:p>
          <a:p>
            <a:r>
              <a:rPr lang="en-GB" sz="1700" b="1" dirty="0" smtClean="0"/>
              <a:t>You can still find pieces of the original Hobson</a:t>
            </a:r>
            <a:r>
              <a:rPr lang="en-GB" sz="1700" b="1" dirty="0"/>
              <a:t> </a:t>
            </a:r>
            <a:r>
              <a:rPr lang="en-GB" sz="1700" b="1" dirty="0" smtClean="0"/>
              <a:t>fountain from Market Square on display in the courtyard at the Museum of </a:t>
            </a:r>
          </a:p>
          <a:p>
            <a:r>
              <a:rPr lang="en-GB" sz="1700" b="1" dirty="0" smtClean="0"/>
              <a:t>Cambridge.</a:t>
            </a:r>
          </a:p>
        </p:txBody>
      </p:sp>
      <p:pic>
        <p:nvPicPr>
          <p:cNvPr id="1026" name="Picture 2" descr="C:\Users\histo_000\Dropbox\clicking to connectivity cambridge students work\Market &amp; Guildhall\Market Square.jpg"/>
          <p:cNvPicPr>
            <a:picLocks noChangeAspect="1" noChangeArrowheads="1"/>
          </p:cNvPicPr>
          <p:nvPr/>
        </p:nvPicPr>
        <p:blipFill rotWithShape="1">
          <a:blip r:embed="rId2">
            <a:extLst>
              <a:ext uri="{28A0092B-C50C-407E-A947-70E740481C1C}">
                <a14:useLocalDpi xmlns:a14="http://schemas.microsoft.com/office/drawing/2010/main" val="0"/>
              </a:ext>
            </a:extLst>
          </a:blip>
          <a:srcRect t="23879"/>
          <a:stretch/>
        </p:blipFill>
        <p:spPr bwMode="auto">
          <a:xfrm>
            <a:off x="205545" y="2064046"/>
            <a:ext cx="3960440" cy="2920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u="sng" dirty="0"/>
              <a:t>Hobson's </a:t>
            </a:r>
            <a:r>
              <a:rPr lang="en-GB" b="1" u="sng" dirty="0" smtClean="0"/>
              <a:t>Horses</a:t>
            </a:r>
            <a:r>
              <a:rPr lang="en-GB" u="sng" dirty="0" smtClean="0"/>
              <a:t> </a:t>
            </a:r>
            <a:r>
              <a:rPr lang="en-GB" sz="3600" u="sng" dirty="0" smtClean="0"/>
              <a:t>(To </a:t>
            </a:r>
            <a:r>
              <a:rPr lang="en-GB" sz="3600" u="sng" dirty="0"/>
              <a:t>tune of Frere Jacques</a:t>
            </a:r>
            <a:r>
              <a:rPr lang="en-GB" sz="3600" u="sng" dirty="0" smtClean="0"/>
              <a:t>) </a:t>
            </a:r>
            <a:r>
              <a:rPr lang="en-US" sz="3600" dirty="0"/>
              <a:t>Words by Dave </a:t>
            </a:r>
            <a:r>
              <a:rPr lang="en-US" sz="3600" dirty="0" smtClean="0"/>
              <a:t>Cohen</a:t>
            </a:r>
            <a:endParaRPr lang="en-GB" sz="3600" u="sng" dirty="0"/>
          </a:p>
        </p:txBody>
      </p:sp>
      <p:sp>
        <p:nvSpPr>
          <p:cNvPr id="3" name="Content Placeholder 2"/>
          <p:cNvSpPr>
            <a:spLocks noGrp="1"/>
          </p:cNvSpPr>
          <p:nvPr>
            <p:ph idx="1"/>
          </p:nvPr>
        </p:nvSpPr>
        <p:spPr/>
        <p:txBody>
          <a:bodyPr>
            <a:noAutofit/>
          </a:bodyPr>
          <a:lstStyle/>
          <a:p>
            <a:pPr marL="0" indent="0" algn="ctr">
              <a:buNone/>
            </a:pPr>
            <a:r>
              <a:rPr lang="en-GB" sz="3000" dirty="0" smtClean="0"/>
              <a:t>Hobson's </a:t>
            </a:r>
            <a:r>
              <a:rPr lang="en-GB" sz="3000" dirty="0"/>
              <a:t>Horses</a:t>
            </a:r>
          </a:p>
          <a:p>
            <a:pPr marL="0" indent="0" algn="ctr">
              <a:buNone/>
            </a:pPr>
            <a:r>
              <a:rPr lang="en-GB" sz="3000" dirty="0"/>
              <a:t>Hobson's Horses</a:t>
            </a:r>
          </a:p>
          <a:p>
            <a:pPr marL="0" indent="0" algn="ctr">
              <a:buNone/>
            </a:pPr>
            <a:r>
              <a:rPr lang="en-GB" sz="3000" dirty="0"/>
              <a:t>Take your choice</a:t>
            </a:r>
          </a:p>
          <a:p>
            <a:pPr marL="0" indent="0" algn="ctr">
              <a:buNone/>
            </a:pPr>
            <a:r>
              <a:rPr lang="en-GB" sz="3000" dirty="0"/>
              <a:t>In your voice</a:t>
            </a:r>
          </a:p>
          <a:p>
            <a:pPr marL="0" indent="0" algn="ctr">
              <a:buNone/>
            </a:pPr>
            <a:r>
              <a:rPr lang="en-GB" sz="3000" dirty="0"/>
              <a:t>Ask him for another one</a:t>
            </a:r>
          </a:p>
          <a:p>
            <a:pPr marL="0" indent="0" algn="ctr">
              <a:buNone/>
            </a:pPr>
            <a:r>
              <a:rPr lang="en-GB" sz="3000" dirty="0"/>
              <a:t>Ask him for the other one</a:t>
            </a:r>
          </a:p>
          <a:p>
            <a:pPr marL="0" indent="0" algn="ctr">
              <a:buNone/>
            </a:pPr>
            <a:r>
              <a:rPr lang="en-GB" sz="3000" dirty="0"/>
              <a:t>He will say</a:t>
            </a:r>
          </a:p>
          <a:p>
            <a:pPr marL="0" indent="0" algn="ctr">
              <a:buNone/>
            </a:pPr>
            <a:r>
              <a:rPr lang="en-GB" sz="3000" dirty="0"/>
              <a:t>'Not </a:t>
            </a:r>
            <a:r>
              <a:rPr lang="en-GB" sz="3000" dirty="0" smtClean="0"/>
              <a:t>today</a:t>
            </a:r>
            <a:r>
              <a:rPr lang="en-US" sz="2800" dirty="0" smtClean="0"/>
              <a:t>!’</a:t>
            </a:r>
            <a:endParaRPr lang="en-GB" sz="3000" dirty="0"/>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a:t> Hobson's </a:t>
            </a:r>
            <a:r>
              <a:rPr lang="en-GB" b="1" dirty="0" smtClean="0"/>
              <a:t>Choice</a:t>
            </a:r>
            <a:r>
              <a:rPr lang="en-GB" dirty="0" smtClean="0"/>
              <a:t> </a:t>
            </a:r>
            <a:r>
              <a:rPr lang="en-GB" sz="3100" dirty="0" smtClean="0"/>
              <a:t>(To </a:t>
            </a:r>
            <a:r>
              <a:rPr lang="en-GB" sz="3100" dirty="0"/>
              <a:t>tune of London's Burning</a:t>
            </a:r>
            <a:r>
              <a:rPr lang="en-GB" sz="3100" dirty="0" smtClean="0"/>
              <a:t>)</a:t>
            </a:r>
            <a:r>
              <a:rPr lang="en-US" dirty="0"/>
              <a:t> </a:t>
            </a:r>
            <a:r>
              <a:rPr lang="en-US" sz="3600" dirty="0"/>
              <a:t>Words by Dave </a:t>
            </a:r>
            <a:r>
              <a:rPr lang="en-US" sz="3600" dirty="0" smtClean="0"/>
              <a:t>Cohen</a:t>
            </a:r>
            <a:endParaRPr lang="en-GB" sz="4900"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GB" dirty="0" smtClean="0"/>
              <a:t>Hobson's </a:t>
            </a:r>
            <a:r>
              <a:rPr lang="en-GB" dirty="0"/>
              <a:t>Choice is</a:t>
            </a:r>
          </a:p>
          <a:p>
            <a:pPr marL="0" indent="0" algn="ctr">
              <a:buNone/>
            </a:pPr>
            <a:r>
              <a:rPr lang="en-GB" dirty="0"/>
              <a:t>Hobson's Choice is</a:t>
            </a:r>
          </a:p>
          <a:p>
            <a:pPr marL="0" indent="0" algn="ctr">
              <a:buNone/>
            </a:pPr>
            <a:r>
              <a:rPr lang="en-GB" dirty="0"/>
              <a:t>For a speedy horse</a:t>
            </a:r>
          </a:p>
          <a:p>
            <a:pPr marL="0" indent="0" algn="ctr">
              <a:buNone/>
            </a:pPr>
            <a:r>
              <a:rPr lang="en-GB" dirty="0"/>
              <a:t>Very best of course</a:t>
            </a:r>
          </a:p>
          <a:p>
            <a:pPr marL="0" indent="0" algn="ctr">
              <a:buNone/>
            </a:pPr>
            <a:r>
              <a:rPr lang="en-GB" dirty="0"/>
              <a:t>Faster </a:t>
            </a:r>
            <a:r>
              <a:rPr lang="en-GB" dirty="0" err="1"/>
              <a:t>faster</a:t>
            </a:r>
            <a:r>
              <a:rPr lang="en-GB" dirty="0"/>
              <a:t>!</a:t>
            </a:r>
          </a:p>
          <a:p>
            <a:pPr marL="0" indent="0" algn="ctr">
              <a:buNone/>
            </a:pPr>
            <a:r>
              <a:rPr lang="en-GB" dirty="0"/>
              <a:t>Faster </a:t>
            </a:r>
            <a:r>
              <a:rPr lang="en-GB" dirty="0" err="1"/>
              <a:t>faster</a:t>
            </a:r>
            <a:endParaRPr lang="en-GB" dirty="0"/>
          </a:p>
          <a:p>
            <a:pPr marL="0" indent="0" algn="ctr">
              <a:buNone/>
            </a:pPr>
            <a:r>
              <a:rPr lang="en-GB" dirty="0"/>
              <a:t>He replied</a:t>
            </a:r>
          </a:p>
          <a:p>
            <a:pPr marL="0" indent="0" algn="ctr">
              <a:buNone/>
            </a:pPr>
            <a:r>
              <a:rPr lang="en-GB" dirty="0"/>
              <a:t>'I decide</a:t>
            </a:r>
            <a:r>
              <a:rPr lang="en-GB" dirty="0" smtClean="0"/>
              <a:t>'</a:t>
            </a:r>
            <a:endParaRPr lang="en-GB"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2528</TotalTime>
  <Words>527</Words>
  <Application>Microsoft Office PowerPoint</Application>
  <PresentationFormat>On-screen Show (4:3)</PresentationFormat>
  <Paragraphs>62</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ＭＳ Ｐゴシック</vt:lpstr>
      <vt:lpstr>Open Sans</vt:lpstr>
      <vt:lpstr>Open Sans Light</vt:lpstr>
      <vt:lpstr>Default Design</vt:lpstr>
      <vt:lpstr>THOMAS HOBSON</vt:lpstr>
      <vt:lpstr>Who the Heck Was Hobson?</vt:lpstr>
      <vt:lpstr>So What is ‘Hobson’s Choice’ Anyway?</vt:lpstr>
      <vt:lpstr>Mr. Money Bags!</vt:lpstr>
      <vt:lpstr>Putting His Money to Good Use</vt:lpstr>
      <vt:lpstr>Hobson’s Conduit</vt:lpstr>
      <vt:lpstr>Hobson’s Fountain</vt:lpstr>
      <vt:lpstr>Hobson's Horses (To tune of Frere Jacques) Words by Dave Cohen</vt:lpstr>
      <vt:lpstr> Hobson's Choice (To tune of London's Burning) Words by Dave Cohen</vt:lpstr>
      <vt:lpstr>Web Resources available at: </vt:lpstr>
    </vt:vector>
  </TitlesOfParts>
  <Company>Taylor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Mario Satchwell</cp:lastModifiedBy>
  <cp:revision>146</cp:revision>
  <dcterms:created xsi:type="dcterms:W3CDTF">2015-03-12T11:07:07Z</dcterms:created>
  <dcterms:modified xsi:type="dcterms:W3CDTF">2015-11-09T18:38:48Z</dcterms:modified>
</cp:coreProperties>
</file>