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8" r:id="rId2"/>
    <p:sldId id="265" r:id="rId3"/>
    <p:sldId id="275" r:id="rId4"/>
    <p:sldId id="266" r:id="rId5"/>
    <p:sldId id="267" r:id="rId6"/>
    <p:sldId id="277" r:id="rId7"/>
    <p:sldId id="276" r:id="rId8"/>
    <p:sldId id="268" r:id="rId9"/>
    <p:sldId id="273" r:id="rId10"/>
    <p:sldId id="278" r:id="rId11"/>
    <p:sldId id="279" r:id="rId12"/>
    <p:sldId id="280" r:id="rId13"/>
    <p:sldId id="281" r:id="rId14"/>
    <p:sldId id="264" r:id="rId15"/>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0" autoAdjust="0"/>
    <p:restoredTop sz="94677"/>
  </p:normalViewPr>
  <p:slideViewPr>
    <p:cSldViewPr>
      <p:cViewPr varScale="1">
        <p:scale>
          <a:sx n="65" d="100"/>
          <a:sy n="65" d="100"/>
        </p:scale>
        <p:origin x="1344" y="48"/>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79141A-CB58-4528-B6C7-5A65EC69288E}" type="datetimeFigureOut">
              <a:rPr lang="en-GB" smtClean="0"/>
              <a:t>07/11/2017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5BB5EA-6269-49C8-A145-CF160520CFBB}" type="slidenum">
              <a:rPr lang="en-GB" smtClean="0"/>
              <a:t>‹#›</a:t>
            </a:fld>
            <a:endParaRPr lang="en-GB"/>
          </a:p>
        </p:txBody>
      </p:sp>
    </p:spTree>
    <p:extLst>
      <p:ext uri="{BB962C8B-B14F-4D97-AF65-F5344CB8AC3E}">
        <p14:creationId xmlns:p14="http://schemas.microsoft.com/office/powerpoint/2010/main" val="20238303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5BB5EA-6269-49C8-A145-CF160520CFBB}" type="slidenum">
              <a:rPr lang="en-GB" smtClean="0"/>
              <a:t>1</a:t>
            </a:fld>
            <a:endParaRPr lang="en-GB"/>
          </a:p>
        </p:txBody>
      </p:sp>
    </p:spTree>
    <p:extLst>
      <p:ext uri="{BB962C8B-B14F-4D97-AF65-F5344CB8AC3E}">
        <p14:creationId xmlns:p14="http://schemas.microsoft.com/office/powerpoint/2010/main" val="3621297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5BB5EA-6269-49C8-A145-CF160520CFBB}" type="slidenum">
              <a:rPr lang="en-GB" smtClean="0"/>
              <a:t>9</a:t>
            </a:fld>
            <a:endParaRPr lang="en-GB"/>
          </a:p>
        </p:txBody>
      </p:sp>
    </p:spTree>
    <p:extLst>
      <p:ext uri="{BB962C8B-B14F-4D97-AF65-F5344CB8AC3E}">
        <p14:creationId xmlns:p14="http://schemas.microsoft.com/office/powerpoint/2010/main" val="14895664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5BB5EA-6269-49C8-A145-CF160520CFBB}" type="slidenum">
              <a:rPr lang="en-GB" smtClean="0"/>
              <a:t>12</a:t>
            </a:fld>
            <a:endParaRPr lang="en-GB"/>
          </a:p>
        </p:txBody>
      </p:sp>
    </p:spTree>
    <p:extLst>
      <p:ext uri="{BB962C8B-B14F-4D97-AF65-F5344CB8AC3E}">
        <p14:creationId xmlns:p14="http://schemas.microsoft.com/office/powerpoint/2010/main" val="19264016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 Box 10"/>
          <p:cNvSpPr txBox="1">
            <a:spLocks noChangeArrowheads="1"/>
          </p:cNvSpPr>
          <p:nvPr userDrawn="1"/>
        </p:nvSpPr>
        <p:spPr bwMode="auto">
          <a:xfrm>
            <a:off x="5148263" y="1125538"/>
            <a:ext cx="3260725"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cs typeface="Arial" charset="0"/>
            </a:endParaRPr>
          </a:p>
        </p:txBody>
      </p:sp>
      <p:sp>
        <p:nvSpPr>
          <p:cNvPr id="37890" name="Rectangle 2"/>
          <p:cNvSpPr>
            <a:spLocks noGrp="1" noChangeArrowheads="1"/>
          </p:cNvSpPr>
          <p:nvPr>
            <p:ph type="ctrTitle"/>
          </p:nvPr>
        </p:nvSpPr>
        <p:spPr>
          <a:xfrm>
            <a:off x="611188" y="2636838"/>
            <a:ext cx="7772400" cy="1470025"/>
          </a:xfrm>
        </p:spPr>
        <p:txBody>
          <a:bodyPr/>
          <a:lstStyle>
            <a:lvl1pPr>
              <a:defRPr b="1"/>
            </a:lvl1pPr>
          </a:lstStyle>
          <a:p>
            <a:pPr lvl="0"/>
            <a:r>
              <a:rPr lang="en-GB" noProof="0" smtClean="0"/>
              <a:t>Title of presentation</a:t>
            </a:r>
          </a:p>
        </p:txBody>
      </p:sp>
      <p:sp>
        <p:nvSpPr>
          <p:cNvPr id="37891" name="Rectangle 3"/>
          <p:cNvSpPr>
            <a:spLocks noGrp="1" noChangeArrowheads="1"/>
          </p:cNvSpPr>
          <p:nvPr>
            <p:ph type="subTitle" idx="1"/>
          </p:nvPr>
        </p:nvSpPr>
        <p:spPr>
          <a:xfrm>
            <a:off x="684213" y="4797425"/>
            <a:ext cx="6400800" cy="1752600"/>
          </a:xfrm>
        </p:spPr>
        <p:txBody>
          <a:bodyPr/>
          <a:lstStyle>
            <a:lvl1pPr marL="0" indent="0">
              <a:buFontTx/>
              <a:buNone/>
              <a:defRPr/>
            </a:lvl1pPr>
          </a:lstStyle>
          <a:p>
            <a:pPr lvl="0"/>
            <a:r>
              <a:rPr lang="en-GB" noProof="0" smtClean="0"/>
              <a:t>A subtitle for the presentation</a:t>
            </a:r>
          </a:p>
        </p:txBody>
      </p:sp>
      <p:pic>
        <p:nvPicPr>
          <p:cNvPr id="2" name="Picture 1" descr="mast_titl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5536" y="260648"/>
            <a:ext cx="8424936" cy="1275253"/>
          </a:xfrm>
          <a:prstGeom prst="rect">
            <a:avLst/>
          </a:prstGeom>
        </p:spPr>
      </p:pic>
    </p:spTree>
    <p:extLst>
      <p:ext uri="{BB962C8B-B14F-4D97-AF65-F5344CB8AC3E}">
        <p14:creationId xmlns:p14="http://schemas.microsoft.com/office/powerpoint/2010/main" val="1012468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85553C5B-4A56-5740-B67A-2D2C4AE9D9EB}" type="slidenum">
              <a:rPr lang="en-GB"/>
              <a:pPr>
                <a:defRPr/>
              </a:pPr>
              <a:t>‹#›</a:t>
            </a:fld>
            <a:endParaRPr lang="en-GB"/>
          </a:p>
        </p:txBody>
      </p:sp>
    </p:spTree>
    <p:extLst>
      <p:ext uri="{BB962C8B-B14F-4D97-AF65-F5344CB8AC3E}">
        <p14:creationId xmlns:p14="http://schemas.microsoft.com/office/powerpoint/2010/main" val="949051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274638"/>
            <a:ext cx="2058988" cy="5602287"/>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29325" cy="5602287"/>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967D7B4-70EB-D64C-8ED3-44B0168694BA}" type="slidenum">
              <a:rPr lang="en-GB"/>
              <a:pPr>
                <a:defRPr/>
              </a:pPr>
              <a:t>‹#›</a:t>
            </a:fld>
            <a:endParaRPr lang="en-GB"/>
          </a:p>
        </p:txBody>
      </p:sp>
    </p:spTree>
    <p:extLst>
      <p:ext uri="{BB962C8B-B14F-4D97-AF65-F5344CB8AC3E}">
        <p14:creationId xmlns:p14="http://schemas.microsoft.com/office/powerpoint/2010/main" val="2386006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40713" cy="5602287"/>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6EEA2DCA-FAD8-2A41-8ACF-F382A730DE29}" type="slidenum">
              <a:rPr lang="en-GB"/>
              <a:pPr>
                <a:defRPr/>
              </a:pPr>
              <a:t>‹#›</a:t>
            </a:fld>
            <a:endParaRPr lang="en-GB"/>
          </a:p>
        </p:txBody>
      </p:sp>
    </p:spTree>
    <p:extLst>
      <p:ext uri="{BB962C8B-B14F-4D97-AF65-F5344CB8AC3E}">
        <p14:creationId xmlns:p14="http://schemas.microsoft.com/office/powerpoint/2010/main" val="1445560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C1C99050-943D-B341-81A7-01B29B0D2172}" type="slidenum">
              <a:rPr lang="en-GB"/>
              <a:pPr>
                <a:defRPr/>
              </a:pPr>
              <a:t>‹#›</a:t>
            </a:fld>
            <a:endParaRPr lang="en-GB"/>
          </a:p>
        </p:txBody>
      </p:sp>
    </p:spTree>
    <p:extLst>
      <p:ext uri="{BB962C8B-B14F-4D97-AF65-F5344CB8AC3E}">
        <p14:creationId xmlns:p14="http://schemas.microsoft.com/office/powerpoint/2010/main" val="1996280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6AB42CF-7617-E143-B79D-9CB27D141C69}" type="slidenum">
              <a:rPr lang="en-GB"/>
              <a:pPr>
                <a:defRPr/>
              </a:pPr>
              <a:t>‹#›</a:t>
            </a:fld>
            <a:endParaRPr lang="en-GB"/>
          </a:p>
        </p:txBody>
      </p:sp>
    </p:spTree>
    <p:extLst>
      <p:ext uri="{BB962C8B-B14F-4D97-AF65-F5344CB8AC3E}">
        <p14:creationId xmlns:p14="http://schemas.microsoft.com/office/powerpoint/2010/main" val="3754268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68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59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4C5E4D2-3B55-FF44-AA1E-7C0C6F1674FC}" type="slidenum">
              <a:rPr lang="en-GB"/>
              <a:pPr>
                <a:defRPr/>
              </a:pPr>
              <a:t>‹#›</a:t>
            </a:fld>
            <a:endParaRPr lang="en-GB"/>
          </a:p>
        </p:txBody>
      </p:sp>
    </p:spTree>
    <p:extLst>
      <p:ext uri="{BB962C8B-B14F-4D97-AF65-F5344CB8AC3E}">
        <p14:creationId xmlns:p14="http://schemas.microsoft.com/office/powerpoint/2010/main" val="141236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C97BC11B-67DD-A246-B07D-C0025708208D}" type="slidenum">
              <a:rPr lang="en-GB"/>
              <a:pPr>
                <a:defRPr/>
              </a:pPr>
              <a:t>‹#›</a:t>
            </a:fld>
            <a:endParaRPr lang="en-GB"/>
          </a:p>
        </p:txBody>
      </p:sp>
    </p:spTree>
    <p:extLst>
      <p:ext uri="{BB962C8B-B14F-4D97-AF65-F5344CB8AC3E}">
        <p14:creationId xmlns:p14="http://schemas.microsoft.com/office/powerpoint/2010/main" val="4020171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F4F67A98-FAE5-CA4D-8ED9-F8786A48AAA0}" type="slidenum">
              <a:rPr lang="en-GB"/>
              <a:pPr>
                <a:defRPr/>
              </a:pPr>
              <a:t>‹#›</a:t>
            </a:fld>
            <a:endParaRPr lang="en-GB"/>
          </a:p>
        </p:txBody>
      </p:sp>
    </p:spTree>
    <p:extLst>
      <p:ext uri="{BB962C8B-B14F-4D97-AF65-F5344CB8AC3E}">
        <p14:creationId xmlns:p14="http://schemas.microsoft.com/office/powerpoint/2010/main" val="40084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6A42284-7353-7F4A-95D3-1966E76A513D}" type="slidenum">
              <a:rPr lang="en-GB"/>
              <a:pPr>
                <a:defRPr/>
              </a:pPr>
              <a:t>‹#›</a:t>
            </a:fld>
            <a:endParaRPr lang="en-GB"/>
          </a:p>
        </p:txBody>
      </p:sp>
    </p:spTree>
    <p:extLst>
      <p:ext uri="{BB962C8B-B14F-4D97-AF65-F5344CB8AC3E}">
        <p14:creationId xmlns:p14="http://schemas.microsoft.com/office/powerpoint/2010/main" val="3643651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B51FE1AB-A3CC-894D-AEB1-7B6C2C051FEA}" type="slidenum">
              <a:rPr lang="en-GB"/>
              <a:pPr>
                <a:defRPr/>
              </a:pPr>
              <a:t>‹#›</a:t>
            </a:fld>
            <a:endParaRPr lang="en-GB"/>
          </a:p>
        </p:txBody>
      </p:sp>
    </p:spTree>
    <p:extLst>
      <p:ext uri="{BB962C8B-B14F-4D97-AF65-F5344CB8AC3E}">
        <p14:creationId xmlns:p14="http://schemas.microsoft.com/office/powerpoint/2010/main" val="2244009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9264410B-5F5C-0A47-8D3A-E1ED7AEB1E3F}" type="slidenum">
              <a:rPr lang="en-GB"/>
              <a:pPr>
                <a:defRPr/>
              </a:pPr>
              <a:t>‹#›</a:t>
            </a:fld>
            <a:endParaRPr lang="en-GB"/>
          </a:p>
        </p:txBody>
      </p:sp>
    </p:spTree>
    <p:extLst>
      <p:ext uri="{BB962C8B-B14F-4D97-AF65-F5344CB8AC3E}">
        <p14:creationId xmlns:p14="http://schemas.microsoft.com/office/powerpoint/2010/main" val="1473538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468313" y="1844675"/>
            <a:ext cx="8229600" cy="403225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30" name="Rectangle 6"/>
          <p:cNvSpPr>
            <a:spLocks noGrp="1" noChangeArrowheads="1"/>
          </p:cNvSpPr>
          <p:nvPr>
            <p:ph type="sldNum" sz="quarter" idx="4"/>
          </p:nvPr>
        </p:nvSpPr>
        <p:spPr bwMode="auto">
          <a:xfrm>
            <a:off x="5076825" y="6165850"/>
            <a:ext cx="1989138" cy="476250"/>
          </a:xfrm>
          <a:prstGeom prst="rect">
            <a:avLst/>
          </a:prstGeom>
          <a:noFill/>
          <a:ln>
            <a:noFill/>
          </a:ln>
          <a:effectLst/>
          <a:extLst>
            <a:ext uri="{FAA26D3D-D897-4be2-8F04-BA451C77F1D7}">
              <ma14:placeholderFlag xmlns:ma14="http://schemas.microsoft.com/office/mac/drawingml/2011/main" xmlns=""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cs typeface="Arial" charset="0"/>
              </a:defRPr>
            </a:lvl1pPr>
          </a:lstStyle>
          <a:p>
            <a:pPr>
              <a:defRPr/>
            </a:pPr>
            <a:fld id="{24D52300-E78F-BF4A-890E-4AA76F5FB903}" type="slidenum">
              <a:rPr lang="en-GB"/>
              <a:pPr>
                <a:defRPr/>
              </a:pPr>
              <a:t>‹#›</a:t>
            </a:fld>
            <a:endParaRPr lang="en-GB"/>
          </a:p>
        </p:txBody>
      </p:sp>
      <p:pic>
        <p:nvPicPr>
          <p:cNvPr id="1031" name="Picture 7"/>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7164388" y="6021388"/>
            <a:ext cx="1524000" cy="6762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pic>
        <p:nvPicPr>
          <p:cNvPr id="3" name="Picture 2" descr="mast_1.png"/>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467544" y="6021288"/>
            <a:ext cx="2803111" cy="676403"/>
          </a:xfrm>
          <a:prstGeom prst="rect">
            <a:avLst/>
          </a:prstGeom>
        </p:spPr>
      </p:pic>
    </p:spTree>
  </p:cSld>
  <p:clrMap bg1="dk2" tx1="lt1" bg2="dk1" tx2="lt2" accent1="accent1" accent2="accent2" accent3="accent3" accent4="accent4" accent5="accent5" accent6="accent6" hlink="hlink" folHlink="folHlink"/>
  <p:sldLayoutIdLst>
    <p:sldLayoutId id="2147483673"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2pPr>
      <a:lvl3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3pPr>
      <a:lvl4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4pPr>
      <a:lvl5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5pPr>
      <a:lvl6pPr marL="457200" algn="l" rtl="0" fontAlgn="base">
        <a:spcBef>
          <a:spcPct val="0"/>
        </a:spcBef>
        <a:spcAft>
          <a:spcPct val="0"/>
        </a:spcAft>
        <a:defRPr sz="4400">
          <a:solidFill>
            <a:schemeClr val="tx2"/>
          </a:solidFill>
          <a:latin typeface="Open Sans" charset="0"/>
          <a:ea typeface="ＭＳ Ｐゴシック" charset="0"/>
          <a:cs typeface="Arial" charset="0"/>
        </a:defRPr>
      </a:lvl6pPr>
      <a:lvl7pPr marL="914400" algn="l" rtl="0" fontAlgn="base">
        <a:spcBef>
          <a:spcPct val="0"/>
        </a:spcBef>
        <a:spcAft>
          <a:spcPct val="0"/>
        </a:spcAft>
        <a:defRPr sz="4400">
          <a:solidFill>
            <a:schemeClr val="tx2"/>
          </a:solidFill>
          <a:latin typeface="Open Sans" charset="0"/>
          <a:ea typeface="ＭＳ Ｐゴシック" charset="0"/>
          <a:cs typeface="Arial" charset="0"/>
        </a:defRPr>
      </a:lvl7pPr>
      <a:lvl8pPr marL="1371600" algn="l" rtl="0" fontAlgn="base">
        <a:spcBef>
          <a:spcPct val="0"/>
        </a:spcBef>
        <a:spcAft>
          <a:spcPct val="0"/>
        </a:spcAft>
        <a:defRPr sz="4400">
          <a:solidFill>
            <a:schemeClr val="tx2"/>
          </a:solidFill>
          <a:latin typeface="Open Sans" charset="0"/>
          <a:ea typeface="ＭＳ Ｐゴシック" charset="0"/>
          <a:cs typeface="Arial" charset="0"/>
        </a:defRPr>
      </a:lvl8pPr>
      <a:lvl9pPr marL="1828800" algn="l" rtl="0" fontAlgn="base">
        <a:spcBef>
          <a:spcPct val="0"/>
        </a:spcBef>
        <a:spcAft>
          <a:spcPct val="0"/>
        </a:spcAft>
        <a:defRPr sz="4400">
          <a:solidFill>
            <a:schemeClr val="tx2"/>
          </a:solidFill>
          <a:latin typeface="Open Sans"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explore.bl.uk/primo_library/libweb/action/search.do?vid=BLVU1" TargetMode="External"/><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sciencemuseum.org.uk/broughttolife/techniques/miasmatheory" TargetMode="External"/><Relationship Id="rId2" Type="http://schemas.openxmlformats.org/officeDocument/2006/relationships/hyperlink" Target="http://www.capturingcambridge.org/wp-content/uploads/2015/05/InfectiousDisease.pdf" TargetMode="External"/><Relationship Id="rId1" Type="http://schemas.openxmlformats.org/officeDocument/2006/relationships/slideLayout" Target="../slideLayouts/slideLayout2.xml"/><Relationship Id="rId5" Type="http://schemas.openxmlformats.org/officeDocument/2006/relationships/hyperlink" Target="http://www.bbc.co.uk/history/ww2peopleswar/stories/33/a1070533.shtml" TargetMode="External"/><Relationship Id="rId4" Type="http://schemas.openxmlformats.org/officeDocument/2006/relationships/hyperlink" Target="https://www.bl.uk/world-war-one/articles/refugees-europe-on-the-move"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3" Type="http://schemas.openxmlformats.org/officeDocument/2006/relationships/hyperlink" Target="http://www.nrm.org.uk/ourcollection/photogallery?group=Liverpool%20Street" TargetMode="External"/><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explore.bl.uk/primo_library/libweb/action/search.do?vid=BLVU1" TargetMode="Externa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explore.bl.uk/primo_library/libweb/action/search.do?vid=BLVU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pPr algn="ctr"/>
            <a:r>
              <a:rPr lang="en-US" sz="5400" dirty="0"/>
              <a:t>The Isolation Hospital</a:t>
            </a:r>
            <a:endParaRPr lang="en-GB" sz="54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824" y="4436413"/>
            <a:ext cx="2420888" cy="242088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pPr algn="ctr"/>
            <a:r>
              <a:rPr lang="en-US" dirty="0"/>
              <a:t>The 1,500 mile walk to Cambridge!</a:t>
            </a:r>
            <a:endParaRPr lang="en-GB" sz="3600" dirty="0"/>
          </a:p>
        </p:txBody>
      </p:sp>
      <p:sp>
        <p:nvSpPr>
          <p:cNvPr id="4" name="Content Placeholder 2"/>
          <p:cNvSpPr>
            <a:spLocks noGrp="1"/>
          </p:cNvSpPr>
          <p:nvPr>
            <p:ph idx="1"/>
          </p:nvPr>
        </p:nvSpPr>
        <p:spPr>
          <a:xfrm>
            <a:off x="108520" y="1523422"/>
            <a:ext cx="9144000" cy="897466"/>
          </a:xfrm>
        </p:spPr>
        <p:txBody>
          <a:bodyPr>
            <a:noAutofit/>
          </a:bodyPr>
          <a:lstStyle/>
          <a:p>
            <a:pPr marL="0" indent="0">
              <a:buNone/>
            </a:pPr>
            <a:r>
              <a:rPr lang="en-US" sz="2200" dirty="0" smtClean="0"/>
              <a:t>During World War One, the Hospital also became a home to Serbian refugees.</a:t>
            </a:r>
          </a:p>
          <a:p>
            <a:pPr marL="0" indent="0">
              <a:buNone/>
            </a:pPr>
            <a:endParaRPr lang="en-US" sz="2300" dirty="0"/>
          </a:p>
        </p:txBody>
      </p:sp>
      <p:sp>
        <p:nvSpPr>
          <p:cNvPr id="5" name="TextBox 4"/>
          <p:cNvSpPr txBox="1"/>
          <p:nvPr/>
        </p:nvSpPr>
        <p:spPr>
          <a:xfrm>
            <a:off x="66023" y="2299519"/>
            <a:ext cx="9186497" cy="1107996"/>
          </a:xfrm>
          <a:prstGeom prst="rect">
            <a:avLst/>
          </a:prstGeom>
          <a:noFill/>
        </p:spPr>
        <p:txBody>
          <a:bodyPr wrap="square" rtlCol="0">
            <a:spAutoFit/>
          </a:bodyPr>
          <a:lstStyle/>
          <a:p>
            <a:r>
              <a:rPr lang="en-US" sz="2200" dirty="0"/>
              <a:t>Fierce fighting across Europe destroyed lots of people’s homes and forced them to move. </a:t>
            </a:r>
            <a:r>
              <a:rPr lang="en-US" sz="2200" dirty="0" smtClean="0"/>
              <a:t>Thousands </a:t>
            </a:r>
            <a:r>
              <a:rPr lang="en-US" sz="2200" dirty="0"/>
              <a:t>of Serbs were driven out from their </a:t>
            </a:r>
            <a:r>
              <a:rPr lang="en-US" sz="2200" dirty="0" smtClean="0"/>
              <a:t>country </a:t>
            </a:r>
            <a:r>
              <a:rPr lang="en-US" sz="2200" dirty="0"/>
              <a:t>and some travelled the </a:t>
            </a:r>
          </a:p>
        </p:txBody>
      </p:sp>
      <p:pic>
        <p:nvPicPr>
          <p:cNvPr id="6" name="Picture 5"/>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499992" y="3068960"/>
            <a:ext cx="4464496" cy="2956749"/>
          </a:xfrm>
          <a:prstGeom prst="rect">
            <a:avLst/>
          </a:prstGeom>
        </p:spPr>
      </p:pic>
      <p:sp>
        <p:nvSpPr>
          <p:cNvPr id="7" name="TextBox 6"/>
          <p:cNvSpPr txBox="1"/>
          <p:nvPr/>
        </p:nvSpPr>
        <p:spPr>
          <a:xfrm>
            <a:off x="107504" y="3825622"/>
            <a:ext cx="4248472" cy="2123658"/>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US" sz="2200" dirty="0" smtClean="0">
                <a:solidFill>
                  <a:schemeClr val="bg1"/>
                </a:solidFill>
              </a:rPr>
              <a:t>This is a photo of people leaving Serbia. The weather and landscape are very different from Cambridge! What do you think they would have thought when they arrived?</a:t>
            </a:r>
            <a:endParaRPr lang="en-US" sz="2200" dirty="0">
              <a:solidFill>
                <a:schemeClr val="bg1"/>
              </a:solidFill>
            </a:endParaRPr>
          </a:p>
        </p:txBody>
      </p:sp>
      <p:sp>
        <p:nvSpPr>
          <p:cNvPr id="8" name="Rectangle 7"/>
          <p:cNvSpPr/>
          <p:nvPr/>
        </p:nvSpPr>
        <p:spPr>
          <a:xfrm>
            <a:off x="4067944" y="6237312"/>
            <a:ext cx="3172663" cy="369332"/>
          </a:xfrm>
          <a:prstGeom prst="rect">
            <a:avLst/>
          </a:prstGeom>
        </p:spPr>
        <p:txBody>
          <a:bodyPr wrap="none">
            <a:spAutoFit/>
          </a:bodyPr>
          <a:lstStyle/>
          <a:p>
            <a:r>
              <a:rPr lang="en-US" dirty="0" smtClean="0"/>
              <a:t>Photo from the </a:t>
            </a:r>
            <a:r>
              <a:rPr lang="en-US" dirty="0" smtClean="0">
                <a:hlinkClick r:id="rId3"/>
              </a:rPr>
              <a:t>British Library</a:t>
            </a:r>
            <a:endParaRPr lang="en-US" dirty="0"/>
          </a:p>
        </p:txBody>
      </p:sp>
      <p:sp>
        <p:nvSpPr>
          <p:cNvPr id="9" name="TextBox 8"/>
          <p:cNvSpPr txBox="1"/>
          <p:nvPr/>
        </p:nvSpPr>
        <p:spPr>
          <a:xfrm>
            <a:off x="35496" y="3284984"/>
            <a:ext cx="4320480" cy="769441"/>
          </a:xfrm>
          <a:prstGeom prst="rect">
            <a:avLst/>
          </a:prstGeom>
          <a:noFill/>
        </p:spPr>
        <p:txBody>
          <a:bodyPr wrap="square" rtlCol="0">
            <a:spAutoFit/>
          </a:bodyPr>
          <a:lstStyle/>
          <a:p>
            <a:r>
              <a:rPr lang="en-US" sz="2200" dirty="0" smtClean="0"/>
              <a:t>1,500 </a:t>
            </a:r>
            <a:r>
              <a:rPr lang="en-US" sz="2200" dirty="0"/>
              <a:t>miles to Cambridge.</a:t>
            </a:r>
          </a:p>
          <a:p>
            <a:endParaRPr lang="en-US" sz="2200" dirty="0"/>
          </a:p>
        </p:txBody>
      </p:sp>
    </p:spTree>
    <p:extLst>
      <p:ext uri="{BB962C8B-B14F-4D97-AF65-F5344CB8AC3E}">
        <p14:creationId xmlns:p14="http://schemas.microsoft.com/office/powerpoint/2010/main" val="39763778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000" dirty="0"/>
              <a:t>Where is Serbia?</a:t>
            </a:r>
            <a:endParaRPr lang="en-GB" sz="5400" dirty="0"/>
          </a:p>
        </p:txBody>
      </p:sp>
      <p:pic>
        <p:nvPicPr>
          <p:cNvPr id="4" name="Picture 3" descr="Screen Shot 2017-07-30 at 17.59.17.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79511" y="1772816"/>
            <a:ext cx="5919057" cy="4176464"/>
          </a:xfrm>
          <a:prstGeom prst="rect">
            <a:avLst/>
          </a:prstGeom>
        </p:spPr>
      </p:pic>
      <p:sp>
        <p:nvSpPr>
          <p:cNvPr id="5" name="TextBox 4"/>
          <p:cNvSpPr txBox="1"/>
          <p:nvPr/>
        </p:nvSpPr>
        <p:spPr>
          <a:xfrm>
            <a:off x="6516216" y="2049809"/>
            <a:ext cx="2376264" cy="3539431"/>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US" sz="2800" dirty="0" smtClean="0">
                <a:solidFill>
                  <a:schemeClr val="bg1"/>
                </a:solidFill>
              </a:rPr>
              <a:t>This is Cambridge. Can you spot Serbia on the map? Can you imagine walking that far?</a:t>
            </a:r>
            <a:endParaRPr lang="en-US" sz="2800" dirty="0">
              <a:solidFill>
                <a:schemeClr val="bg1"/>
              </a:solidFill>
            </a:endParaRPr>
          </a:p>
        </p:txBody>
      </p:sp>
      <p:cxnSp>
        <p:nvCxnSpPr>
          <p:cNvPr id="6" name="Straight Arrow Connector 5"/>
          <p:cNvCxnSpPr/>
          <p:nvPr/>
        </p:nvCxnSpPr>
        <p:spPr>
          <a:xfrm flipH="1">
            <a:off x="1403649" y="2492896"/>
            <a:ext cx="5256583" cy="475821"/>
          </a:xfrm>
          <a:prstGeom prst="straightConnector1">
            <a:avLst/>
          </a:prstGeom>
          <a:ln w="127000" cmpd="sng">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3563888" y="6237312"/>
            <a:ext cx="2880320" cy="369332"/>
          </a:xfrm>
          <a:prstGeom prst="rect">
            <a:avLst/>
          </a:prstGeom>
          <a:noFill/>
        </p:spPr>
        <p:txBody>
          <a:bodyPr wrap="square" rtlCol="0">
            <a:spAutoFit/>
          </a:bodyPr>
          <a:lstStyle/>
          <a:p>
            <a:r>
              <a:rPr lang="en-US" dirty="0" smtClean="0"/>
              <a:t>Map from Google Maps</a:t>
            </a:r>
            <a:endParaRPr lang="en-US" dirty="0"/>
          </a:p>
        </p:txBody>
      </p:sp>
    </p:spTree>
    <p:extLst>
      <p:ext uri="{BB962C8B-B14F-4D97-AF65-F5344CB8AC3E}">
        <p14:creationId xmlns:p14="http://schemas.microsoft.com/office/powerpoint/2010/main" val="39763778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066130"/>
          </a:xfrm>
        </p:spPr>
        <p:txBody>
          <a:bodyPr>
            <a:noAutofit/>
          </a:bodyPr>
          <a:lstStyle/>
          <a:p>
            <a:pPr algn="ctr"/>
            <a:r>
              <a:rPr lang="en-US" dirty="0"/>
              <a:t>What happened there in World War Two?</a:t>
            </a:r>
            <a:endParaRPr lang="en-GB" sz="3600" dirty="0"/>
          </a:p>
        </p:txBody>
      </p:sp>
      <p:sp>
        <p:nvSpPr>
          <p:cNvPr id="4" name="Content Placeholder 2"/>
          <p:cNvSpPr>
            <a:spLocks noGrp="1"/>
          </p:cNvSpPr>
          <p:nvPr>
            <p:ph idx="1"/>
          </p:nvPr>
        </p:nvSpPr>
        <p:spPr>
          <a:xfrm>
            <a:off x="101964" y="1564775"/>
            <a:ext cx="8940114" cy="1394883"/>
          </a:xfrm>
        </p:spPr>
        <p:txBody>
          <a:bodyPr>
            <a:normAutofit/>
          </a:bodyPr>
          <a:lstStyle/>
          <a:p>
            <a:pPr marL="0" indent="0">
              <a:buNone/>
            </a:pPr>
            <a:r>
              <a:rPr lang="en-US" sz="2200" dirty="0" smtClean="0"/>
              <a:t>During World War Two, children from big cities, such as London and Birmingham, were moved to Cambridge and other smaller towns, so that they would be safe from German bombing.</a:t>
            </a:r>
          </a:p>
          <a:p>
            <a:pPr marL="0" indent="0">
              <a:buNone/>
            </a:pPr>
            <a:endParaRPr lang="en-US" sz="105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455464" y="2725581"/>
            <a:ext cx="4450214" cy="3223699"/>
          </a:xfrm>
          <a:prstGeom prst="rect">
            <a:avLst/>
          </a:prstGeom>
        </p:spPr>
      </p:pic>
      <p:sp>
        <p:nvSpPr>
          <p:cNvPr id="6" name="Explosion 1 5"/>
          <p:cNvSpPr/>
          <p:nvPr/>
        </p:nvSpPr>
        <p:spPr>
          <a:xfrm>
            <a:off x="229662" y="3374075"/>
            <a:ext cx="5614694" cy="3249084"/>
          </a:xfrm>
          <a:prstGeom prst="irregularSeal1">
            <a:avLst/>
          </a:prstGeom>
          <a:solidFill>
            <a:srgbClr val="FF0000"/>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7" name="TextBox 6"/>
          <p:cNvSpPr txBox="1"/>
          <p:nvPr/>
        </p:nvSpPr>
        <p:spPr>
          <a:xfrm>
            <a:off x="1187624" y="4202909"/>
            <a:ext cx="3842787" cy="1400383"/>
          </a:xfrm>
          <a:prstGeom prst="rect">
            <a:avLst/>
          </a:prstGeom>
          <a:noFill/>
        </p:spPr>
        <p:txBody>
          <a:bodyPr wrap="square" rtlCol="0">
            <a:spAutoFit/>
          </a:bodyPr>
          <a:lstStyle/>
          <a:p>
            <a:pPr algn="ctr"/>
            <a:r>
              <a:rPr lang="en-US" sz="1700" b="1" dirty="0" smtClean="0">
                <a:solidFill>
                  <a:srgbClr val="000000"/>
                </a:solidFill>
              </a:rPr>
              <a:t>FACTOID</a:t>
            </a:r>
          </a:p>
          <a:p>
            <a:pPr algn="ctr"/>
            <a:r>
              <a:rPr lang="en-US" sz="1700" b="1" dirty="0" smtClean="0">
                <a:solidFill>
                  <a:srgbClr val="000000"/>
                </a:solidFill>
              </a:rPr>
              <a:t>The Germans dropped bombs on London nearly every night in 1940 and 1941! This sustained attack became known as the Blitz.</a:t>
            </a:r>
            <a:endParaRPr lang="en-US" sz="1700" b="1" dirty="0">
              <a:solidFill>
                <a:srgbClr val="000000"/>
              </a:solidFill>
            </a:endParaRPr>
          </a:p>
        </p:txBody>
      </p:sp>
      <p:sp>
        <p:nvSpPr>
          <p:cNvPr id="8" name="TextBox 7"/>
          <p:cNvSpPr txBox="1"/>
          <p:nvPr/>
        </p:nvSpPr>
        <p:spPr>
          <a:xfrm>
            <a:off x="3702609" y="6066998"/>
            <a:ext cx="3672408" cy="646331"/>
          </a:xfrm>
          <a:prstGeom prst="rect">
            <a:avLst/>
          </a:prstGeom>
          <a:noFill/>
        </p:spPr>
        <p:txBody>
          <a:bodyPr wrap="square" rtlCol="0">
            <a:spAutoFit/>
          </a:bodyPr>
          <a:lstStyle/>
          <a:p>
            <a:r>
              <a:rPr lang="en-US" dirty="0" smtClean="0"/>
              <a:t>Photo of London in the aftermath of a German Bomb attack</a:t>
            </a:r>
            <a:endParaRPr lang="en-US" dirty="0"/>
          </a:p>
        </p:txBody>
      </p:sp>
      <p:sp>
        <p:nvSpPr>
          <p:cNvPr id="9" name="TextBox 8"/>
          <p:cNvSpPr txBox="1"/>
          <p:nvPr/>
        </p:nvSpPr>
        <p:spPr>
          <a:xfrm>
            <a:off x="101964" y="2635411"/>
            <a:ext cx="4353500" cy="1477328"/>
          </a:xfrm>
          <a:prstGeom prst="rect">
            <a:avLst/>
          </a:prstGeom>
          <a:noFill/>
        </p:spPr>
        <p:txBody>
          <a:bodyPr wrap="square" rtlCol="0">
            <a:spAutoFit/>
          </a:bodyPr>
          <a:lstStyle/>
          <a:p>
            <a:r>
              <a:rPr lang="en-US" sz="2200" dirty="0"/>
              <a:t>The Isolation Hospital </a:t>
            </a:r>
            <a:r>
              <a:rPr lang="en-US" sz="2200" dirty="0" smtClean="0"/>
              <a:t>became </a:t>
            </a:r>
            <a:r>
              <a:rPr lang="en-US" sz="2200" dirty="0"/>
              <a:t>the place where </a:t>
            </a:r>
            <a:r>
              <a:rPr lang="en-US" sz="2200" dirty="0" smtClean="0"/>
              <a:t>these </a:t>
            </a:r>
            <a:r>
              <a:rPr lang="en-US" sz="2200" dirty="0"/>
              <a:t>children went if they </a:t>
            </a:r>
            <a:r>
              <a:rPr lang="en-US" sz="2200" dirty="0" smtClean="0"/>
              <a:t>got </a:t>
            </a:r>
            <a:r>
              <a:rPr lang="en-US" sz="2200" dirty="0"/>
              <a:t>sick.</a:t>
            </a:r>
          </a:p>
          <a:p>
            <a:endParaRPr lang="en-US" sz="2400" dirty="0"/>
          </a:p>
        </p:txBody>
      </p:sp>
    </p:spTree>
    <p:extLst>
      <p:ext uri="{BB962C8B-B14F-4D97-AF65-F5344CB8AC3E}">
        <p14:creationId xmlns:p14="http://schemas.microsoft.com/office/powerpoint/2010/main" val="39763778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Discover More</a:t>
            </a:r>
            <a:endParaRPr lang="en-US" dirty="0"/>
          </a:p>
        </p:txBody>
      </p:sp>
      <p:sp>
        <p:nvSpPr>
          <p:cNvPr id="4" name="Rectangle 3"/>
          <p:cNvSpPr/>
          <p:nvPr/>
        </p:nvSpPr>
        <p:spPr>
          <a:xfrm>
            <a:off x="215516" y="1393908"/>
            <a:ext cx="8712968" cy="4616648"/>
          </a:xfrm>
          <a:prstGeom prst="rect">
            <a:avLst/>
          </a:prstGeom>
        </p:spPr>
        <p:txBody>
          <a:bodyPr wrap="square">
            <a:spAutoFit/>
          </a:bodyPr>
          <a:lstStyle/>
          <a:p>
            <a:pPr marL="0" marR="0">
              <a:spcBef>
                <a:spcPts val="0"/>
              </a:spcBef>
              <a:spcAft>
                <a:spcPts val="0"/>
              </a:spcAft>
            </a:pPr>
            <a:r>
              <a:rPr lang="en-GB" dirty="0">
                <a:latin typeface="Calibri" charset="0"/>
                <a:ea typeface="ＭＳ 明朝" charset="-128"/>
                <a:cs typeface="Times New Roman" charset="0"/>
              </a:rPr>
              <a:t> </a:t>
            </a:r>
            <a:endParaRPr lang="en-US" sz="2000" dirty="0">
              <a:latin typeface="Cambria" charset="0"/>
              <a:ea typeface="ＭＳ 明朝" charset="-128"/>
              <a:cs typeface="Times New Roman" charset="0"/>
            </a:endParaRPr>
          </a:p>
          <a:p>
            <a:pPr marL="0" marR="0">
              <a:spcBef>
                <a:spcPts val="0"/>
              </a:spcBef>
              <a:spcAft>
                <a:spcPts val="0"/>
              </a:spcAft>
            </a:pPr>
            <a:r>
              <a:rPr lang="en-GB" dirty="0">
                <a:latin typeface="Calibri" charset="0"/>
                <a:ea typeface="ＭＳ 明朝" charset="-128"/>
                <a:cs typeface="Times New Roman" charset="0"/>
              </a:rPr>
              <a:t>A full report on the building with more pictures, as well as a more in depth explanation of ‘miasma’ and ‘germ’ theories is available here. </a:t>
            </a:r>
            <a:endParaRPr lang="en-US" sz="2000" dirty="0">
              <a:latin typeface="Cambria" charset="0"/>
              <a:ea typeface="ＭＳ 明朝" charset="-128"/>
              <a:cs typeface="Times New Roman" charset="0"/>
            </a:endParaRPr>
          </a:p>
          <a:p>
            <a:pPr marL="0" marR="0">
              <a:spcBef>
                <a:spcPts val="0"/>
              </a:spcBef>
              <a:spcAft>
                <a:spcPts val="0"/>
              </a:spcAft>
            </a:pPr>
            <a:r>
              <a:rPr lang="en-GB" u="sng" dirty="0">
                <a:solidFill>
                  <a:srgbClr val="0000FF"/>
                </a:solidFill>
                <a:latin typeface="Calibri" charset="0"/>
                <a:ea typeface="ＭＳ 明朝" charset="-128"/>
                <a:cs typeface="Times New Roman" charset="0"/>
                <a:hlinkClick r:id="rId2"/>
              </a:rPr>
              <a:t>http://www.capturingcambridge.org/wp-content/uploads/2015/05/InfectiousDisease.pdf</a:t>
            </a:r>
            <a:r>
              <a:rPr lang="en-GB" dirty="0">
                <a:latin typeface="Calibri" charset="0"/>
                <a:ea typeface="ＭＳ 明朝" charset="-128"/>
                <a:cs typeface="Times New Roman" charset="0"/>
              </a:rPr>
              <a:t> </a:t>
            </a:r>
            <a:endParaRPr lang="en-US" sz="2000" dirty="0">
              <a:latin typeface="Cambria" charset="0"/>
              <a:ea typeface="ＭＳ 明朝" charset="-128"/>
              <a:cs typeface="Times New Roman" charset="0"/>
            </a:endParaRPr>
          </a:p>
          <a:p>
            <a:pPr marL="0" marR="0">
              <a:spcBef>
                <a:spcPts val="0"/>
              </a:spcBef>
              <a:spcAft>
                <a:spcPts val="0"/>
              </a:spcAft>
            </a:pPr>
            <a:r>
              <a:rPr lang="en-GB" dirty="0">
                <a:latin typeface="Calibri" charset="0"/>
                <a:ea typeface="ＭＳ 明朝" charset="-128"/>
                <a:cs typeface="Times New Roman" charset="0"/>
              </a:rPr>
              <a:t> </a:t>
            </a:r>
            <a:endParaRPr lang="en-US" sz="2000" dirty="0">
              <a:latin typeface="Cambria" charset="0"/>
              <a:ea typeface="ＭＳ 明朝" charset="-128"/>
              <a:cs typeface="Times New Roman" charset="0"/>
            </a:endParaRPr>
          </a:p>
          <a:p>
            <a:pPr marL="0" marR="0">
              <a:spcBef>
                <a:spcPts val="0"/>
              </a:spcBef>
              <a:spcAft>
                <a:spcPts val="0"/>
              </a:spcAft>
            </a:pPr>
            <a:r>
              <a:rPr lang="en-GB" dirty="0">
                <a:latin typeface="Calibri" charset="0"/>
                <a:ea typeface="ＭＳ 明朝" charset="-128"/>
                <a:cs typeface="Times New Roman" charset="0"/>
              </a:rPr>
              <a:t>A simplified understanding of ‘miasma’ theory is available from the Science Museum </a:t>
            </a:r>
            <a:endParaRPr lang="en-US" sz="2000" dirty="0">
              <a:latin typeface="Cambria" charset="0"/>
              <a:ea typeface="ＭＳ 明朝" charset="-128"/>
              <a:cs typeface="Times New Roman" charset="0"/>
            </a:endParaRPr>
          </a:p>
          <a:p>
            <a:pPr marL="0" marR="0">
              <a:spcBef>
                <a:spcPts val="0"/>
              </a:spcBef>
              <a:spcAft>
                <a:spcPts val="0"/>
              </a:spcAft>
            </a:pPr>
            <a:r>
              <a:rPr lang="en-GB" u="sng" dirty="0">
                <a:solidFill>
                  <a:srgbClr val="0000FF"/>
                </a:solidFill>
                <a:latin typeface="Calibri" charset="0"/>
                <a:ea typeface="ＭＳ 明朝" charset="-128"/>
                <a:cs typeface="Times New Roman" charset="0"/>
                <a:hlinkClick r:id="rId3"/>
              </a:rPr>
              <a:t>http://www.sciencemuseum.org.uk/broughttolife/techniques/miasmatheory</a:t>
            </a:r>
            <a:endParaRPr lang="en-US" sz="2000" dirty="0">
              <a:latin typeface="Cambria" charset="0"/>
              <a:ea typeface="ＭＳ 明朝" charset="-128"/>
              <a:cs typeface="Times New Roman" charset="0"/>
            </a:endParaRPr>
          </a:p>
          <a:p>
            <a:pPr marL="0" marR="0">
              <a:spcBef>
                <a:spcPts val="0"/>
              </a:spcBef>
              <a:spcAft>
                <a:spcPts val="0"/>
              </a:spcAft>
            </a:pPr>
            <a:r>
              <a:rPr lang="en-GB" dirty="0">
                <a:latin typeface="Calibri" charset="0"/>
                <a:ea typeface="ＭＳ 明朝" charset="-128"/>
                <a:cs typeface="Times New Roman" charset="0"/>
              </a:rPr>
              <a:t> </a:t>
            </a:r>
            <a:endParaRPr lang="en-US" sz="2000" dirty="0">
              <a:latin typeface="Cambria" charset="0"/>
              <a:ea typeface="ＭＳ 明朝" charset="-128"/>
              <a:cs typeface="Times New Roman" charset="0"/>
            </a:endParaRPr>
          </a:p>
          <a:p>
            <a:pPr marL="0" marR="0">
              <a:spcBef>
                <a:spcPts val="0"/>
              </a:spcBef>
              <a:spcAft>
                <a:spcPts val="0"/>
              </a:spcAft>
            </a:pPr>
            <a:r>
              <a:rPr lang="en-GB" dirty="0">
                <a:latin typeface="Calibri" charset="0"/>
                <a:ea typeface="ＭＳ 明朝" charset="-128"/>
                <a:cs typeface="Times New Roman" charset="0"/>
              </a:rPr>
              <a:t>More details on the refugees displaced by World War One can be found at the British Library, with a specific section on Serbian refugees </a:t>
            </a:r>
            <a:endParaRPr lang="en-US" sz="2000" dirty="0">
              <a:latin typeface="Cambria" charset="0"/>
              <a:ea typeface="ＭＳ 明朝" charset="-128"/>
              <a:cs typeface="Times New Roman" charset="0"/>
            </a:endParaRPr>
          </a:p>
          <a:p>
            <a:pPr marL="0" marR="0">
              <a:spcBef>
                <a:spcPts val="0"/>
              </a:spcBef>
              <a:spcAft>
                <a:spcPts val="0"/>
              </a:spcAft>
            </a:pPr>
            <a:r>
              <a:rPr lang="en-GB" u="sng" dirty="0">
                <a:solidFill>
                  <a:srgbClr val="0000FF"/>
                </a:solidFill>
                <a:latin typeface="Calibri" charset="0"/>
                <a:ea typeface="ＭＳ 明朝" charset="-128"/>
                <a:cs typeface="Times New Roman" charset="0"/>
                <a:hlinkClick r:id="rId4"/>
              </a:rPr>
              <a:t>https://www.bl.uk/world-war-one/articles/refugees-europe-on-the-move</a:t>
            </a:r>
            <a:r>
              <a:rPr lang="en-GB" dirty="0">
                <a:latin typeface="Calibri" charset="0"/>
                <a:ea typeface="ＭＳ 明朝" charset="-128"/>
                <a:cs typeface="Times New Roman" charset="0"/>
              </a:rPr>
              <a:t> </a:t>
            </a:r>
            <a:endParaRPr lang="en-US" sz="2000" dirty="0">
              <a:latin typeface="Cambria" charset="0"/>
              <a:ea typeface="ＭＳ 明朝" charset="-128"/>
              <a:cs typeface="Times New Roman" charset="0"/>
            </a:endParaRPr>
          </a:p>
          <a:p>
            <a:pPr marL="0" marR="0">
              <a:spcBef>
                <a:spcPts val="0"/>
              </a:spcBef>
              <a:spcAft>
                <a:spcPts val="0"/>
              </a:spcAft>
            </a:pPr>
            <a:r>
              <a:rPr lang="en-GB" dirty="0">
                <a:latin typeface="Calibri" charset="0"/>
                <a:ea typeface="ＭＳ 明朝" charset="-128"/>
                <a:cs typeface="Times New Roman" charset="0"/>
              </a:rPr>
              <a:t> </a:t>
            </a:r>
            <a:endParaRPr lang="en-US" sz="2000" dirty="0">
              <a:latin typeface="Cambria" charset="0"/>
              <a:ea typeface="ＭＳ 明朝" charset="-128"/>
              <a:cs typeface="Times New Roman" charset="0"/>
            </a:endParaRPr>
          </a:p>
          <a:p>
            <a:pPr marL="0" marR="0">
              <a:spcBef>
                <a:spcPts val="0"/>
              </a:spcBef>
              <a:spcAft>
                <a:spcPts val="0"/>
              </a:spcAft>
            </a:pPr>
            <a:r>
              <a:rPr lang="en-GB" dirty="0">
                <a:latin typeface="Calibri" charset="0"/>
                <a:ea typeface="ＭＳ 明朝" charset="-128"/>
                <a:cs typeface="Times New Roman" charset="0"/>
              </a:rPr>
              <a:t>More information on London evacuees, including an account of a young boy who moved from London, to Gwydir Street, cam be found on the BBC.</a:t>
            </a:r>
            <a:endParaRPr lang="en-US" sz="2000" dirty="0">
              <a:latin typeface="Cambria" charset="0"/>
              <a:ea typeface="ＭＳ 明朝" charset="-128"/>
              <a:cs typeface="Times New Roman" charset="0"/>
            </a:endParaRPr>
          </a:p>
          <a:p>
            <a:pPr marL="0" marR="0">
              <a:spcBef>
                <a:spcPts val="0"/>
              </a:spcBef>
              <a:spcAft>
                <a:spcPts val="0"/>
              </a:spcAft>
            </a:pPr>
            <a:r>
              <a:rPr lang="en-GB" u="sng" dirty="0">
                <a:solidFill>
                  <a:srgbClr val="0000FF"/>
                </a:solidFill>
                <a:latin typeface="Calibri" charset="0"/>
                <a:ea typeface="ＭＳ 明朝" charset="-128"/>
                <a:cs typeface="Times New Roman" charset="0"/>
                <a:hlinkClick r:id="rId5"/>
              </a:rPr>
              <a:t>http://www.bbc.co.uk/history/ww2peopleswar/stories/33/a1070533.shtml</a:t>
            </a:r>
            <a:r>
              <a:rPr lang="en-GB" sz="2000" dirty="0">
                <a:latin typeface="Cambria" charset="0"/>
                <a:ea typeface="ＭＳ 明朝" charset="-128"/>
                <a:cs typeface="Times New Roman" charset="0"/>
              </a:rPr>
              <a:t> </a:t>
            </a:r>
            <a:endParaRPr lang="en-US" sz="2000" dirty="0">
              <a:effectLst/>
              <a:latin typeface="Cambria" charset="0"/>
              <a:ea typeface="ＭＳ 明朝" charset="-128"/>
              <a:cs typeface="Times New Roman" charset="0"/>
            </a:endParaRPr>
          </a:p>
        </p:txBody>
      </p:sp>
    </p:spTree>
    <p:extLst>
      <p:ext uri="{BB962C8B-B14F-4D97-AF65-F5344CB8AC3E}">
        <p14:creationId xmlns:p14="http://schemas.microsoft.com/office/powerpoint/2010/main" val="1569069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smtClean="0"/>
              <a:t>Web Resources available at: </a:t>
            </a:r>
            <a:endParaRPr lang="en-GB" dirty="0"/>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792" t="11224" r="15572"/>
          <a:stretch/>
        </p:blipFill>
        <p:spPr bwMode="auto">
          <a:xfrm>
            <a:off x="2195736" y="2688749"/>
            <a:ext cx="4752528" cy="335814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TextBox 2"/>
          <p:cNvSpPr txBox="1"/>
          <p:nvPr/>
        </p:nvSpPr>
        <p:spPr>
          <a:xfrm>
            <a:off x="539552" y="1628800"/>
            <a:ext cx="8064896" cy="1077218"/>
          </a:xfrm>
          <a:prstGeom prst="rect">
            <a:avLst/>
          </a:prstGeom>
          <a:noFill/>
        </p:spPr>
        <p:txBody>
          <a:bodyPr wrap="square" rtlCol="0">
            <a:spAutoFit/>
          </a:bodyPr>
          <a:lstStyle/>
          <a:p>
            <a:pPr algn="ctr"/>
            <a:r>
              <a:rPr lang="en-GB" sz="3200" dirty="0"/>
              <a:t>http://www.creatingmycambridge.com</a:t>
            </a:r>
            <a:r>
              <a:rPr lang="en-GB" sz="3200" dirty="0" smtClean="0"/>
              <a:t>/</a:t>
            </a:r>
          </a:p>
          <a:p>
            <a:pPr algn="ctr"/>
            <a:r>
              <a:rPr lang="en-GB" sz="3200" smtClean="0"/>
              <a:t>history-stories</a:t>
            </a:r>
            <a:endParaRPr lang="en-GB" sz="3200" dirty="0"/>
          </a:p>
        </p:txBody>
      </p:sp>
    </p:spTree>
    <p:extLst>
      <p:ext uri="{BB962C8B-B14F-4D97-AF65-F5344CB8AC3E}">
        <p14:creationId xmlns:p14="http://schemas.microsoft.com/office/powerpoint/2010/main" val="27835265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Where is the Isolation Hospital?</a:t>
            </a:r>
            <a:endParaRPr lang="en-GB" dirty="0"/>
          </a:p>
        </p:txBody>
      </p:sp>
      <p:sp>
        <p:nvSpPr>
          <p:cNvPr id="7" name="TextBox 6"/>
          <p:cNvSpPr txBox="1"/>
          <p:nvPr/>
        </p:nvSpPr>
        <p:spPr>
          <a:xfrm>
            <a:off x="4514617" y="1561824"/>
            <a:ext cx="4172183" cy="400110"/>
          </a:xfrm>
          <a:prstGeom prst="rect">
            <a:avLst/>
          </a:prstGeom>
          <a:noFill/>
        </p:spPr>
        <p:txBody>
          <a:bodyPr wrap="square" rtlCol="0">
            <a:spAutoFit/>
          </a:bodyPr>
          <a:lstStyle/>
          <a:p>
            <a:r>
              <a:rPr lang="en-GB" sz="2000" b="1" dirty="0"/>
              <a:t>  </a:t>
            </a:r>
            <a:endParaRPr lang="en-GB" sz="2000" b="1" dirty="0" smtClean="0"/>
          </a:p>
        </p:txBody>
      </p:sp>
      <p:sp>
        <p:nvSpPr>
          <p:cNvPr id="4" name="Content Placeholder 2"/>
          <p:cNvSpPr>
            <a:spLocks noGrp="1"/>
          </p:cNvSpPr>
          <p:nvPr>
            <p:ph idx="1"/>
          </p:nvPr>
        </p:nvSpPr>
        <p:spPr>
          <a:xfrm>
            <a:off x="4139952" y="1595843"/>
            <a:ext cx="5112568" cy="1617133"/>
          </a:xfrm>
        </p:spPr>
        <p:txBody>
          <a:bodyPr>
            <a:normAutofit/>
          </a:bodyPr>
          <a:lstStyle/>
          <a:p>
            <a:pPr marL="0" indent="0">
              <a:buNone/>
            </a:pPr>
            <a:r>
              <a:rPr lang="en-US" sz="2700" dirty="0" smtClean="0"/>
              <a:t>The Isolation Hospital is now known as Brookfields Hospital. </a:t>
            </a:r>
            <a:endParaRPr lang="en-US" sz="2700" dirty="0"/>
          </a:p>
        </p:txBody>
      </p:sp>
      <p:pic>
        <p:nvPicPr>
          <p:cNvPr id="5" name="Picture 4" descr="Screen Shot 2017-07-30 at 16.35.06.png"/>
          <p:cNvPicPr>
            <a:picLocks noChangeAspect="1"/>
          </p:cNvPicPr>
          <p:nvPr/>
        </p:nvPicPr>
        <p:blipFill>
          <a:blip r:embed="rId2">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a:off x="179512" y="1833652"/>
            <a:ext cx="3840807" cy="4187636"/>
          </a:xfrm>
          <a:prstGeom prst="rect">
            <a:avLst/>
          </a:prstGeom>
        </p:spPr>
      </p:pic>
      <p:sp>
        <p:nvSpPr>
          <p:cNvPr id="6" name="Teardrop 5"/>
          <p:cNvSpPr/>
          <p:nvPr/>
        </p:nvSpPr>
        <p:spPr>
          <a:xfrm rot="7718954">
            <a:off x="3291478" y="3815391"/>
            <a:ext cx="112784" cy="94229"/>
          </a:xfrm>
          <a:prstGeom prst="teardrop">
            <a:avLst>
              <a:gd name="adj" fmla="val 181081"/>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4139952" y="2636912"/>
            <a:ext cx="4932040" cy="1615827"/>
          </a:xfrm>
          <a:prstGeom prst="rect">
            <a:avLst/>
          </a:prstGeom>
          <a:noFill/>
        </p:spPr>
        <p:txBody>
          <a:bodyPr wrap="square" rtlCol="0">
            <a:spAutoFit/>
          </a:bodyPr>
          <a:lstStyle/>
          <a:p>
            <a:r>
              <a:rPr lang="en-US" sz="2700" dirty="0"/>
              <a:t>It is separate from the </a:t>
            </a:r>
            <a:r>
              <a:rPr lang="en-US" sz="2700" dirty="0" smtClean="0"/>
              <a:t>main </a:t>
            </a:r>
            <a:r>
              <a:rPr lang="en-US" sz="2700" dirty="0"/>
              <a:t>hospital </a:t>
            </a:r>
            <a:r>
              <a:rPr lang="en-US" sz="2700" dirty="0" smtClean="0"/>
              <a:t>in Cambridge</a:t>
            </a:r>
            <a:r>
              <a:rPr lang="en-US" sz="2700" dirty="0"/>
              <a:t>, </a:t>
            </a:r>
            <a:r>
              <a:rPr lang="en-US" sz="2700" dirty="0" smtClean="0"/>
              <a:t>called Addenbrooke’s</a:t>
            </a:r>
            <a:r>
              <a:rPr lang="en-US" sz="2700" dirty="0"/>
              <a:t>.</a:t>
            </a:r>
          </a:p>
          <a:p>
            <a:endParaRPr lang="en-US" dirty="0"/>
          </a:p>
        </p:txBody>
      </p:sp>
      <p:cxnSp>
        <p:nvCxnSpPr>
          <p:cNvPr id="9" name="Straight Arrow Connector 8"/>
          <p:cNvCxnSpPr/>
          <p:nvPr/>
        </p:nvCxnSpPr>
        <p:spPr>
          <a:xfrm flipH="1" flipV="1">
            <a:off x="3419872" y="4005064"/>
            <a:ext cx="2016224" cy="432048"/>
          </a:xfrm>
          <a:prstGeom prst="straightConnector1">
            <a:avLst/>
          </a:prstGeom>
          <a:ln w="127000" cmpd="sng">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a:stCxn id="12" idx="1"/>
          </p:cNvCxnSpPr>
          <p:nvPr/>
        </p:nvCxnSpPr>
        <p:spPr>
          <a:xfrm flipH="1" flipV="1">
            <a:off x="3131840" y="5445224"/>
            <a:ext cx="1872208" cy="405626"/>
          </a:xfrm>
          <a:prstGeom prst="straightConnector1">
            <a:avLst/>
          </a:prstGeom>
          <a:ln w="127000" cmpd="sng">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5607415" y="4005064"/>
            <a:ext cx="3285065" cy="523220"/>
          </a:xfrm>
          <a:prstGeom prst="rect">
            <a:avLst/>
          </a:prstGeom>
          <a:noFill/>
          <a:ln>
            <a:noFill/>
          </a:ln>
        </p:spPr>
        <p:txBody>
          <a:bodyPr wrap="square" rtlCol="0">
            <a:spAutoFit/>
          </a:bodyPr>
          <a:lstStyle/>
          <a:p>
            <a:r>
              <a:rPr lang="en-US" sz="2700" dirty="0" smtClean="0">
                <a:solidFill>
                  <a:srgbClr val="0000FF"/>
                </a:solidFill>
              </a:rPr>
              <a:t>Brookfields Hospital</a:t>
            </a:r>
            <a:endParaRPr lang="en-US" sz="2700" dirty="0">
              <a:solidFill>
                <a:srgbClr val="0000FF"/>
              </a:solidFill>
            </a:endParaRPr>
          </a:p>
        </p:txBody>
      </p:sp>
      <p:sp>
        <p:nvSpPr>
          <p:cNvPr id="12" name="TextBox 11"/>
          <p:cNvSpPr txBox="1"/>
          <p:nvPr/>
        </p:nvSpPr>
        <p:spPr>
          <a:xfrm>
            <a:off x="5004048" y="5589240"/>
            <a:ext cx="4032448" cy="523220"/>
          </a:xfrm>
          <a:prstGeom prst="rect">
            <a:avLst/>
          </a:prstGeom>
          <a:noFill/>
        </p:spPr>
        <p:txBody>
          <a:bodyPr wrap="square" rtlCol="0">
            <a:spAutoFit/>
          </a:bodyPr>
          <a:lstStyle/>
          <a:p>
            <a:r>
              <a:rPr lang="en-US" sz="2800" dirty="0" smtClean="0">
                <a:solidFill>
                  <a:srgbClr val="0000FF"/>
                </a:solidFill>
              </a:rPr>
              <a:t>Addenbrooke’s Hospital</a:t>
            </a:r>
            <a:endParaRPr lang="en-US" sz="2800" dirty="0">
              <a:solidFill>
                <a:srgbClr val="0000FF"/>
              </a:solidFill>
            </a:endParaRPr>
          </a:p>
        </p:txBody>
      </p:sp>
      <p:sp>
        <p:nvSpPr>
          <p:cNvPr id="13" name="TextBox 12"/>
          <p:cNvSpPr txBox="1"/>
          <p:nvPr/>
        </p:nvSpPr>
        <p:spPr>
          <a:xfrm>
            <a:off x="4572000" y="4653136"/>
            <a:ext cx="3816423" cy="954107"/>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US" sz="2800" dirty="0" smtClean="0">
                <a:solidFill>
                  <a:schemeClr val="bg1"/>
                </a:solidFill>
              </a:rPr>
              <a:t>Have you ever been to either of the hospitals?</a:t>
            </a:r>
            <a:endParaRPr lang="en-US" sz="2800" dirty="0">
              <a:solidFill>
                <a:schemeClr val="bg1"/>
              </a:solidFill>
            </a:endParaRPr>
          </a:p>
        </p:txBody>
      </p:sp>
      <p:sp>
        <p:nvSpPr>
          <p:cNvPr id="14" name="TextBox 13"/>
          <p:cNvSpPr txBox="1"/>
          <p:nvPr/>
        </p:nvSpPr>
        <p:spPr>
          <a:xfrm>
            <a:off x="3491880" y="6165304"/>
            <a:ext cx="2592288" cy="369332"/>
          </a:xfrm>
          <a:prstGeom prst="rect">
            <a:avLst/>
          </a:prstGeom>
          <a:noFill/>
        </p:spPr>
        <p:txBody>
          <a:bodyPr wrap="square" rtlCol="0">
            <a:spAutoFit/>
          </a:bodyPr>
          <a:lstStyle/>
          <a:p>
            <a:r>
              <a:rPr lang="en-US" dirty="0" smtClean="0"/>
              <a:t>Map from Google Maps</a:t>
            </a:r>
            <a:endParaRPr lang="en-US" dirty="0"/>
          </a:p>
        </p:txBody>
      </p:sp>
    </p:spTree>
    <p:extLst>
      <p:ext uri="{BB962C8B-B14F-4D97-AF65-F5344CB8AC3E}">
        <p14:creationId xmlns:p14="http://schemas.microsoft.com/office/powerpoint/2010/main" val="36187194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What was an Isolation Hospital?</a:t>
            </a:r>
            <a:endParaRPr lang="en-GB" dirty="0"/>
          </a:p>
        </p:txBody>
      </p:sp>
      <p:sp>
        <p:nvSpPr>
          <p:cNvPr id="4" name="Content Placeholder 2"/>
          <p:cNvSpPr>
            <a:spLocks noGrp="1"/>
          </p:cNvSpPr>
          <p:nvPr>
            <p:ph idx="1"/>
          </p:nvPr>
        </p:nvSpPr>
        <p:spPr>
          <a:xfrm>
            <a:off x="144016" y="1700807"/>
            <a:ext cx="8964488" cy="1080121"/>
          </a:xfrm>
        </p:spPr>
        <p:txBody>
          <a:bodyPr>
            <a:normAutofit fontScale="92500" lnSpcReduction="20000"/>
          </a:bodyPr>
          <a:lstStyle/>
          <a:p>
            <a:pPr marL="0" indent="0">
              <a:buNone/>
            </a:pPr>
            <a:r>
              <a:rPr lang="en-US" sz="2800" dirty="0" smtClean="0"/>
              <a:t>The Isolation Hospital was founded in 1885. It was where people with infectious diseases were sent, so they didn’t pass them on to other people.</a:t>
            </a:r>
            <a:endParaRPr lang="en-US" sz="2800" dirty="0"/>
          </a:p>
        </p:txBody>
      </p:sp>
      <p:pic>
        <p:nvPicPr>
          <p:cNvPr id="5" name="Picture 4"/>
          <p:cNvPicPr>
            <a:picLocks noChangeAspect="1"/>
          </p:cNvPicPr>
          <p:nvPr/>
        </p:nvPicPr>
        <p:blipFill>
          <a:blip r:embed="rId2"/>
          <a:stretch>
            <a:fillRect/>
          </a:stretch>
        </p:blipFill>
        <p:spPr>
          <a:xfrm>
            <a:off x="467544" y="2852936"/>
            <a:ext cx="3868071" cy="3044595"/>
          </a:xfrm>
          <a:prstGeom prst="rect">
            <a:avLst/>
          </a:prstGeom>
        </p:spPr>
      </p:pic>
      <p:sp>
        <p:nvSpPr>
          <p:cNvPr id="6" name="TextBox 5"/>
          <p:cNvSpPr txBox="1"/>
          <p:nvPr/>
        </p:nvSpPr>
        <p:spPr>
          <a:xfrm>
            <a:off x="4932040" y="2780928"/>
            <a:ext cx="3744416" cy="2893100"/>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US" sz="2600" dirty="0" smtClean="0">
                <a:solidFill>
                  <a:schemeClr val="bg1"/>
                </a:solidFill>
              </a:rPr>
              <a:t>People at the time worried about children being separated from their parents. Would you like to be sent away when you were feeling really ill?</a:t>
            </a:r>
            <a:endParaRPr lang="en-US" sz="2600" dirty="0">
              <a:solidFill>
                <a:schemeClr val="bg1"/>
              </a:solidFill>
            </a:endParaRPr>
          </a:p>
        </p:txBody>
      </p:sp>
      <p:sp>
        <p:nvSpPr>
          <p:cNvPr id="7" name="TextBox 6"/>
          <p:cNvSpPr txBox="1"/>
          <p:nvPr/>
        </p:nvSpPr>
        <p:spPr>
          <a:xfrm>
            <a:off x="3203848" y="6021288"/>
            <a:ext cx="4392488" cy="584776"/>
          </a:xfrm>
          <a:prstGeom prst="rect">
            <a:avLst/>
          </a:prstGeom>
          <a:noFill/>
        </p:spPr>
        <p:txBody>
          <a:bodyPr wrap="square" rtlCol="0">
            <a:spAutoFit/>
          </a:bodyPr>
          <a:lstStyle/>
          <a:p>
            <a:r>
              <a:rPr lang="en-US" sz="1600" dirty="0" smtClean="0"/>
              <a:t>Photo of staff attending a sick boy at the Hospital, from Capturing Cambridge.</a:t>
            </a:r>
            <a:endParaRPr lang="en-US" sz="1600" dirty="0"/>
          </a:p>
        </p:txBody>
      </p:sp>
    </p:spTree>
    <p:extLst>
      <p:ext uri="{BB962C8B-B14F-4D97-AF65-F5344CB8AC3E}">
        <p14:creationId xmlns:p14="http://schemas.microsoft.com/office/powerpoint/2010/main" val="22580892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6000" dirty="0"/>
              <a:t>How did it work?</a:t>
            </a:r>
            <a:endParaRPr lang="en-GB" sz="6000" dirty="0"/>
          </a:p>
        </p:txBody>
      </p:sp>
      <p:sp>
        <p:nvSpPr>
          <p:cNvPr id="3" name="Content Placeholder 2"/>
          <p:cNvSpPr>
            <a:spLocks noGrp="1"/>
          </p:cNvSpPr>
          <p:nvPr>
            <p:ph idx="1"/>
          </p:nvPr>
        </p:nvSpPr>
        <p:spPr>
          <a:xfrm>
            <a:off x="35496" y="1593767"/>
            <a:ext cx="9289032" cy="1691217"/>
          </a:xfrm>
        </p:spPr>
        <p:txBody>
          <a:bodyPr>
            <a:normAutofit/>
          </a:bodyPr>
          <a:lstStyle/>
          <a:p>
            <a:pPr marL="0" indent="0">
              <a:buNone/>
            </a:pPr>
            <a:r>
              <a:rPr lang="en-US" sz="2400" dirty="0" smtClean="0"/>
              <a:t>There were seven separate blocks. Each block treated a different disease, and had both male and female wards.</a:t>
            </a:r>
            <a:endParaRPr lang="en-US" sz="2400" dirty="0"/>
          </a:p>
        </p:txBody>
      </p:sp>
      <p:pic>
        <p:nvPicPr>
          <p:cNvPr id="4" name="Picture 3" descr="Screen Shot 2017-07-30 at 16.53.46.png"/>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07504" y="2492896"/>
            <a:ext cx="4329192" cy="2413000"/>
          </a:xfrm>
          <a:prstGeom prst="rect">
            <a:avLst/>
          </a:prstGeom>
        </p:spPr>
      </p:pic>
      <p:pic>
        <p:nvPicPr>
          <p:cNvPr id="5" name="Picture 4" descr="Screen Shot 2017-07-30 at 17.03.50.png"/>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a:ext>
            </a:extLst>
          </a:blip>
          <a:srcRect/>
          <a:stretch/>
        </p:blipFill>
        <p:spPr>
          <a:xfrm>
            <a:off x="4527591" y="3818190"/>
            <a:ext cx="4536504" cy="1811246"/>
          </a:xfrm>
          <a:prstGeom prst="rect">
            <a:avLst/>
          </a:prstGeom>
        </p:spPr>
      </p:pic>
      <p:sp>
        <p:nvSpPr>
          <p:cNvPr id="6" name="TextBox 5"/>
          <p:cNvSpPr txBox="1"/>
          <p:nvPr/>
        </p:nvSpPr>
        <p:spPr>
          <a:xfrm>
            <a:off x="4572000" y="2294948"/>
            <a:ext cx="4447687" cy="1200328"/>
          </a:xfrm>
          <a:prstGeom prst="rect">
            <a:avLst/>
          </a:prstGeom>
          <a:noFill/>
        </p:spPr>
        <p:txBody>
          <a:bodyPr wrap="square" rtlCol="0">
            <a:spAutoFit/>
          </a:bodyPr>
          <a:lstStyle/>
          <a:p>
            <a:r>
              <a:rPr lang="en-US" sz="2400" dirty="0" smtClean="0"/>
              <a:t>Here is a picture of the Scarlet Fever Ward, and a plan of what it would have looked like inside</a:t>
            </a:r>
            <a:r>
              <a:rPr lang="en-US" sz="2400" dirty="0"/>
              <a:t>.</a:t>
            </a:r>
          </a:p>
        </p:txBody>
      </p:sp>
      <p:sp>
        <p:nvSpPr>
          <p:cNvPr id="7" name="Explosion 1 6"/>
          <p:cNvSpPr/>
          <p:nvPr/>
        </p:nvSpPr>
        <p:spPr>
          <a:xfrm>
            <a:off x="971600" y="3818190"/>
            <a:ext cx="4646083" cy="2935506"/>
          </a:xfrm>
          <a:prstGeom prst="irregularSeal1">
            <a:avLst/>
          </a:prstGeom>
          <a:solidFill>
            <a:srgbClr val="FF0000"/>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8" name="TextBox 7"/>
          <p:cNvSpPr txBox="1"/>
          <p:nvPr/>
        </p:nvSpPr>
        <p:spPr>
          <a:xfrm>
            <a:off x="1187624" y="4653136"/>
            <a:ext cx="3816424" cy="1077218"/>
          </a:xfrm>
          <a:prstGeom prst="rect">
            <a:avLst/>
          </a:prstGeom>
          <a:noFill/>
        </p:spPr>
        <p:txBody>
          <a:bodyPr wrap="square" rtlCol="0">
            <a:spAutoFit/>
          </a:bodyPr>
          <a:lstStyle/>
          <a:p>
            <a:pPr algn="ctr"/>
            <a:r>
              <a:rPr lang="en-US" sz="1600" b="1" dirty="0" smtClean="0">
                <a:solidFill>
                  <a:srgbClr val="000000"/>
                </a:solidFill>
              </a:rPr>
              <a:t>FACTOID</a:t>
            </a:r>
          </a:p>
          <a:p>
            <a:pPr algn="ctr"/>
            <a:r>
              <a:rPr lang="en-US" sz="1600" b="1" dirty="0" smtClean="0">
                <a:solidFill>
                  <a:srgbClr val="000000"/>
                </a:solidFill>
              </a:rPr>
              <a:t>Scarlet Fever is called that, because one of the symptoms is a bright </a:t>
            </a:r>
          </a:p>
          <a:p>
            <a:pPr algn="ctr"/>
            <a:r>
              <a:rPr lang="en-US" sz="1600" b="1" dirty="0" smtClean="0">
                <a:solidFill>
                  <a:srgbClr val="000000"/>
                </a:solidFill>
              </a:rPr>
              <a:t>red rash all over the body! </a:t>
            </a:r>
            <a:endParaRPr lang="en-US" sz="1600" b="1" dirty="0">
              <a:solidFill>
                <a:srgbClr val="000000"/>
              </a:solidFill>
            </a:endParaRPr>
          </a:p>
        </p:txBody>
      </p:sp>
      <p:sp>
        <p:nvSpPr>
          <p:cNvPr id="9" name="TextBox 8"/>
          <p:cNvSpPr txBox="1"/>
          <p:nvPr/>
        </p:nvSpPr>
        <p:spPr>
          <a:xfrm>
            <a:off x="3779912" y="6330806"/>
            <a:ext cx="4392488" cy="338554"/>
          </a:xfrm>
          <a:prstGeom prst="rect">
            <a:avLst/>
          </a:prstGeom>
          <a:noFill/>
        </p:spPr>
        <p:txBody>
          <a:bodyPr wrap="square" rtlCol="0">
            <a:spAutoFit/>
          </a:bodyPr>
          <a:lstStyle/>
          <a:p>
            <a:r>
              <a:rPr lang="en-US" sz="1600" dirty="0" smtClean="0"/>
              <a:t>Photos from Capturing Cambridge.</a:t>
            </a:r>
            <a:endParaRPr lang="en-US" sz="1600" dirty="0"/>
          </a:p>
        </p:txBody>
      </p:sp>
    </p:spTree>
    <p:extLst>
      <p:ext uri="{BB962C8B-B14F-4D97-AF65-F5344CB8AC3E}">
        <p14:creationId xmlns:p14="http://schemas.microsoft.com/office/powerpoint/2010/main" val="326134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US" sz="5400" dirty="0"/>
              <a:t>A Changing Cambridge</a:t>
            </a:r>
            <a:endParaRPr lang="en-GB" sz="5400"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5" name="Content Placeholder 2"/>
          <p:cNvSpPr>
            <a:spLocks noGrp="1"/>
          </p:cNvSpPr>
          <p:nvPr>
            <p:ph idx="1"/>
          </p:nvPr>
        </p:nvSpPr>
        <p:spPr>
          <a:xfrm>
            <a:off x="107504" y="1606426"/>
            <a:ext cx="8892480" cy="1606550"/>
          </a:xfrm>
        </p:spPr>
        <p:txBody>
          <a:bodyPr>
            <a:normAutofit/>
          </a:bodyPr>
          <a:lstStyle/>
          <a:p>
            <a:pPr marL="0" indent="0">
              <a:buNone/>
            </a:pPr>
            <a:r>
              <a:rPr lang="en-US" dirty="0" smtClean="0"/>
              <a:t>The Isolation Hospital was built in a time of great change in Cambridge. The </a:t>
            </a:r>
            <a:r>
              <a:rPr lang="en-US" dirty="0" smtClean="0">
                <a:solidFill>
                  <a:srgbClr val="FF0000"/>
                </a:solidFill>
              </a:rPr>
              <a:t>Industrial Revolution</a:t>
            </a:r>
            <a:r>
              <a:rPr lang="en-US" dirty="0" smtClean="0"/>
              <a:t> had arrived!</a:t>
            </a:r>
          </a:p>
          <a:p>
            <a:pPr marL="0" indent="0">
              <a:buNone/>
            </a:pPr>
            <a:endParaRPr lang="en-US" dirty="0"/>
          </a:p>
        </p:txBody>
      </p:sp>
      <p:pic>
        <p:nvPicPr>
          <p:cNvPr id="6" name="Picture 5" descr="Screen Shot 2017-07-28 at 12.43.31.png"/>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788024" y="2780928"/>
            <a:ext cx="4104456" cy="2685716"/>
          </a:xfrm>
          <a:prstGeom prst="rect">
            <a:avLst/>
          </a:prstGeom>
        </p:spPr>
      </p:pic>
      <p:sp>
        <p:nvSpPr>
          <p:cNvPr id="7" name="TextBox 6"/>
          <p:cNvSpPr txBox="1"/>
          <p:nvPr/>
        </p:nvSpPr>
        <p:spPr>
          <a:xfrm>
            <a:off x="179512" y="3250719"/>
            <a:ext cx="4392488" cy="2554545"/>
          </a:xfrm>
          <a:prstGeom prst="rect">
            <a:avLst/>
          </a:prstGeom>
          <a:noFill/>
        </p:spPr>
        <p:txBody>
          <a:bodyPr wrap="square" rtlCol="0">
            <a:spAutoFit/>
          </a:bodyPr>
          <a:lstStyle/>
          <a:p>
            <a:r>
              <a:rPr lang="en-US" sz="3200" dirty="0" smtClean="0"/>
              <a:t>A railway line was built to Cambridge in 1854 and new factories sprung up around town.</a:t>
            </a:r>
            <a:endParaRPr lang="en-US" sz="3200" dirty="0"/>
          </a:p>
        </p:txBody>
      </p:sp>
      <p:sp>
        <p:nvSpPr>
          <p:cNvPr id="8" name="TextBox 7"/>
          <p:cNvSpPr txBox="1"/>
          <p:nvPr/>
        </p:nvSpPr>
        <p:spPr>
          <a:xfrm>
            <a:off x="4427984" y="5445224"/>
            <a:ext cx="4584152" cy="646331"/>
          </a:xfrm>
          <a:prstGeom prst="rect">
            <a:avLst/>
          </a:prstGeom>
          <a:noFill/>
        </p:spPr>
        <p:txBody>
          <a:bodyPr wrap="square" rtlCol="0">
            <a:spAutoFit/>
          </a:bodyPr>
          <a:lstStyle/>
          <a:p>
            <a:pPr algn="r"/>
            <a:r>
              <a:rPr lang="en-US" dirty="0" smtClean="0"/>
              <a:t>Photo of Cambridge Railway Shed from the </a:t>
            </a:r>
            <a:r>
              <a:rPr lang="en-US" dirty="0" smtClean="0">
                <a:hlinkClick r:id="rId3"/>
              </a:rPr>
              <a:t>National Railways  Museum Collection  </a:t>
            </a:r>
            <a:endParaRPr lang="en-US" dirty="0"/>
          </a:p>
        </p:txBody>
      </p:sp>
    </p:spTree>
    <p:extLst>
      <p:ext uri="{BB962C8B-B14F-4D97-AF65-F5344CB8AC3E}">
        <p14:creationId xmlns:p14="http://schemas.microsoft.com/office/powerpoint/2010/main" val="1040512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US" dirty="0"/>
              <a:t>The population rises!</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5" name="Content Placeholder 2"/>
          <p:cNvSpPr>
            <a:spLocks noGrp="1"/>
          </p:cNvSpPr>
          <p:nvPr>
            <p:ph idx="1"/>
          </p:nvPr>
        </p:nvSpPr>
        <p:spPr>
          <a:xfrm>
            <a:off x="171450" y="1748568"/>
            <a:ext cx="5192638" cy="4488744"/>
          </a:xfrm>
        </p:spPr>
        <p:txBody>
          <a:bodyPr>
            <a:normAutofit lnSpcReduction="10000"/>
          </a:bodyPr>
          <a:lstStyle/>
          <a:p>
            <a:pPr marL="0" indent="0">
              <a:buNone/>
            </a:pPr>
            <a:r>
              <a:rPr lang="en-US" sz="2200" dirty="0" smtClean="0"/>
              <a:t>Because the new jobs working in the factories and on the railways paid more than farming, thousands of people moved from the countryside to the city.</a:t>
            </a:r>
          </a:p>
          <a:p>
            <a:pPr marL="0" indent="0">
              <a:buNone/>
            </a:pPr>
            <a:endParaRPr lang="en-US" sz="600" dirty="0"/>
          </a:p>
          <a:p>
            <a:pPr marL="0" indent="0">
              <a:buNone/>
            </a:pPr>
            <a:r>
              <a:rPr lang="en-US" sz="2200" dirty="0" smtClean="0"/>
              <a:t>To make homes for all these new people, lots of houses were built, but they were often close together, cramped and lacked toilets and running water.</a:t>
            </a:r>
          </a:p>
          <a:p>
            <a:pPr marL="0" indent="0">
              <a:buNone/>
            </a:pPr>
            <a:endParaRPr lang="en-US" sz="400" dirty="0"/>
          </a:p>
          <a:p>
            <a:pPr marL="0" indent="0">
              <a:buNone/>
            </a:pPr>
            <a:r>
              <a:rPr lang="en-US" sz="2200" dirty="0" smtClean="0"/>
              <a:t>Everyone threw their wee, poo and other rubbish into in the street or the river! </a:t>
            </a:r>
          </a:p>
          <a:p>
            <a:pPr marL="0" indent="0">
              <a:buNone/>
            </a:pPr>
            <a:r>
              <a:rPr lang="en-US" sz="2200" dirty="0" smtClean="0"/>
              <a:t>Can you imagine the smell?!</a:t>
            </a:r>
            <a:endParaRPr lang="en-US" sz="2200" dirty="0"/>
          </a:p>
        </p:txBody>
      </p:sp>
      <p:sp>
        <p:nvSpPr>
          <p:cNvPr id="6" name="TextBox 5"/>
          <p:cNvSpPr txBox="1"/>
          <p:nvPr/>
        </p:nvSpPr>
        <p:spPr>
          <a:xfrm>
            <a:off x="5040561" y="5005625"/>
            <a:ext cx="3995935" cy="1015663"/>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US" sz="2000" dirty="0" smtClean="0">
                <a:solidFill>
                  <a:schemeClr val="bg1"/>
                </a:solidFill>
              </a:rPr>
              <a:t>Here is a photo of some Victorian streets. Can you see how close together the houses are?</a:t>
            </a:r>
            <a:endParaRPr lang="en-US" sz="2000" dirty="0">
              <a:solidFill>
                <a:schemeClr val="bg1"/>
              </a:solidFill>
            </a:endParaRP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5868144" y="1658189"/>
            <a:ext cx="2664296" cy="3282979"/>
          </a:xfrm>
          <a:prstGeom prst="rect">
            <a:avLst/>
          </a:prstGeom>
        </p:spPr>
      </p:pic>
      <p:sp>
        <p:nvSpPr>
          <p:cNvPr id="8" name="Rectangle 7"/>
          <p:cNvSpPr/>
          <p:nvPr/>
        </p:nvSpPr>
        <p:spPr>
          <a:xfrm>
            <a:off x="3472534" y="6237312"/>
            <a:ext cx="2971674" cy="369332"/>
          </a:xfrm>
          <a:prstGeom prst="rect">
            <a:avLst/>
          </a:prstGeom>
        </p:spPr>
        <p:txBody>
          <a:bodyPr wrap="none">
            <a:spAutoFit/>
          </a:bodyPr>
          <a:lstStyle/>
          <a:p>
            <a:r>
              <a:rPr lang="en-US" dirty="0" smtClean="0"/>
              <a:t>Photo from the British Library</a:t>
            </a:r>
            <a:endParaRPr lang="en-US" dirty="0"/>
          </a:p>
        </p:txBody>
      </p:sp>
    </p:spTree>
    <p:extLst>
      <p:ext uri="{BB962C8B-B14F-4D97-AF65-F5344CB8AC3E}">
        <p14:creationId xmlns:p14="http://schemas.microsoft.com/office/powerpoint/2010/main" val="34827185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US" sz="4800" dirty="0"/>
              <a:t>Cambridge cultivates disease!</a:t>
            </a:r>
            <a:endParaRPr lang="en-GB" sz="4800"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5" name="Content Placeholder 2"/>
          <p:cNvSpPr>
            <a:spLocks noGrp="1"/>
          </p:cNvSpPr>
          <p:nvPr>
            <p:ph idx="1"/>
          </p:nvPr>
        </p:nvSpPr>
        <p:spPr>
          <a:xfrm>
            <a:off x="4043279" y="1772816"/>
            <a:ext cx="4993217" cy="4355479"/>
          </a:xfrm>
        </p:spPr>
        <p:txBody>
          <a:bodyPr>
            <a:normAutofit fontScale="92500" lnSpcReduction="10000"/>
          </a:bodyPr>
          <a:lstStyle/>
          <a:p>
            <a:pPr marL="0" indent="0">
              <a:buNone/>
            </a:pPr>
            <a:r>
              <a:rPr lang="en-US" sz="3000" dirty="0" smtClean="0"/>
              <a:t>All these people living on top of each other, surrounded by rubbish, meant that disease occurred often and spread very quickly.</a:t>
            </a:r>
          </a:p>
          <a:p>
            <a:pPr marL="0" indent="0">
              <a:buNone/>
            </a:pPr>
            <a:endParaRPr lang="en-US" sz="2600" dirty="0"/>
          </a:p>
          <a:p>
            <a:pPr marL="0" indent="0">
              <a:buNone/>
            </a:pPr>
            <a:r>
              <a:rPr lang="en-US" sz="3000" dirty="0" smtClean="0"/>
              <a:t>The Isolation Hospital was built in response to an outbreak of Smallpox and </a:t>
            </a:r>
            <a:r>
              <a:rPr lang="en-US" sz="3000" smtClean="0"/>
              <a:t>Diarrhoea</a:t>
            </a:r>
            <a:r>
              <a:rPr lang="en-US" sz="3000" dirty="0" smtClean="0"/>
              <a:t> </a:t>
            </a:r>
            <a:r>
              <a:rPr lang="en-US" sz="3000" dirty="0" smtClean="0"/>
              <a:t>in the early 1880s.</a:t>
            </a:r>
          </a:p>
          <a:p>
            <a:pPr marL="0" indent="0">
              <a:buNone/>
            </a:pPr>
            <a:endParaRPr lang="en-US" sz="3000" dirty="0"/>
          </a:p>
          <a:p>
            <a:pPr marL="0" indent="0">
              <a:buNone/>
            </a:pPr>
            <a:endParaRPr lang="en-US" dirty="0"/>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360079" y="1744175"/>
            <a:ext cx="3347825" cy="4205105"/>
          </a:xfrm>
          <a:prstGeom prst="rect">
            <a:avLst/>
          </a:prstGeom>
        </p:spPr>
      </p:pic>
      <p:sp>
        <p:nvSpPr>
          <p:cNvPr id="7" name="Rectangle 6"/>
          <p:cNvSpPr/>
          <p:nvPr/>
        </p:nvSpPr>
        <p:spPr>
          <a:xfrm>
            <a:off x="3472534" y="6237312"/>
            <a:ext cx="3172663" cy="369332"/>
          </a:xfrm>
          <a:prstGeom prst="rect">
            <a:avLst/>
          </a:prstGeom>
        </p:spPr>
        <p:txBody>
          <a:bodyPr wrap="none">
            <a:spAutoFit/>
          </a:bodyPr>
          <a:lstStyle/>
          <a:p>
            <a:r>
              <a:rPr lang="en-US" dirty="0" smtClean="0"/>
              <a:t>Photo from the </a:t>
            </a:r>
            <a:r>
              <a:rPr lang="en-US" dirty="0" smtClean="0">
                <a:hlinkClick r:id="rId3"/>
              </a:rPr>
              <a:t>British Library</a:t>
            </a:r>
            <a:endParaRPr lang="en-US" dirty="0"/>
          </a:p>
        </p:txBody>
      </p:sp>
    </p:spTree>
    <p:extLst>
      <p:ext uri="{BB962C8B-B14F-4D97-AF65-F5344CB8AC3E}">
        <p14:creationId xmlns:p14="http://schemas.microsoft.com/office/powerpoint/2010/main" val="29516557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dirty="0"/>
              <a:t>It’s in the air!</a:t>
            </a:r>
            <a:endParaRPr lang="en-GB" sz="5400" u="sng" dirty="0"/>
          </a:p>
        </p:txBody>
      </p:sp>
      <p:pic>
        <p:nvPicPr>
          <p:cNvPr id="4" name="Picture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010360" y="1700808"/>
            <a:ext cx="3810112" cy="2801251"/>
          </a:xfrm>
          <a:prstGeom prst="rect">
            <a:avLst/>
          </a:prstGeom>
        </p:spPr>
      </p:pic>
      <p:sp>
        <p:nvSpPr>
          <p:cNvPr id="5" name="TextBox 4"/>
          <p:cNvSpPr txBox="1"/>
          <p:nvPr/>
        </p:nvSpPr>
        <p:spPr>
          <a:xfrm>
            <a:off x="251520" y="1887646"/>
            <a:ext cx="4320480" cy="3485570"/>
          </a:xfrm>
          <a:prstGeom prst="rect">
            <a:avLst/>
          </a:prstGeom>
          <a:noFill/>
        </p:spPr>
        <p:txBody>
          <a:bodyPr wrap="square" rtlCol="0">
            <a:spAutoFit/>
          </a:bodyPr>
          <a:lstStyle/>
          <a:p>
            <a:r>
              <a:rPr lang="en-US" sz="2300" dirty="0" smtClean="0"/>
              <a:t>At the time, people believed </a:t>
            </a:r>
            <a:r>
              <a:rPr lang="en-US" sz="2300" dirty="0"/>
              <a:t>sickness was carried in bad smells, or </a:t>
            </a:r>
            <a:r>
              <a:rPr lang="en-US" sz="2300" dirty="0" smtClean="0"/>
              <a:t>‘miasmas’. The new Cambridge streets would have smelled awful – people thought this smell was disease!</a:t>
            </a:r>
            <a:endParaRPr lang="en-US" sz="2300" dirty="0"/>
          </a:p>
          <a:p>
            <a:endParaRPr lang="en-US" sz="1050" dirty="0"/>
          </a:p>
          <a:p>
            <a:r>
              <a:rPr lang="en-US" sz="2300" dirty="0"/>
              <a:t>Taking people away from their home </a:t>
            </a:r>
            <a:r>
              <a:rPr lang="en-US" sz="2300" dirty="0" smtClean="0"/>
              <a:t>to the Isolation Hospital was </a:t>
            </a:r>
            <a:r>
              <a:rPr lang="en-US" sz="2300" dirty="0"/>
              <a:t>thought </a:t>
            </a:r>
            <a:r>
              <a:rPr lang="en-US" sz="2300" dirty="0" smtClean="0"/>
              <a:t>to help</a:t>
            </a:r>
            <a:r>
              <a:rPr lang="en-US" sz="2300" dirty="0"/>
              <a:t>, because it </a:t>
            </a:r>
          </a:p>
        </p:txBody>
      </p:sp>
      <p:sp>
        <p:nvSpPr>
          <p:cNvPr id="6" name="TextBox 5"/>
          <p:cNvSpPr txBox="1"/>
          <p:nvPr/>
        </p:nvSpPr>
        <p:spPr>
          <a:xfrm>
            <a:off x="4499577" y="4437112"/>
            <a:ext cx="4536919" cy="646331"/>
          </a:xfrm>
          <a:prstGeom prst="rect">
            <a:avLst/>
          </a:prstGeom>
          <a:noFill/>
        </p:spPr>
        <p:txBody>
          <a:bodyPr wrap="square" rtlCol="0">
            <a:spAutoFit/>
          </a:bodyPr>
          <a:lstStyle/>
          <a:p>
            <a:pPr algn="r"/>
            <a:r>
              <a:rPr lang="en-US" dirty="0" smtClean="0"/>
              <a:t>Photo of a doctor, nurses and a patient at the Hospital, from Capturing Cambridge</a:t>
            </a:r>
            <a:endParaRPr lang="en-US" dirty="0"/>
          </a:p>
        </p:txBody>
      </p:sp>
      <p:sp>
        <p:nvSpPr>
          <p:cNvPr id="7" name="TextBox 6"/>
          <p:cNvSpPr txBox="1"/>
          <p:nvPr/>
        </p:nvSpPr>
        <p:spPr>
          <a:xfrm>
            <a:off x="251520" y="5157192"/>
            <a:ext cx="8890893" cy="800219"/>
          </a:xfrm>
          <a:prstGeom prst="rect">
            <a:avLst/>
          </a:prstGeom>
          <a:noFill/>
        </p:spPr>
        <p:txBody>
          <a:bodyPr wrap="square" rtlCol="0">
            <a:spAutoFit/>
          </a:bodyPr>
          <a:lstStyle/>
          <a:p>
            <a:r>
              <a:rPr lang="en-US" sz="2300" dirty="0" smtClean="0"/>
              <a:t>would </a:t>
            </a:r>
            <a:r>
              <a:rPr lang="en-US" sz="2300" dirty="0"/>
              <a:t>take them away from the bad smell. It would also keep the bad air around them away from others.</a:t>
            </a:r>
          </a:p>
        </p:txBody>
      </p:sp>
    </p:spTree>
    <p:extLst>
      <p:ext uri="{BB962C8B-B14F-4D97-AF65-F5344CB8AC3E}">
        <p14:creationId xmlns:p14="http://schemas.microsoft.com/office/powerpoint/2010/main" val="3579892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423128" y="2531220"/>
            <a:ext cx="5799667" cy="1200328"/>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US" sz="2400" dirty="0" smtClean="0">
                <a:solidFill>
                  <a:schemeClr val="bg1"/>
                </a:solidFill>
              </a:rPr>
              <a:t>Here is a propaganda poster, which encouraged young men to join up and fight. Would it have convinced you?</a:t>
            </a:r>
            <a:endParaRPr lang="en-US" sz="2800" dirty="0">
              <a:solidFill>
                <a:schemeClr val="bg1"/>
              </a:solidFill>
            </a:endParaRPr>
          </a:p>
        </p:txBody>
      </p:sp>
      <p:sp>
        <p:nvSpPr>
          <p:cNvPr id="2" name="Title 1"/>
          <p:cNvSpPr>
            <a:spLocks noGrp="1"/>
          </p:cNvSpPr>
          <p:nvPr>
            <p:ph type="title"/>
          </p:nvPr>
        </p:nvSpPr>
        <p:spPr>
          <a:xfrm>
            <a:off x="107504" y="274638"/>
            <a:ext cx="8856984" cy="1143000"/>
          </a:xfrm>
        </p:spPr>
        <p:txBody>
          <a:bodyPr>
            <a:noAutofit/>
          </a:bodyPr>
          <a:lstStyle/>
          <a:p>
            <a:pPr algn="ctr"/>
            <a:r>
              <a:rPr lang="en-US" sz="4800" dirty="0"/>
              <a:t>What happened to the Hospital in World War One?</a:t>
            </a:r>
            <a:endParaRPr lang="en-GB" dirty="0"/>
          </a:p>
        </p:txBody>
      </p:sp>
      <p:sp>
        <p:nvSpPr>
          <p:cNvPr id="4" name="Content Placeholder 2"/>
          <p:cNvSpPr>
            <a:spLocks noGrp="1"/>
          </p:cNvSpPr>
          <p:nvPr>
            <p:ph idx="1"/>
          </p:nvPr>
        </p:nvSpPr>
        <p:spPr>
          <a:xfrm>
            <a:off x="115856" y="1548606"/>
            <a:ext cx="8932333" cy="1574799"/>
          </a:xfrm>
        </p:spPr>
        <p:txBody>
          <a:bodyPr>
            <a:normAutofit/>
          </a:bodyPr>
          <a:lstStyle/>
          <a:p>
            <a:pPr marL="0" indent="0">
              <a:buNone/>
            </a:pPr>
            <a:r>
              <a:rPr lang="en-US" sz="2800" dirty="0" smtClean="0"/>
              <a:t>In World War One the Hospital became the place where men signed up to the army.</a:t>
            </a:r>
          </a:p>
          <a:p>
            <a:pPr marL="0" indent="0">
              <a:buNone/>
            </a:pPr>
            <a:endParaRPr lang="en-US" dirty="0"/>
          </a:p>
          <a:p>
            <a:pPr marL="0" indent="0">
              <a:buNone/>
            </a:pPr>
            <a:endParaRPr lang="en-US"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454647" y="2181607"/>
            <a:ext cx="2509841" cy="3626896"/>
          </a:xfrm>
          <a:prstGeom prst="rect">
            <a:avLst/>
          </a:prstGeom>
        </p:spPr>
      </p:pic>
      <p:sp>
        <p:nvSpPr>
          <p:cNvPr id="6" name="Explosion 1 5"/>
          <p:cNvSpPr/>
          <p:nvPr/>
        </p:nvSpPr>
        <p:spPr>
          <a:xfrm>
            <a:off x="589967" y="3212976"/>
            <a:ext cx="6646329" cy="3791981"/>
          </a:xfrm>
          <a:prstGeom prst="irregularSeal1">
            <a:avLst/>
          </a:prstGeom>
          <a:solidFill>
            <a:srgbClr val="FF0000"/>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7" name="TextBox 6"/>
          <p:cNvSpPr txBox="1"/>
          <p:nvPr/>
        </p:nvSpPr>
        <p:spPr>
          <a:xfrm>
            <a:off x="1670087" y="4221088"/>
            <a:ext cx="4466157" cy="1569660"/>
          </a:xfrm>
          <a:prstGeom prst="rect">
            <a:avLst/>
          </a:prstGeom>
          <a:noFill/>
        </p:spPr>
        <p:txBody>
          <a:bodyPr wrap="square" rtlCol="0">
            <a:spAutoFit/>
          </a:bodyPr>
          <a:lstStyle/>
          <a:p>
            <a:pPr algn="ctr"/>
            <a:r>
              <a:rPr lang="en-US" sz="1600" b="1" dirty="0" smtClean="0">
                <a:solidFill>
                  <a:srgbClr val="000000"/>
                </a:solidFill>
              </a:rPr>
              <a:t>FACTOID</a:t>
            </a:r>
          </a:p>
          <a:p>
            <a:pPr algn="ctr"/>
            <a:r>
              <a:rPr lang="en-US" sz="1600" b="1" dirty="0" smtClean="0">
                <a:solidFill>
                  <a:srgbClr val="000000"/>
                </a:solidFill>
              </a:rPr>
              <a:t>Although you weren’t meant to join the army until you were 18, lots of younger boys lied about their age, so they could go too! The youngest known boy who fought in the War was 12 years old!</a:t>
            </a:r>
            <a:endParaRPr lang="en-US" sz="1600" b="1" dirty="0">
              <a:solidFill>
                <a:srgbClr val="000000"/>
              </a:solidFill>
            </a:endParaRPr>
          </a:p>
        </p:txBody>
      </p:sp>
      <p:sp>
        <p:nvSpPr>
          <p:cNvPr id="9" name="Rectangle 8"/>
          <p:cNvSpPr/>
          <p:nvPr/>
        </p:nvSpPr>
        <p:spPr>
          <a:xfrm>
            <a:off x="4067944" y="6309320"/>
            <a:ext cx="3172663" cy="369332"/>
          </a:xfrm>
          <a:prstGeom prst="rect">
            <a:avLst/>
          </a:prstGeom>
        </p:spPr>
        <p:txBody>
          <a:bodyPr wrap="none">
            <a:spAutoFit/>
          </a:bodyPr>
          <a:lstStyle/>
          <a:p>
            <a:r>
              <a:rPr lang="en-US" dirty="0" smtClean="0"/>
              <a:t>Photo from the </a:t>
            </a:r>
            <a:r>
              <a:rPr lang="en-US" dirty="0" smtClean="0">
                <a:hlinkClick r:id="rId4"/>
              </a:rPr>
              <a:t>British Library</a:t>
            </a:r>
            <a:endParaRPr lang="en-US" dirty="0"/>
          </a:p>
        </p:txBody>
      </p:sp>
    </p:spTree>
    <p:extLst>
      <p:ext uri="{BB962C8B-B14F-4D97-AF65-F5344CB8AC3E}">
        <p14:creationId xmlns:p14="http://schemas.microsoft.com/office/powerpoint/2010/main" val="3777162709"/>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fontScheme name="Default Design">
      <a:majorFont>
        <a:latin typeface="Open Sans"/>
        <a:ea typeface="ＭＳ Ｐゴシック"/>
        <a:cs typeface="Arial"/>
      </a:majorFont>
      <a:minorFont>
        <a:latin typeface="Open Sans Light"/>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1C1C1C"/>
        </a:dk1>
        <a:lt1>
          <a:srgbClr val="FFFFFF"/>
        </a:lt1>
        <a:dk2>
          <a:srgbClr val="292929"/>
        </a:dk2>
        <a:lt2>
          <a:srgbClr val="E3EBF1"/>
        </a:lt2>
        <a:accent1>
          <a:srgbClr val="990000"/>
        </a:accent1>
        <a:accent2>
          <a:srgbClr val="008888"/>
        </a:accent2>
        <a:accent3>
          <a:srgbClr val="ACACAC"/>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5293</TotalTime>
  <Words>829</Words>
  <Application>Microsoft Office PowerPoint</Application>
  <PresentationFormat>On-screen Show (4:3)</PresentationFormat>
  <Paragraphs>84</Paragraphs>
  <Slides>14</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MS PGothic</vt:lpstr>
      <vt:lpstr>Arial</vt:lpstr>
      <vt:lpstr>Calibri</vt:lpstr>
      <vt:lpstr>Cambria</vt:lpstr>
      <vt:lpstr>ＭＳ 明朝</vt:lpstr>
      <vt:lpstr>Open Sans</vt:lpstr>
      <vt:lpstr>Open Sans Light</vt:lpstr>
      <vt:lpstr>Times New Roman</vt:lpstr>
      <vt:lpstr>Default Design</vt:lpstr>
      <vt:lpstr>The Isolation Hospital</vt:lpstr>
      <vt:lpstr>Where is the Isolation Hospital?</vt:lpstr>
      <vt:lpstr>What was an Isolation Hospital?</vt:lpstr>
      <vt:lpstr>How did it work?</vt:lpstr>
      <vt:lpstr>A Changing Cambridge</vt:lpstr>
      <vt:lpstr>The population rises!</vt:lpstr>
      <vt:lpstr>Cambridge cultivates disease!</vt:lpstr>
      <vt:lpstr>It’s in the air!</vt:lpstr>
      <vt:lpstr>What happened to the Hospital in World War One?</vt:lpstr>
      <vt:lpstr>The 1,500 mile walk to Cambridge!</vt:lpstr>
      <vt:lpstr>Where is Serbia?</vt:lpstr>
      <vt:lpstr>What happened there in World War Two?</vt:lpstr>
      <vt:lpstr>Discover More</vt:lpstr>
      <vt:lpstr>Web Resources available at: </vt:lpstr>
    </vt:vector>
  </TitlesOfParts>
  <Company>Taylor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Main</dc:creator>
  <cp:lastModifiedBy>HistoryWorks Mario</cp:lastModifiedBy>
  <cp:revision>156</cp:revision>
  <dcterms:created xsi:type="dcterms:W3CDTF">2015-03-12T11:07:07Z</dcterms:created>
  <dcterms:modified xsi:type="dcterms:W3CDTF">2017-11-07T16:32:52Z</dcterms:modified>
</cp:coreProperties>
</file>