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265" r:id="rId3"/>
    <p:sldId id="275" r:id="rId4"/>
    <p:sldId id="283" r:id="rId5"/>
    <p:sldId id="266" r:id="rId6"/>
    <p:sldId id="267" r:id="rId7"/>
    <p:sldId id="277" r:id="rId8"/>
    <p:sldId id="276" r:id="rId9"/>
    <p:sldId id="268" r:id="rId10"/>
    <p:sldId id="273" r:id="rId11"/>
    <p:sldId id="279" r:id="rId12"/>
    <p:sldId id="280" r:id="rId13"/>
    <p:sldId id="282" r:id="rId14"/>
    <p:sldId id="281" r:id="rId15"/>
    <p:sldId id="278" r:id="rId16"/>
    <p:sldId id="264" r:id="rId1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2" autoAdjust="0"/>
    <p:restoredTop sz="94677"/>
  </p:normalViewPr>
  <p:slideViewPr>
    <p:cSldViewPr>
      <p:cViewPr>
        <p:scale>
          <a:sx n="60" d="100"/>
          <a:sy n="60" d="100"/>
        </p:scale>
        <p:origin x="2592"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31/10/2017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hyperlink" Target="http://www.kings.cam.ac.uk/chapel/" TargetMode="External"/><Relationship Id="rId4" Type="http://schemas.openxmlformats.org/officeDocument/2006/relationships/hyperlink" Target="http://www.kings.cam.ac.uk/chapel/history.html" TargetMode="External"/><Relationship Id="rId5" Type="http://schemas.openxmlformats.org/officeDocument/2006/relationships/hyperlink" Target="http://www.kings.cam.ac.uk/archive-centre/exhibitions/royal-visit-1564/index.html" TargetMode="External"/><Relationship Id="rId1" Type="http://schemas.openxmlformats.org/officeDocument/2006/relationships/slideLayout" Target="../slideLayouts/slideLayout2.xml"/><Relationship Id="rId2" Type="http://schemas.openxmlformats.org/officeDocument/2006/relationships/hyperlink" Target="mailto:tourism@kings.cam.ac.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mmons.wikimedia.org/wiki/File:King%27s_College_Chapel,_Cambridge_15.JPG" TargetMode="External"/><Relationship Id="rId3"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i="1" dirty="0" smtClean="0">
                <a:latin typeface="Apple Chancery" charset="0"/>
                <a:ea typeface="Apple Chancery" charset="0"/>
                <a:cs typeface="Apple Chancery" charset="0"/>
              </a:rPr>
              <a:t>King’s College Chapel</a:t>
            </a:r>
            <a:endParaRPr lang="en-GB" i="1" dirty="0">
              <a:latin typeface="Apple Chancery" charset="0"/>
              <a:ea typeface="Apple Chancery" charset="0"/>
              <a:cs typeface="Apple Chancery"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4900" dirty="0" smtClean="0">
                <a:latin typeface="Apple Chancery" charset="0"/>
                <a:ea typeface="Apple Chancery" charset="0"/>
                <a:cs typeface="Apple Chancery" charset="0"/>
              </a:rPr>
              <a:t>The Chapel is Finally Compete!</a:t>
            </a:r>
            <a:endParaRPr lang="en-GB" sz="4900" dirty="0">
              <a:latin typeface="Apple Chancery" charset="0"/>
              <a:ea typeface="Apple Chancery" charset="0"/>
              <a:cs typeface="Apple Chancery" charset="0"/>
            </a:endParaRPr>
          </a:p>
        </p:txBody>
      </p:sp>
      <p:sp>
        <p:nvSpPr>
          <p:cNvPr id="4" name="Rectangle 3"/>
          <p:cNvSpPr/>
          <p:nvPr/>
        </p:nvSpPr>
        <p:spPr>
          <a:xfrm>
            <a:off x="5364088" y="1913497"/>
            <a:ext cx="3322712" cy="3785652"/>
          </a:xfrm>
          <a:prstGeom prst="rect">
            <a:avLst/>
          </a:prstGeom>
        </p:spPr>
        <p:txBody>
          <a:bodyPr wrap="square">
            <a:spAutoFit/>
          </a:bodyPr>
          <a:lstStyle/>
          <a:p>
            <a:pPr marL="0" marR="0">
              <a:spcBef>
                <a:spcPts val="0"/>
              </a:spcBef>
              <a:spcAft>
                <a:spcPts val="0"/>
              </a:spcAft>
            </a:pPr>
            <a:r>
              <a:rPr lang="en-US" sz="2000" dirty="0">
                <a:latin typeface="Century Gothic" charset="0"/>
                <a:ea typeface="ＭＳ 明朝" charset="-128"/>
              </a:rPr>
              <a:t>Just over one hundred years after the laying of the foundation stone of King’s College Chapel, at the time of Henry VIII’s death in 1547, the Chapel was considered to be one of the grandest and most exquisite buildings in Europe and is still is to this day. </a:t>
            </a:r>
            <a:endParaRPr lang="en-US" sz="2000" dirty="0">
              <a:effectLst/>
              <a:latin typeface="Times New Roman" charset="0"/>
              <a:ea typeface="ＭＳ 明朝"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16832"/>
            <a:ext cx="4704522" cy="3528392"/>
          </a:xfrm>
          <a:prstGeom prst="rect">
            <a:avLst/>
          </a:prstGeom>
        </p:spPr>
      </p:pic>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Queen Elizabeth I visits King’s College Chapel</a:t>
            </a:r>
            <a:endParaRPr lang="en-US" dirty="0">
              <a:latin typeface="Apple Chancery" charset="0"/>
              <a:ea typeface="Apple Chancery" charset="0"/>
              <a:cs typeface="Apple Chancery" charset="0"/>
            </a:endParaRPr>
          </a:p>
        </p:txBody>
      </p:sp>
      <p:sp>
        <p:nvSpPr>
          <p:cNvPr id="4" name="TextBox 3"/>
          <p:cNvSpPr txBox="1"/>
          <p:nvPr/>
        </p:nvSpPr>
        <p:spPr>
          <a:xfrm>
            <a:off x="4874017" y="1699061"/>
            <a:ext cx="4269983" cy="2585323"/>
          </a:xfrm>
          <a:prstGeom prst="rect">
            <a:avLst/>
          </a:prstGeom>
          <a:noFill/>
        </p:spPr>
        <p:txBody>
          <a:bodyPr wrap="square" rtlCol="0">
            <a:spAutoFit/>
          </a:bodyPr>
          <a:lstStyle/>
          <a:p>
            <a:r>
              <a:rPr lang="en-US" dirty="0" smtClean="0">
                <a:latin typeface="Century Gothic" charset="0"/>
                <a:ea typeface="Century Gothic" charset="0"/>
                <a:cs typeface="Century Gothic" charset="0"/>
              </a:rPr>
              <a:t>The final Tudor monarch; Elizabeth I also visited King’s College Chapel during her reign, on her only visit to Cambridge in August 1564.</a:t>
            </a:r>
          </a:p>
          <a:p>
            <a:endParaRPr lang="en-US" dirty="0">
              <a:latin typeface="Century Gothic" charset="0"/>
              <a:ea typeface="Century Gothic" charset="0"/>
              <a:cs typeface="Century Gothic" charset="0"/>
            </a:endParaRPr>
          </a:p>
          <a:p>
            <a:r>
              <a:rPr lang="en-US" dirty="0" smtClean="0">
                <a:latin typeface="Century Gothic" charset="0"/>
                <a:ea typeface="Century Gothic" charset="0"/>
                <a:cs typeface="Century Gothic" charset="0"/>
              </a:rPr>
              <a:t>Her visit involved a hectic schedule of events including listening to speeches, sermons, debates and plays.</a:t>
            </a:r>
            <a:endParaRPr lang="en-US" dirty="0">
              <a:latin typeface="Century Gothic" charset="0"/>
              <a:ea typeface="Century Gothic" charset="0"/>
              <a:cs typeface="Century Gothic"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85" y="1699061"/>
            <a:ext cx="4611003" cy="3458252"/>
          </a:xfrm>
          <a:prstGeom prst="rect">
            <a:avLst/>
          </a:prstGeom>
        </p:spPr>
      </p:pic>
      <p:sp>
        <p:nvSpPr>
          <p:cNvPr id="6" name="Explosion 1 5"/>
          <p:cNvSpPr/>
          <p:nvPr/>
        </p:nvSpPr>
        <p:spPr>
          <a:xfrm>
            <a:off x="1187624" y="3615181"/>
            <a:ext cx="5544616" cy="308426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bg1"/>
                </a:solidFill>
                <a:latin typeface="Arial" charset="0"/>
                <a:ea typeface="Arial" charset="0"/>
                <a:cs typeface="Arial" charset="0"/>
              </a:rPr>
              <a:t>FACTOID! </a:t>
            </a:r>
          </a:p>
          <a:p>
            <a:pPr algn="ctr"/>
            <a:r>
              <a:rPr lang="en-US" sz="1400" b="1" dirty="0" smtClean="0">
                <a:solidFill>
                  <a:schemeClr val="bg1"/>
                </a:solidFill>
                <a:latin typeface="Arial" charset="0"/>
                <a:ea typeface="Arial" charset="0"/>
                <a:cs typeface="Arial" charset="0"/>
              </a:rPr>
              <a:t>Elizabeth cancelled attending a play which had been </a:t>
            </a:r>
            <a:r>
              <a:rPr lang="en-US" sz="1400" b="1" dirty="0" err="1" smtClean="0">
                <a:solidFill>
                  <a:schemeClr val="bg1"/>
                </a:solidFill>
                <a:latin typeface="Arial" charset="0"/>
                <a:ea typeface="Arial" charset="0"/>
                <a:cs typeface="Arial" charset="0"/>
              </a:rPr>
              <a:t>organised</a:t>
            </a:r>
            <a:r>
              <a:rPr lang="en-US" sz="1400" b="1" dirty="0" smtClean="0">
                <a:solidFill>
                  <a:schemeClr val="bg1"/>
                </a:solidFill>
                <a:latin typeface="Arial" charset="0"/>
                <a:ea typeface="Arial" charset="0"/>
                <a:cs typeface="Arial" charset="0"/>
              </a:rPr>
              <a:t> especially for her, because she was so tired from her busy day!</a:t>
            </a:r>
            <a:endParaRPr lang="en-US" sz="14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993086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9144000" cy="1143000"/>
          </a:xfrm>
        </p:spPr>
        <p:txBody>
          <a:bodyPr/>
          <a:lstStyle/>
          <a:p>
            <a:r>
              <a:rPr lang="en-US" dirty="0" smtClean="0">
                <a:latin typeface="Apple Chancery" charset="0"/>
                <a:ea typeface="Apple Chancery" charset="0"/>
                <a:cs typeface="Apple Chancery" charset="0"/>
              </a:rPr>
              <a:t>Elizabeth Tours the University</a:t>
            </a:r>
            <a:endParaRPr lang="en-US" dirty="0">
              <a:latin typeface="Apple Chancery" charset="0"/>
              <a:ea typeface="Apple Chancery" charset="0"/>
              <a:cs typeface="Apple Chancery" charset="0"/>
            </a:endParaRPr>
          </a:p>
        </p:txBody>
      </p:sp>
      <p:sp>
        <p:nvSpPr>
          <p:cNvPr id="4" name="Rectangle 3"/>
          <p:cNvSpPr/>
          <p:nvPr/>
        </p:nvSpPr>
        <p:spPr>
          <a:xfrm>
            <a:off x="4888983" y="1631792"/>
            <a:ext cx="4071694" cy="2246769"/>
          </a:xfrm>
          <a:prstGeom prst="rect">
            <a:avLst/>
          </a:prstGeom>
        </p:spPr>
        <p:txBody>
          <a:bodyPr wrap="square">
            <a:spAutoFit/>
          </a:bodyPr>
          <a:lstStyle/>
          <a:p>
            <a:r>
              <a:rPr lang="en-US" sz="2000" dirty="0">
                <a:latin typeface="Century Gothic" charset="0"/>
                <a:ea typeface="Century Gothic" charset="0"/>
                <a:cs typeface="Century Gothic" charset="0"/>
              </a:rPr>
              <a:t>Her visit involved a tour of a number of colleges, including King’s College </a:t>
            </a:r>
            <a:r>
              <a:rPr lang="en-US" sz="2000" dirty="0" smtClean="0">
                <a:latin typeface="Century Gothic" charset="0"/>
                <a:ea typeface="Century Gothic" charset="0"/>
                <a:cs typeface="Century Gothic" charset="0"/>
              </a:rPr>
              <a:t>and St. John’s College, </a:t>
            </a:r>
            <a:r>
              <a:rPr lang="en-US" sz="2000" dirty="0">
                <a:latin typeface="Century Gothic" charset="0"/>
                <a:ea typeface="Century Gothic" charset="0"/>
                <a:cs typeface="Century Gothic" charset="0"/>
              </a:rPr>
              <a:t>also a visit to Great St. Mary’s </a:t>
            </a:r>
            <a:r>
              <a:rPr lang="en-US" sz="2000" dirty="0" smtClean="0">
                <a:latin typeface="Century Gothic" charset="0"/>
                <a:ea typeface="Century Gothic" charset="0"/>
                <a:cs typeface="Century Gothic" charset="0"/>
              </a:rPr>
              <a:t>Church.</a:t>
            </a:r>
          </a:p>
          <a:p>
            <a:endParaRPr lang="en-US" sz="2000" dirty="0" smtClean="0">
              <a:latin typeface="Century Gothic" charset="0"/>
              <a:ea typeface="Century Gothic" charset="0"/>
              <a:cs typeface="Century Gothic" charset="0"/>
            </a:endParaRPr>
          </a:p>
          <a:p>
            <a:endParaRPr lang="en-US" sz="2000" dirty="0">
              <a:latin typeface="Century Gothic" charset="0"/>
              <a:ea typeface="Century Gothic" charset="0"/>
              <a:cs typeface="Century Gothic"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772816"/>
            <a:ext cx="4709470" cy="3532103"/>
          </a:xfrm>
          <a:prstGeom prst="rect">
            <a:avLst/>
          </a:prstGeom>
        </p:spPr>
      </p:pic>
      <p:sp>
        <p:nvSpPr>
          <p:cNvPr id="7" name="Explosion 1 6"/>
          <p:cNvSpPr/>
          <p:nvPr/>
        </p:nvSpPr>
        <p:spPr>
          <a:xfrm>
            <a:off x="3347864" y="3068960"/>
            <a:ext cx="5796136" cy="36004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dirty="0" smtClean="0">
              <a:solidFill>
                <a:schemeClr val="bg1"/>
              </a:solidFill>
              <a:latin typeface="Century Gothic" charset="0"/>
              <a:ea typeface="Century Gothic" charset="0"/>
              <a:cs typeface="Century Gothic" charset="0"/>
            </a:endParaRPr>
          </a:p>
          <a:p>
            <a:pPr algn="ctr"/>
            <a:r>
              <a:rPr lang="en-US" sz="1400" b="1" dirty="0" smtClean="0">
                <a:solidFill>
                  <a:schemeClr val="bg1"/>
                </a:solidFill>
                <a:latin typeface="Century Gothic" charset="0"/>
                <a:ea typeface="Century Gothic" charset="0"/>
                <a:cs typeface="Century Gothic" charset="0"/>
              </a:rPr>
              <a:t>FACTOID!</a:t>
            </a:r>
          </a:p>
          <a:p>
            <a:pPr algn="ctr"/>
            <a:r>
              <a:rPr lang="en-US" sz="1400" b="1" dirty="0" smtClean="0">
                <a:solidFill>
                  <a:schemeClr val="bg1"/>
                </a:solidFill>
                <a:latin typeface="Century Gothic" charset="0"/>
                <a:ea typeface="Century Gothic" charset="0"/>
                <a:cs typeface="Century Gothic" charset="0"/>
              </a:rPr>
              <a:t>You can still see one of the gold-tooled manuscripts that was presented to Elizabeth I on her visit, in the Cambridge University Library!</a:t>
            </a:r>
            <a:endParaRPr lang="en-US" sz="1400" b="1" dirty="0">
              <a:solidFill>
                <a:schemeClr val="bg1"/>
              </a:solidFill>
              <a:latin typeface="Century Gothic" charset="0"/>
              <a:ea typeface="Century Gothic" charset="0"/>
              <a:cs typeface="Century Gothic" charset="0"/>
            </a:endParaRPr>
          </a:p>
          <a:p>
            <a:pPr algn="ctr"/>
            <a:endParaRPr lang="en-US" dirty="0"/>
          </a:p>
        </p:txBody>
      </p:sp>
    </p:spTree>
    <p:extLst>
      <p:ext uri="{BB962C8B-B14F-4D97-AF65-F5344CB8AC3E}">
        <p14:creationId xmlns:p14="http://schemas.microsoft.com/office/powerpoint/2010/main" val="1840012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964488" cy="1143000"/>
          </a:xfrm>
        </p:spPr>
        <p:txBody>
          <a:bodyPr/>
          <a:lstStyle/>
          <a:p>
            <a:r>
              <a:rPr lang="en-US">
                <a:latin typeface="Apple Chancery" charset="0"/>
                <a:ea typeface="Apple Chancery" charset="0"/>
                <a:cs typeface="Apple Chancery" charset="0"/>
              </a:rPr>
              <a:t>Elizabeth Wows Cambridge Scholars!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772816"/>
            <a:ext cx="5184576" cy="3888432"/>
          </a:xfrm>
        </p:spPr>
      </p:pic>
      <p:sp>
        <p:nvSpPr>
          <p:cNvPr id="5" name="Explosion 1 4"/>
          <p:cNvSpPr/>
          <p:nvPr/>
        </p:nvSpPr>
        <p:spPr>
          <a:xfrm>
            <a:off x="3923928" y="2924944"/>
            <a:ext cx="5039544" cy="374441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dirty="0" smtClean="0">
              <a:solidFill>
                <a:schemeClr val="bg1"/>
              </a:solidFill>
              <a:latin typeface="Century Gothic" charset="0"/>
              <a:ea typeface="Century Gothic" charset="0"/>
              <a:cs typeface="Century Gothic" charset="0"/>
            </a:endParaRPr>
          </a:p>
          <a:p>
            <a:pPr algn="ctr"/>
            <a:r>
              <a:rPr lang="en-US" sz="1400" b="1" dirty="0" smtClean="0">
                <a:solidFill>
                  <a:schemeClr val="bg1"/>
                </a:solidFill>
                <a:latin typeface="Century Gothic" charset="0"/>
                <a:ea typeface="Century Gothic" charset="0"/>
                <a:cs typeface="Century Gothic" charset="0"/>
              </a:rPr>
              <a:t>FACTOID!</a:t>
            </a:r>
          </a:p>
          <a:p>
            <a:pPr algn="ctr"/>
            <a:r>
              <a:rPr lang="en-US" sz="1400" b="1" dirty="0" smtClean="0">
                <a:solidFill>
                  <a:schemeClr val="bg1"/>
                </a:solidFill>
                <a:latin typeface="Century Gothic" charset="0"/>
                <a:ea typeface="Century Gothic" charset="0"/>
                <a:cs typeface="Century Gothic" charset="0"/>
              </a:rPr>
              <a:t>She </a:t>
            </a:r>
            <a:r>
              <a:rPr lang="en-US" sz="1400" b="1" dirty="0">
                <a:solidFill>
                  <a:schemeClr val="bg1"/>
                </a:solidFill>
                <a:latin typeface="Century Gothic" charset="0"/>
                <a:ea typeface="Century Gothic" charset="0"/>
                <a:cs typeface="Century Gothic" charset="0"/>
              </a:rPr>
              <a:t>addressed everyone in Latin in her speeches, </a:t>
            </a:r>
            <a:r>
              <a:rPr lang="en-US" sz="1400" b="1" dirty="0" smtClean="0">
                <a:solidFill>
                  <a:schemeClr val="bg1"/>
                </a:solidFill>
                <a:latin typeface="Century Gothic" charset="0"/>
                <a:ea typeface="Century Gothic" charset="0"/>
                <a:cs typeface="Century Gothic" charset="0"/>
              </a:rPr>
              <a:t>which </a:t>
            </a:r>
            <a:r>
              <a:rPr lang="en-US" sz="1400" b="1" dirty="0">
                <a:solidFill>
                  <a:schemeClr val="bg1"/>
                </a:solidFill>
                <a:latin typeface="Century Gothic" charset="0"/>
                <a:ea typeface="Century Gothic" charset="0"/>
                <a:cs typeface="Century Gothic" charset="0"/>
              </a:rPr>
              <a:t>show off how educated she </a:t>
            </a:r>
            <a:r>
              <a:rPr lang="en-US" sz="1400" b="1" dirty="0" smtClean="0">
                <a:solidFill>
                  <a:schemeClr val="bg1"/>
                </a:solidFill>
                <a:latin typeface="Century Gothic" charset="0"/>
                <a:ea typeface="Century Gothic" charset="0"/>
                <a:cs typeface="Century Gothic" charset="0"/>
              </a:rPr>
              <a:t>was, and helped her </a:t>
            </a:r>
            <a:r>
              <a:rPr lang="en-US" sz="1400" b="1" dirty="0">
                <a:solidFill>
                  <a:schemeClr val="bg1"/>
                </a:solidFill>
                <a:latin typeface="Century Gothic" charset="0"/>
                <a:ea typeface="Century Gothic" charset="0"/>
                <a:cs typeface="Century Gothic" charset="0"/>
              </a:rPr>
              <a:t>gain respect from all the male Cambridge scholars!</a:t>
            </a:r>
          </a:p>
          <a:p>
            <a:pPr algn="ctr"/>
            <a:endParaRPr lang="en-US" dirty="0"/>
          </a:p>
        </p:txBody>
      </p:sp>
    </p:spTree>
    <p:extLst>
      <p:ext uri="{BB962C8B-B14F-4D97-AF65-F5344CB8AC3E}">
        <p14:creationId xmlns:p14="http://schemas.microsoft.com/office/powerpoint/2010/main" val="2017000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King’s College Chapel </a:t>
            </a:r>
            <a:br>
              <a:rPr lang="en-US" dirty="0" smtClean="0">
                <a:latin typeface="Apple Chancery" charset="0"/>
                <a:ea typeface="Apple Chancery" charset="0"/>
                <a:cs typeface="Apple Chancery" charset="0"/>
              </a:rPr>
            </a:br>
            <a:r>
              <a:rPr lang="en-US" dirty="0" smtClean="0">
                <a:latin typeface="Apple Chancery" charset="0"/>
                <a:ea typeface="Apple Chancery" charset="0"/>
                <a:cs typeface="Apple Chancery" charset="0"/>
              </a:rPr>
              <a:t>Preserved for Generations</a:t>
            </a:r>
            <a:endParaRPr lang="en-US" dirty="0">
              <a:latin typeface="Apple Chancery" charset="0"/>
              <a:ea typeface="Apple Chancery" charset="0"/>
              <a:cs typeface="Apple Chancery"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72116" y="2256276"/>
            <a:ext cx="3867681" cy="2900761"/>
          </a:xfrm>
          <a:prstGeom prst="rect">
            <a:avLst/>
          </a:prstGeom>
        </p:spPr>
      </p:pic>
      <p:sp>
        <p:nvSpPr>
          <p:cNvPr id="6" name="TextBox 5"/>
          <p:cNvSpPr txBox="1"/>
          <p:nvPr/>
        </p:nvSpPr>
        <p:spPr>
          <a:xfrm>
            <a:off x="3854854" y="1556792"/>
            <a:ext cx="5112568" cy="1938992"/>
          </a:xfrm>
          <a:prstGeom prst="rect">
            <a:avLst/>
          </a:prstGeom>
          <a:noFill/>
        </p:spPr>
        <p:txBody>
          <a:bodyPr wrap="square" rtlCol="0">
            <a:spAutoFit/>
          </a:bodyPr>
          <a:lstStyle/>
          <a:p>
            <a:r>
              <a:rPr lang="en-US" sz="2000" dirty="0" smtClean="0">
                <a:latin typeface="Century Gothic" charset="0"/>
                <a:ea typeface="Century Gothic" charset="0"/>
                <a:cs typeface="Century Gothic" charset="0"/>
              </a:rPr>
              <a:t>After all the hard work that was put into</a:t>
            </a:r>
          </a:p>
          <a:p>
            <a:r>
              <a:rPr lang="en-US" sz="2000" dirty="0" smtClean="0">
                <a:latin typeface="Century Gothic" charset="0"/>
                <a:ea typeface="Century Gothic" charset="0"/>
                <a:cs typeface="Century Gothic" charset="0"/>
              </a:rPr>
              <a:t>completing King’s College Chapel by the Tudor Monarchs, King’s College takes great care in preserving the Chapel as a place of worship for future generations to enjoy. </a:t>
            </a:r>
            <a:endParaRPr lang="en-US" sz="2000" dirty="0">
              <a:latin typeface="Century Gothic" charset="0"/>
              <a:ea typeface="Century Gothic" charset="0"/>
              <a:cs typeface="Century Gothic" charset="0"/>
            </a:endParaRPr>
          </a:p>
        </p:txBody>
      </p:sp>
      <p:sp>
        <p:nvSpPr>
          <p:cNvPr id="7" name="Explosion 1 6"/>
          <p:cNvSpPr/>
          <p:nvPr/>
        </p:nvSpPr>
        <p:spPr>
          <a:xfrm>
            <a:off x="3762664" y="3140968"/>
            <a:ext cx="5292080" cy="357301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latin typeface="Arial" charset="0"/>
                <a:ea typeface="Arial" charset="0"/>
                <a:cs typeface="Arial" charset="0"/>
              </a:rPr>
              <a:t>FACTOID!</a:t>
            </a:r>
          </a:p>
          <a:p>
            <a:pPr algn="ctr"/>
            <a:r>
              <a:rPr lang="en-US" sz="1600" b="1" dirty="0" smtClean="0">
                <a:solidFill>
                  <a:schemeClr val="bg1"/>
                </a:solidFill>
                <a:latin typeface="Arial" charset="0"/>
                <a:ea typeface="Arial" charset="0"/>
                <a:cs typeface="Arial" charset="0"/>
              </a:rPr>
              <a:t>In WW2 they removed all the stained glass windows from the Chapel to ensure they didn’t get damaged! It must have been quite a job!</a:t>
            </a:r>
            <a:endParaRPr lang="en-US" sz="16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33153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pple Chancery" charset="0"/>
                <a:ea typeface="Apple Chancery" charset="0"/>
                <a:cs typeface="Apple Chancery" charset="0"/>
              </a:rPr>
              <a:t>Discover More</a:t>
            </a:r>
            <a:r>
              <a:rPr lang="is-IS" dirty="0" smtClean="0">
                <a:latin typeface="Apple Chancery" charset="0"/>
                <a:ea typeface="Apple Chancery" charset="0"/>
                <a:cs typeface="Apple Chancery" charset="0"/>
              </a:rPr>
              <a:t>…</a:t>
            </a:r>
            <a:endParaRPr lang="en-US" dirty="0">
              <a:latin typeface="Apple Chancery" charset="0"/>
              <a:ea typeface="Apple Chancery" charset="0"/>
              <a:cs typeface="Apple Chancery" charset="0"/>
            </a:endParaRPr>
          </a:p>
        </p:txBody>
      </p:sp>
      <p:sp>
        <p:nvSpPr>
          <p:cNvPr id="4" name="Rectangle 3"/>
          <p:cNvSpPr/>
          <p:nvPr/>
        </p:nvSpPr>
        <p:spPr>
          <a:xfrm>
            <a:off x="251520" y="1700808"/>
            <a:ext cx="8712967" cy="3970318"/>
          </a:xfrm>
          <a:prstGeom prst="rect">
            <a:avLst/>
          </a:prstGeom>
        </p:spPr>
        <p:txBody>
          <a:bodyPr wrap="square">
            <a:spAutoFit/>
          </a:bodyPr>
          <a:lstStyle/>
          <a:p>
            <a:r>
              <a:rPr lang="en-US" dirty="0">
                <a:latin typeface="arial" charset="0"/>
              </a:rPr>
              <a:t>Admission is </a:t>
            </a:r>
            <a:r>
              <a:rPr lang="en-US" dirty="0" smtClean="0">
                <a:latin typeface="arial" charset="0"/>
              </a:rPr>
              <a:t>FREE </a:t>
            </a:r>
            <a:r>
              <a:rPr lang="en-US" dirty="0">
                <a:latin typeface="arial" charset="0"/>
              </a:rPr>
              <a:t>for Cambridge children under 12 visiting with their family or school. </a:t>
            </a:r>
            <a:r>
              <a:rPr lang="en-US" dirty="0" smtClean="0">
                <a:latin typeface="arial" charset="0"/>
              </a:rPr>
              <a:t>To </a:t>
            </a:r>
            <a:r>
              <a:rPr lang="en-US" dirty="0" err="1" smtClean="0">
                <a:latin typeface="arial" charset="0"/>
              </a:rPr>
              <a:t>organise</a:t>
            </a:r>
            <a:r>
              <a:rPr lang="en-US" dirty="0" smtClean="0">
                <a:latin typeface="arial" charset="0"/>
              </a:rPr>
              <a:t> a school visit to the Chapel, contact </a:t>
            </a:r>
            <a:r>
              <a:rPr lang="en-US" dirty="0">
                <a:latin typeface="arial" charset="0"/>
              </a:rPr>
              <a:t>King's College at</a:t>
            </a:r>
            <a:r>
              <a:rPr lang="en-US" dirty="0" smtClean="0">
                <a:latin typeface="arial" charset="0"/>
              </a:rPr>
              <a:t>:</a:t>
            </a:r>
            <a:r>
              <a:rPr lang="en-US" dirty="0">
                <a:latin typeface="arial" charset="0"/>
              </a:rPr>
              <a:t> </a:t>
            </a:r>
            <a:r>
              <a:rPr lang="en-US" dirty="0" smtClean="0">
                <a:latin typeface="arial" charset="0"/>
                <a:hlinkClick r:id="rId2"/>
              </a:rPr>
              <a:t>tourism@kings.cam.ac.uk</a:t>
            </a:r>
            <a:endParaRPr lang="en-US" dirty="0" smtClean="0">
              <a:latin typeface="arial" charset="0"/>
            </a:endParaRPr>
          </a:p>
          <a:p>
            <a:endParaRPr lang="en-US" dirty="0">
              <a:latin typeface="arial" charset="0"/>
            </a:endParaRPr>
          </a:p>
          <a:p>
            <a:r>
              <a:rPr lang="en-US" dirty="0" smtClean="0">
                <a:latin typeface="arial" charset="0"/>
              </a:rPr>
              <a:t>And </a:t>
            </a:r>
            <a:r>
              <a:rPr lang="en-US" dirty="0">
                <a:latin typeface="arial" charset="0"/>
              </a:rPr>
              <a:t>for </a:t>
            </a:r>
            <a:r>
              <a:rPr lang="en-US" dirty="0" smtClean="0">
                <a:latin typeface="arial" charset="0"/>
              </a:rPr>
              <a:t>all visitors, </a:t>
            </a:r>
            <a:r>
              <a:rPr lang="en-US" dirty="0">
                <a:latin typeface="arial" charset="0"/>
              </a:rPr>
              <a:t>the entrance is FREE </a:t>
            </a:r>
            <a:r>
              <a:rPr lang="en-US" dirty="0" smtClean="0">
                <a:latin typeface="arial" charset="0"/>
              </a:rPr>
              <a:t>when </a:t>
            </a:r>
            <a:r>
              <a:rPr lang="en-US" dirty="0">
                <a:latin typeface="arial" charset="0"/>
              </a:rPr>
              <a:t>going to </a:t>
            </a:r>
            <a:r>
              <a:rPr lang="en-US" dirty="0" smtClean="0">
                <a:latin typeface="arial" charset="0"/>
              </a:rPr>
              <a:t>King's </a:t>
            </a:r>
            <a:r>
              <a:rPr lang="en-US" dirty="0">
                <a:latin typeface="arial" charset="0"/>
              </a:rPr>
              <a:t>for sung evensong </a:t>
            </a:r>
            <a:r>
              <a:rPr lang="en-US" dirty="0" smtClean="0">
                <a:latin typeface="arial" charset="0"/>
              </a:rPr>
              <a:t>in the Chapel. This </a:t>
            </a:r>
            <a:r>
              <a:rPr lang="en-US" dirty="0">
                <a:latin typeface="arial" charset="0"/>
              </a:rPr>
              <a:t>is a fantastic experience for all of the family to hear the choristers </a:t>
            </a:r>
            <a:r>
              <a:rPr lang="en-US" dirty="0" smtClean="0">
                <a:latin typeface="arial" charset="0"/>
              </a:rPr>
              <a:t>sing</a:t>
            </a:r>
            <a:r>
              <a:rPr lang="en-US" dirty="0">
                <a:latin typeface="arial" charset="0"/>
              </a:rPr>
              <a:t>.</a:t>
            </a:r>
            <a:r>
              <a:rPr lang="en-US" dirty="0" smtClean="0">
                <a:latin typeface="arial" charset="0"/>
              </a:rPr>
              <a:t> </a:t>
            </a:r>
            <a:r>
              <a:rPr lang="en-US" dirty="0">
                <a:latin typeface="arial" charset="0"/>
              </a:rPr>
              <a:t>T</a:t>
            </a:r>
            <a:r>
              <a:rPr lang="en-US" dirty="0" smtClean="0">
                <a:latin typeface="arial" charset="0"/>
              </a:rPr>
              <a:t>o </a:t>
            </a:r>
            <a:r>
              <a:rPr lang="en-US" dirty="0">
                <a:latin typeface="arial" charset="0"/>
              </a:rPr>
              <a:t>find out about concerts and chapel services, you can find the times </a:t>
            </a:r>
            <a:r>
              <a:rPr lang="en-US" dirty="0" smtClean="0">
                <a:latin typeface="arial" charset="0"/>
              </a:rPr>
              <a:t>at: </a:t>
            </a:r>
            <a:r>
              <a:rPr lang="en-US" dirty="0" smtClean="0">
                <a:latin typeface="arial" charset="0"/>
                <a:hlinkClick r:id="rId3"/>
              </a:rPr>
              <a:t>www.kings.cam.ac.uk/chapel/</a:t>
            </a:r>
            <a:endParaRPr lang="en-US" dirty="0" smtClean="0">
              <a:latin typeface="arial" charset="0"/>
            </a:endParaRPr>
          </a:p>
          <a:p>
            <a:endParaRPr lang="en-US" b="0" i="0" dirty="0" smtClean="0">
              <a:effectLst/>
              <a:latin typeface="arial" charset="0"/>
            </a:endParaRPr>
          </a:p>
          <a:p>
            <a:r>
              <a:rPr lang="en-US" dirty="0" smtClean="0">
                <a:latin typeface="arial" charset="0"/>
              </a:rPr>
              <a:t>To find out more about the history of King’s College Chapel visit:</a:t>
            </a:r>
          </a:p>
          <a:p>
            <a:r>
              <a:rPr lang="en-US" dirty="0">
                <a:latin typeface="arial" charset="0"/>
                <a:hlinkClick r:id="rId4"/>
              </a:rPr>
              <a:t>http://</a:t>
            </a:r>
            <a:r>
              <a:rPr lang="en-US" dirty="0" smtClean="0">
                <a:latin typeface="arial" charset="0"/>
                <a:hlinkClick r:id="rId4"/>
              </a:rPr>
              <a:t>www.kings.cam.ac.uk/chapel/history.html</a:t>
            </a:r>
            <a:endParaRPr lang="en-US" dirty="0" smtClean="0">
              <a:latin typeface="arial" charset="0"/>
            </a:endParaRPr>
          </a:p>
          <a:p>
            <a:endParaRPr lang="en-US" b="0" i="0" dirty="0">
              <a:effectLst/>
              <a:latin typeface="arial" charset="0"/>
            </a:endParaRPr>
          </a:p>
          <a:p>
            <a:r>
              <a:rPr lang="en-US" dirty="0" smtClean="0">
                <a:latin typeface="arial" charset="0"/>
              </a:rPr>
              <a:t>To find out more about Elizabeth I’s visit to King’s College visit: </a:t>
            </a:r>
            <a:r>
              <a:rPr lang="en-US" dirty="0" smtClean="0">
                <a:latin typeface="arial" charset="0"/>
                <a:hlinkClick r:id="rId5"/>
              </a:rPr>
              <a:t>http</a:t>
            </a:r>
            <a:r>
              <a:rPr lang="en-US" dirty="0">
                <a:latin typeface="arial" charset="0"/>
                <a:hlinkClick r:id="rId5"/>
              </a:rPr>
              <a:t>://</a:t>
            </a:r>
            <a:r>
              <a:rPr lang="en-US" dirty="0" err="1">
                <a:latin typeface="arial" charset="0"/>
                <a:hlinkClick r:id="rId5"/>
              </a:rPr>
              <a:t>www.kings.cam.ac.uk</a:t>
            </a:r>
            <a:r>
              <a:rPr lang="en-US" dirty="0">
                <a:latin typeface="arial" charset="0"/>
                <a:hlinkClick r:id="rId5"/>
              </a:rPr>
              <a:t>/archive-</a:t>
            </a:r>
            <a:r>
              <a:rPr lang="en-US" dirty="0" err="1">
                <a:latin typeface="arial" charset="0"/>
                <a:hlinkClick r:id="rId5"/>
              </a:rPr>
              <a:t>centre</a:t>
            </a:r>
            <a:r>
              <a:rPr lang="en-US" dirty="0">
                <a:latin typeface="arial" charset="0"/>
                <a:hlinkClick r:id="rId5"/>
              </a:rPr>
              <a:t>/exhibitions/royal-visit-1564/</a:t>
            </a:r>
            <a:r>
              <a:rPr lang="en-US" dirty="0" err="1">
                <a:latin typeface="arial" charset="0"/>
                <a:hlinkClick r:id="rId5"/>
              </a:rPr>
              <a:t>index.html</a:t>
            </a:r>
            <a:endParaRPr lang="en-US" b="0" i="0" dirty="0">
              <a:effectLst/>
              <a:latin typeface="arial" charset="0"/>
            </a:endParaRPr>
          </a:p>
        </p:txBody>
      </p:sp>
    </p:spTree>
    <p:extLst>
      <p:ext uri="{BB962C8B-B14F-4D97-AF65-F5344CB8AC3E}">
        <p14:creationId xmlns:p14="http://schemas.microsoft.com/office/powerpoint/2010/main" val="1770444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a:t>
            </a:r>
            <a:r>
              <a:rPr lang="en-GB" sz="3200" dirty="0" err="1"/>
              <a:t>www.creatingmycambridge.com</a:t>
            </a:r>
            <a:r>
              <a:rPr lang="en-GB" sz="3200" dirty="0"/>
              <a:t>/history-stories/kings-college/</a:t>
            </a:r>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i="1" dirty="0" smtClean="0">
                <a:latin typeface="Apple Chancery" charset="0"/>
                <a:ea typeface="Apple Chancery" charset="0"/>
                <a:cs typeface="Apple Chancery" charset="0"/>
              </a:rPr>
              <a:t>King’s College Chapel</a:t>
            </a:r>
            <a:endParaRPr lang="en-GB" i="1" dirty="0">
              <a:latin typeface="Apple Chancery" charset="0"/>
              <a:ea typeface="Apple Chancery" charset="0"/>
              <a:cs typeface="Apple Chancery" charset="0"/>
            </a:endParaRPr>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TextBox 2"/>
          <p:cNvSpPr txBox="1"/>
          <p:nvPr/>
        </p:nvSpPr>
        <p:spPr>
          <a:xfrm>
            <a:off x="899592" y="2348880"/>
            <a:ext cx="3096344" cy="369332"/>
          </a:xfrm>
          <a:prstGeom prst="rect">
            <a:avLst/>
          </a:prstGeom>
          <a:noFill/>
        </p:spPr>
        <p:txBody>
          <a:bodyPr wrap="square" rtlCol="0">
            <a:spAutoFit/>
          </a:bodyPr>
          <a:lstStyle/>
          <a:p>
            <a:r>
              <a:rPr lang="en-US" dirty="0" smtClean="0"/>
              <a:t>Photo of King’s from backs</a:t>
            </a:r>
            <a:endParaRPr lang="en-US" dirty="0"/>
          </a:p>
        </p:txBody>
      </p:sp>
      <p:sp>
        <p:nvSpPr>
          <p:cNvPr id="4" name="Rectangle 3"/>
          <p:cNvSpPr/>
          <p:nvPr/>
        </p:nvSpPr>
        <p:spPr>
          <a:xfrm>
            <a:off x="5743254" y="1586598"/>
            <a:ext cx="3400746" cy="1631216"/>
          </a:xfrm>
          <a:prstGeom prst="rect">
            <a:avLst/>
          </a:prstGeom>
        </p:spPr>
        <p:txBody>
          <a:bodyPr wrap="square">
            <a:spAutoFit/>
          </a:bodyPr>
          <a:lstStyle/>
          <a:p>
            <a:pPr marL="0" marR="0">
              <a:spcBef>
                <a:spcPts val="0"/>
              </a:spcBef>
              <a:spcAft>
                <a:spcPts val="0"/>
              </a:spcAft>
            </a:pPr>
            <a:r>
              <a:rPr lang="en-US" sz="2000" dirty="0">
                <a:latin typeface="Century Gothic" charset="0"/>
                <a:ea typeface="ＭＳ 明朝" charset="-128"/>
              </a:rPr>
              <a:t>King’s College Chapel is one of the most iconic buildings in </a:t>
            </a:r>
            <a:r>
              <a:rPr lang="en-US" sz="2000" dirty="0" smtClean="0">
                <a:latin typeface="Century Gothic" charset="0"/>
                <a:ea typeface="ＭＳ 明朝" charset="-128"/>
              </a:rPr>
              <a:t>Cambridge and took a </a:t>
            </a:r>
            <a:r>
              <a:rPr lang="en-US" sz="2000" smtClean="0">
                <a:latin typeface="Century Gothic" charset="0"/>
                <a:ea typeface="ＭＳ 明朝" charset="-128"/>
              </a:rPr>
              <a:t>huge amount of work to complete!.</a:t>
            </a:r>
            <a:endParaRPr lang="en-US" sz="2000" dirty="0">
              <a:effectLst/>
              <a:latin typeface="Times New Roman" charset="0"/>
              <a:ea typeface="ＭＳ 明朝" charset="-12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86" y="1774609"/>
            <a:ext cx="5443851" cy="3629234"/>
          </a:xfrm>
          <a:prstGeom prst="rect">
            <a:avLst/>
          </a:prstGeom>
        </p:spPr>
      </p:pic>
      <p:sp>
        <p:nvSpPr>
          <p:cNvPr id="8" name="Explosion 1 7"/>
          <p:cNvSpPr/>
          <p:nvPr/>
        </p:nvSpPr>
        <p:spPr>
          <a:xfrm>
            <a:off x="3828400" y="3213890"/>
            <a:ext cx="5315600" cy="337370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algn="ctr">
              <a:spcBef>
                <a:spcPts val="0"/>
              </a:spcBef>
              <a:spcAft>
                <a:spcPts val="0"/>
              </a:spcAft>
            </a:pPr>
            <a:r>
              <a:rPr lang="en-US" sz="1600" b="1" dirty="0" smtClean="0">
                <a:solidFill>
                  <a:schemeClr val="bg1"/>
                </a:solidFill>
                <a:latin typeface="Arial" charset="0"/>
                <a:ea typeface="Arial" charset="0"/>
                <a:cs typeface="Arial" charset="0"/>
              </a:rPr>
              <a:t>FACTOID!</a:t>
            </a:r>
          </a:p>
          <a:p>
            <a:pPr marL="0" marR="0" algn="ctr">
              <a:spcBef>
                <a:spcPts val="0"/>
              </a:spcBef>
              <a:spcAft>
                <a:spcPts val="0"/>
              </a:spcAft>
            </a:pPr>
            <a:r>
              <a:rPr lang="en-US" sz="1600" b="1" dirty="0" smtClean="0">
                <a:solidFill>
                  <a:schemeClr val="bg1"/>
                </a:solidFill>
                <a:latin typeface="Arial" charset="0"/>
                <a:ea typeface="Arial" charset="0"/>
                <a:cs typeface="Arial" charset="0"/>
              </a:rPr>
              <a:t>It look </a:t>
            </a:r>
            <a:r>
              <a:rPr lang="en-US" sz="1600" b="1" dirty="0">
                <a:solidFill>
                  <a:schemeClr val="bg1"/>
                </a:solidFill>
                <a:latin typeface="Arial" charset="0"/>
                <a:ea typeface="Arial" charset="0"/>
                <a:cs typeface="Arial" charset="0"/>
              </a:rPr>
              <a:t>over half a century </a:t>
            </a:r>
            <a:r>
              <a:rPr lang="en-US" sz="1600" b="1" dirty="0" smtClean="0">
                <a:solidFill>
                  <a:schemeClr val="bg1"/>
                </a:solidFill>
                <a:latin typeface="Arial" charset="0"/>
                <a:ea typeface="Arial" charset="0"/>
                <a:cs typeface="Arial" charset="0"/>
              </a:rPr>
              <a:t>to complete the Chapel and the reign of three different Kings!</a:t>
            </a:r>
            <a:endParaRPr lang="en-US" sz="16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lstStyle/>
          <a:p>
            <a:pPr algn="ctr"/>
            <a:r>
              <a:rPr lang="en-GB" sz="4000" i="1" dirty="0" smtClean="0">
                <a:latin typeface="Apple Chancery" charset="0"/>
                <a:ea typeface="Apple Chancery" charset="0"/>
                <a:cs typeface="Apple Chancery" charset="0"/>
              </a:rPr>
              <a:t>King’s College is Founded by Henry VI</a:t>
            </a:r>
            <a:endParaRPr lang="en-GB" sz="4000" i="1" dirty="0">
              <a:latin typeface="Apple Chancery" charset="0"/>
              <a:ea typeface="Apple Chancery" charset="0"/>
              <a:cs typeface="Apple Chancery" charset="0"/>
            </a:endParaRPr>
          </a:p>
        </p:txBody>
      </p:sp>
      <p:sp>
        <p:nvSpPr>
          <p:cNvPr id="5" name="Rectangle 4"/>
          <p:cNvSpPr/>
          <p:nvPr/>
        </p:nvSpPr>
        <p:spPr>
          <a:xfrm>
            <a:off x="4710844" y="2132856"/>
            <a:ext cx="3888432" cy="2862322"/>
          </a:xfrm>
          <a:prstGeom prst="rect">
            <a:avLst/>
          </a:prstGeom>
        </p:spPr>
        <p:txBody>
          <a:bodyPr wrap="square">
            <a:spAutoFit/>
          </a:bodyPr>
          <a:lstStyle/>
          <a:p>
            <a:r>
              <a:rPr lang="en-US" sz="2000" dirty="0">
                <a:latin typeface="Century Gothic" charset="0"/>
                <a:ea typeface="Century Gothic" charset="0"/>
                <a:cs typeface="Century Gothic" charset="0"/>
              </a:rPr>
              <a:t>King’s College and its chapel was founded by Henry VI (1421-71), however Henry did not manage to see the completed chapel, as the main structure of the building wasn’t finished until 1515, in the Tudor Period, during the reign of Henry VIII.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772816"/>
            <a:ext cx="3096344" cy="3956870"/>
          </a:xfrm>
          <a:prstGeom prst="rect">
            <a:avLst/>
          </a:prstGeom>
        </p:spPr>
      </p:pic>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The Tudor Rose</a:t>
            </a:r>
            <a:endParaRPr lang="en-US" dirty="0">
              <a:latin typeface="Apple Chancery" charset="0"/>
              <a:ea typeface="Apple Chancery" charset="0"/>
              <a:cs typeface="Apple Chancery" charset="0"/>
            </a:endParaRPr>
          </a:p>
        </p:txBody>
      </p:sp>
      <p:pic>
        <p:nvPicPr>
          <p:cNvPr id="4" name="Picture 3"/>
          <p:cNvPicPr>
            <a:picLocks noChangeAspect="1"/>
          </p:cNvPicPr>
          <p:nvPr/>
        </p:nvPicPr>
        <p:blipFill>
          <a:blip r:embed="rId2"/>
          <a:stretch>
            <a:fillRect/>
          </a:stretch>
        </p:blipFill>
        <p:spPr>
          <a:xfrm>
            <a:off x="899592" y="1844824"/>
            <a:ext cx="2591375" cy="4154984"/>
          </a:xfrm>
          <a:prstGeom prst="rect">
            <a:avLst/>
          </a:prstGeom>
        </p:spPr>
      </p:pic>
      <p:sp>
        <p:nvSpPr>
          <p:cNvPr id="6" name="TextBox 5"/>
          <p:cNvSpPr txBox="1"/>
          <p:nvPr/>
        </p:nvSpPr>
        <p:spPr>
          <a:xfrm>
            <a:off x="3707904" y="1844824"/>
            <a:ext cx="4752528" cy="4154984"/>
          </a:xfrm>
          <a:prstGeom prst="rect">
            <a:avLst/>
          </a:prstGeom>
          <a:noFill/>
        </p:spPr>
        <p:txBody>
          <a:bodyPr wrap="square" rtlCol="0">
            <a:spAutoFit/>
          </a:bodyPr>
          <a:lstStyle/>
          <a:p>
            <a:r>
              <a:rPr lang="en-US" sz="2200" dirty="0" smtClean="0">
                <a:latin typeface="Century Gothic" charset="0"/>
                <a:ea typeface="Century Gothic" charset="0"/>
                <a:cs typeface="Century Gothic" charset="0"/>
              </a:rPr>
              <a:t>Henry VI’s design for King’s College and it’s Chapel had many intricate Tudor Roses on it. The Tudor Rose is the symbol of the Tudor Dynasty.</a:t>
            </a:r>
          </a:p>
          <a:p>
            <a:endParaRPr lang="en-US" sz="2200" dirty="0">
              <a:latin typeface="Century Gothic" charset="0"/>
              <a:ea typeface="Century Gothic" charset="0"/>
              <a:cs typeface="Century Gothic" charset="0"/>
            </a:endParaRPr>
          </a:p>
          <a:p>
            <a:r>
              <a:rPr lang="en-US" sz="2200" dirty="0" smtClean="0">
                <a:latin typeface="Century Gothic" charset="0"/>
                <a:ea typeface="Century Gothic" charset="0"/>
                <a:cs typeface="Century Gothic" charset="0"/>
              </a:rPr>
              <a:t>Can you spot the Tudor Rose when you visit King’s College Chapel?</a:t>
            </a:r>
          </a:p>
          <a:p>
            <a:endParaRPr lang="en-US" sz="2200" dirty="0">
              <a:latin typeface="Century Gothic" charset="0"/>
              <a:ea typeface="Century Gothic" charset="0"/>
              <a:cs typeface="Century Gothic" charset="0"/>
            </a:endParaRPr>
          </a:p>
          <a:p>
            <a:r>
              <a:rPr lang="en-US" sz="2200" dirty="0" smtClean="0">
                <a:latin typeface="Century Gothic" charset="0"/>
                <a:ea typeface="Century Gothic" charset="0"/>
                <a:cs typeface="Century Gothic" charset="0"/>
              </a:rPr>
              <a:t>What other engravings can you find on the Chapel?</a:t>
            </a:r>
            <a:endParaRPr lang="en-US" sz="2200" dirty="0">
              <a:latin typeface="Century Gothic" charset="0"/>
              <a:ea typeface="Century Gothic" charset="0"/>
              <a:cs typeface="Century Gothic" charset="0"/>
            </a:endParaRPr>
          </a:p>
        </p:txBody>
      </p:sp>
    </p:spTree>
    <p:extLst>
      <p:ext uri="{BB962C8B-B14F-4D97-AF65-F5344CB8AC3E}">
        <p14:creationId xmlns:p14="http://schemas.microsoft.com/office/powerpoint/2010/main" val="319133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i="1" dirty="0" smtClean="0">
                <a:latin typeface="Apple Chancery" charset="0"/>
                <a:ea typeface="Apple Chancery" charset="0"/>
                <a:cs typeface="Apple Chancery" charset="0"/>
              </a:rPr>
              <a:t>The first stone is laid!</a:t>
            </a:r>
            <a:endParaRPr lang="en-GB" i="1" dirty="0">
              <a:latin typeface="Apple Chancery" charset="0"/>
              <a:ea typeface="Apple Chancery" charset="0"/>
              <a:cs typeface="Apple Chancery" charset="0"/>
            </a:endParaRPr>
          </a:p>
        </p:txBody>
      </p:sp>
      <p:sp>
        <p:nvSpPr>
          <p:cNvPr id="3" name="Rectangle 2"/>
          <p:cNvSpPr/>
          <p:nvPr/>
        </p:nvSpPr>
        <p:spPr>
          <a:xfrm>
            <a:off x="5176664" y="1916832"/>
            <a:ext cx="3510136" cy="3477875"/>
          </a:xfrm>
          <a:prstGeom prst="rect">
            <a:avLst/>
          </a:prstGeom>
        </p:spPr>
        <p:txBody>
          <a:bodyPr wrap="square">
            <a:spAutoFit/>
          </a:bodyPr>
          <a:lstStyle/>
          <a:p>
            <a:pPr marL="0" marR="0">
              <a:spcBef>
                <a:spcPts val="0"/>
              </a:spcBef>
              <a:spcAft>
                <a:spcPts val="0"/>
              </a:spcAft>
            </a:pPr>
            <a:r>
              <a:rPr lang="en-US" sz="2000" dirty="0">
                <a:latin typeface="Century Gothic" charset="0"/>
                <a:ea typeface="ＭＳ 明朝" charset="-128"/>
              </a:rPr>
              <a:t>The first stone is believed to have been laid on St. James’ Day on 25</a:t>
            </a:r>
            <a:r>
              <a:rPr lang="en-US" sz="2000" baseline="30000" dirty="0">
                <a:latin typeface="Century Gothic" charset="0"/>
                <a:ea typeface="ＭＳ 明朝" charset="-128"/>
              </a:rPr>
              <a:t>th</a:t>
            </a:r>
            <a:r>
              <a:rPr lang="en-US" sz="2000" dirty="0">
                <a:latin typeface="Century Gothic" charset="0"/>
                <a:ea typeface="ＭＳ 明朝" charset="-128"/>
              </a:rPr>
              <a:t> July, 1446 by the king himself; Henry </a:t>
            </a:r>
            <a:r>
              <a:rPr lang="en-US" sz="2000" dirty="0" smtClean="0">
                <a:latin typeface="Century Gothic" charset="0"/>
                <a:ea typeface="ＭＳ 明朝" charset="-128"/>
              </a:rPr>
              <a:t>VI. </a:t>
            </a:r>
            <a:r>
              <a:rPr lang="en-US" sz="2000" dirty="0">
                <a:latin typeface="Century Gothic" charset="0"/>
                <a:ea typeface="ＭＳ 明朝" charset="-128"/>
              </a:rPr>
              <a:t>However the construction of the chapel was a very slow process, largely due to funding problems, as Henry VI’s grand designs were very expensive! </a:t>
            </a:r>
            <a:endParaRPr lang="en-US" sz="2000" dirty="0">
              <a:effectLst/>
              <a:latin typeface="Times New Roman" charset="0"/>
              <a:ea typeface="ＭＳ 明朝"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270" y="1916832"/>
            <a:ext cx="4312660" cy="3234495"/>
          </a:xfrm>
          <a:prstGeom prst="rect">
            <a:avLst/>
          </a:prstGeom>
        </p:spPr>
      </p:pic>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i="1" dirty="0" smtClean="0">
                <a:latin typeface="Apple Chancery" charset="0"/>
                <a:ea typeface="Apple Chancery" charset="0"/>
                <a:cs typeface="Apple Chancery" charset="0"/>
              </a:rPr>
              <a:t>Who’s going to finish the job?!</a:t>
            </a:r>
            <a:endParaRPr lang="en-GB" i="1"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932040" y="1867761"/>
            <a:ext cx="3888432" cy="1938992"/>
          </a:xfrm>
          <a:prstGeom prst="rect">
            <a:avLst/>
          </a:prstGeom>
        </p:spPr>
        <p:txBody>
          <a:bodyPr wrap="square">
            <a:spAutoFit/>
          </a:bodyPr>
          <a:lstStyle/>
          <a:p>
            <a:pPr marL="0" marR="0">
              <a:spcBef>
                <a:spcPts val="0"/>
              </a:spcBef>
              <a:spcAft>
                <a:spcPts val="0"/>
              </a:spcAft>
            </a:pPr>
            <a:r>
              <a:rPr lang="en-US" sz="2000" dirty="0" smtClean="0">
                <a:latin typeface="Century Gothic" charset="0"/>
                <a:ea typeface="ＭＳ 明朝" charset="-128"/>
              </a:rPr>
              <a:t>It was </a:t>
            </a:r>
            <a:r>
              <a:rPr lang="en-US" sz="2000" dirty="0">
                <a:latin typeface="Century Gothic" charset="0"/>
                <a:ea typeface="ＭＳ 明朝" charset="-128"/>
              </a:rPr>
              <a:t>the Tudor </a:t>
            </a:r>
            <a:r>
              <a:rPr lang="en-US" sz="2000" dirty="0" smtClean="0">
                <a:latin typeface="Century Gothic" charset="0"/>
                <a:ea typeface="ＭＳ 明朝" charset="-128"/>
              </a:rPr>
              <a:t>king </a:t>
            </a:r>
            <a:r>
              <a:rPr lang="en-US" sz="2000" dirty="0">
                <a:latin typeface="Century Gothic" charset="0"/>
                <a:ea typeface="ＭＳ 明朝" charset="-128"/>
              </a:rPr>
              <a:t>Henry VIII that </a:t>
            </a:r>
            <a:r>
              <a:rPr lang="en-US" sz="2000" dirty="0" smtClean="0">
                <a:latin typeface="Century Gothic" charset="0"/>
                <a:ea typeface="ＭＳ 明朝" charset="-128"/>
              </a:rPr>
              <a:t>was</a:t>
            </a:r>
            <a:r>
              <a:rPr lang="en-US" sz="2000" dirty="0" smtClean="0">
                <a:latin typeface="Century Gothic" charset="0"/>
                <a:ea typeface="ＭＳ 明朝" charset="-128"/>
              </a:rPr>
              <a:t> </a:t>
            </a:r>
            <a:r>
              <a:rPr lang="en-US" sz="2000" dirty="0">
                <a:latin typeface="Century Gothic" charset="0"/>
                <a:ea typeface="ＭＳ 明朝" charset="-128"/>
              </a:rPr>
              <a:t>left with the job of completing the grand structure of the chapel, that had been started decades before. </a:t>
            </a:r>
            <a:endParaRPr lang="en-US" sz="2000" dirty="0">
              <a:effectLst/>
              <a:latin typeface="Times New Roman" charset="0"/>
              <a:ea typeface="ＭＳ 明朝" charset="-12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157" y="1772816"/>
            <a:ext cx="4470691" cy="3353018"/>
          </a:xfrm>
          <a:prstGeom prst="rect">
            <a:avLst/>
          </a:prstGeom>
        </p:spPr>
      </p:pic>
      <p:sp>
        <p:nvSpPr>
          <p:cNvPr id="7" name="Explosion 1 6"/>
          <p:cNvSpPr/>
          <p:nvPr/>
        </p:nvSpPr>
        <p:spPr>
          <a:xfrm>
            <a:off x="2198090" y="3806753"/>
            <a:ext cx="5614269" cy="313292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algn="ctr">
              <a:spcBef>
                <a:spcPts val="0"/>
              </a:spcBef>
              <a:spcAft>
                <a:spcPts val="0"/>
              </a:spcAft>
            </a:pPr>
            <a:endParaRPr lang="en-US" sz="1400" b="1" dirty="0" smtClean="0">
              <a:solidFill>
                <a:schemeClr val="bg1"/>
              </a:solidFill>
              <a:latin typeface="Arial" charset="0"/>
              <a:ea typeface="Arial" charset="0"/>
              <a:cs typeface="Arial" charset="0"/>
            </a:endParaRPr>
          </a:p>
          <a:p>
            <a:pPr marL="0" marR="0" algn="ctr">
              <a:spcBef>
                <a:spcPts val="0"/>
              </a:spcBef>
              <a:spcAft>
                <a:spcPts val="0"/>
              </a:spcAft>
            </a:pPr>
            <a:r>
              <a:rPr lang="en-US" sz="1400" b="1" dirty="0" smtClean="0">
                <a:solidFill>
                  <a:schemeClr val="bg1"/>
                </a:solidFill>
                <a:latin typeface="Arial" charset="0"/>
                <a:ea typeface="Arial" charset="0"/>
                <a:cs typeface="Arial" charset="0"/>
              </a:rPr>
              <a:t>FACTOID!</a:t>
            </a:r>
          </a:p>
          <a:p>
            <a:pPr marL="0" marR="0" algn="ctr">
              <a:spcBef>
                <a:spcPts val="0"/>
              </a:spcBef>
              <a:spcAft>
                <a:spcPts val="0"/>
              </a:spcAft>
            </a:pPr>
            <a:r>
              <a:rPr lang="en-US" sz="1400" b="1" dirty="0" smtClean="0">
                <a:solidFill>
                  <a:schemeClr val="bg1"/>
                </a:solidFill>
                <a:latin typeface="Arial" charset="0"/>
                <a:ea typeface="Arial" charset="0"/>
                <a:cs typeface="Arial" charset="0"/>
              </a:rPr>
              <a:t>Building </a:t>
            </a:r>
            <a:r>
              <a:rPr lang="en-US" sz="1400" b="1" dirty="0">
                <a:solidFill>
                  <a:schemeClr val="bg1"/>
                </a:solidFill>
                <a:latin typeface="Arial" charset="0"/>
                <a:ea typeface="Arial" charset="0"/>
                <a:cs typeface="Arial" charset="0"/>
              </a:rPr>
              <a:t>work stopped for </a:t>
            </a:r>
            <a:r>
              <a:rPr lang="en-US" sz="1400" b="1" dirty="0" smtClean="0">
                <a:solidFill>
                  <a:schemeClr val="bg1"/>
                </a:solidFill>
                <a:latin typeface="Arial" charset="0"/>
                <a:ea typeface="Arial" charset="0"/>
                <a:cs typeface="Arial" charset="0"/>
              </a:rPr>
              <a:t>about </a:t>
            </a:r>
            <a:r>
              <a:rPr lang="en-US" sz="1400" b="1" dirty="0">
                <a:solidFill>
                  <a:schemeClr val="bg1"/>
                </a:solidFill>
                <a:latin typeface="Arial" charset="0"/>
                <a:ea typeface="Arial" charset="0"/>
                <a:cs typeface="Arial" charset="0"/>
              </a:rPr>
              <a:t>20 years due to a number of wars and funding issues, as Henry </a:t>
            </a:r>
            <a:r>
              <a:rPr lang="en-US" sz="1400" b="1" dirty="0" smtClean="0">
                <a:solidFill>
                  <a:schemeClr val="bg1"/>
                </a:solidFill>
                <a:latin typeface="Arial" charset="0"/>
                <a:ea typeface="Arial" charset="0"/>
                <a:cs typeface="Arial" charset="0"/>
              </a:rPr>
              <a:t>VI’s </a:t>
            </a:r>
            <a:r>
              <a:rPr lang="en-US" sz="1400" b="1" dirty="0">
                <a:solidFill>
                  <a:schemeClr val="bg1"/>
                </a:solidFill>
                <a:latin typeface="Arial" charset="0"/>
                <a:ea typeface="Arial" charset="0"/>
                <a:cs typeface="Arial" charset="0"/>
              </a:rPr>
              <a:t>grand designs were very expensive! </a:t>
            </a:r>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Henry VII gets the job going again!</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3635896" y="3851468"/>
            <a:ext cx="4536504" cy="1323439"/>
          </a:xfrm>
          <a:prstGeom prst="rect">
            <a:avLst/>
          </a:prstGeom>
        </p:spPr>
        <p:txBody>
          <a:bodyPr wrap="square">
            <a:spAutoFit/>
          </a:bodyPr>
          <a:lstStyle/>
          <a:p>
            <a:pPr marL="0" marR="0">
              <a:spcBef>
                <a:spcPts val="0"/>
              </a:spcBef>
              <a:spcAft>
                <a:spcPts val="0"/>
              </a:spcAft>
            </a:pPr>
            <a:r>
              <a:rPr lang="en-US" sz="2000" dirty="0">
                <a:latin typeface="Century Gothic" charset="0"/>
                <a:ea typeface="ＭＳ 明朝" charset="-128"/>
              </a:rPr>
              <a:t>In 1508 work restarted on a large scale and despite Henry VII </a:t>
            </a:r>
            <a:r>
              <a:rPr lang="en-US" sz="2000" dirty="0" smtClean="0">
                <a:latin typeface="Century Gothic" charset="0"/>
                <a:ea typeface="ＭＳ 明朝" charset="-128"/>
              </a:rPr>
              <a:t>death </a:t>
            </a:r>
            <a:r>
              <a:rPr lang="en-US" sz="2000" dirty="0">
                <a:latin typeface="Century Gothic" charset="0"/>
                <a:ea typeface="ＭＳ 明朝" charset="-128"/>
              </a:rPr>
              <a:t>in 1509, money from his will ensured that the building work continued. </a:t>
            </a:r>
            <a:endParaRPr lang="en-US" sz="2000" dirty="0">
              <a:effectLst/>
              <a:latin typeface="Times New Roman" charset="0"/>
              <a:ea typeface="ＭＳ 明朝" charset="-12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060" y="1904429"/>
            <a:ext cx="2925626" cy="390083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029" y="1904429"/>
            <a:ext cx="5471911" cy="1614675"/>
          </a:xfrm>
          <a:prstGeom prst="rect">
            <a:avLst/>
          </a:prstGeom>
        </p:spPr>
      </p:pic>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At last we have a Roof!</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292080" y="2492896"/>
            <a:ext cx="3438128" cy="1477328"/>
          </a:xfrm>
          <a:prstGeom prst="rect">
            <a:avLst/>
          </a:prstGeom>
        </p:spPr>
        <p:txBody>
          <a:bodyPr wrap="square">
            <a:spAutoFit/>
          </a:bodyPr>
          <a:lstStyle/>
          <a:p>
            <a:r>
              <a:rPr lang="en-US">
                <a:latin typeface="Century Gothic" charset="0"/>
                <a:ea typeface="ＭＳ 明朝" charset="-128"/>
                <a:cs typeface="Times New Roman" charset="0"/>
              </a:rPr>
              <a:t>In 1512 the shell of the chapel was finished, including the whole roof being covered with timber and lead. </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982" y="1988840"/>
            <a:ext cx="4287058" cy="3570762"/>
          </a:xfrm>
          <a:prstGeom prst="rect">
            <a:avLst/>
          </a:prstGeom>
        </p:spPr>
      </p:pic>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dirty="0" smtClean="0">
                <a:latin typeface="Apple Chancery" charset="0"/>
                <a:ea typeface="Apple Chancery" charset="0"/>
                <a:cs typeface="Apple Chancery" charset="0"/>
              </a:rPr>
              <a:t>The Incredible Vaulted Ceiling!</a:t>
            </a:r>
            <a:endParaRPr lang="en-GB" sz="4000" dirty="0">
              <a:latin typeface="Apple Chancery" charset="0"/>
              <a:ea typeface="Apple Chancery" charset="0"/>
              <a:cs typeface="Apple Chancery" charset="0"/>
            </a:endParaRPr>
          </a:p>
        </p:txBody>
      </p:sp>
      <p:sp>
        <p:nvSpPr>
          <p:cNvPr id="4" name="Rectangle 3"/>
          <p:cNvSpPr/>
          <p:nvPr/>
        </p:nvSpPr>
        <p:spPr>
          <a:xfrm>
            <a:off x="4859056" y="1772816"/>
            <a:ext cx="4317950" cy="3877985"/>
          </a:xfrm>
          <a:prstGeom prst="rect">
            <a:avLst/>
          </a:prstGeom>
        </p:spPr>
        <p:txBody>
          <a:bodyPr wrap="square">
            <a:spAutoFit/>
          </a:bodyPr>
          <a:lstStyle/>
          <a:p>
            <a:pPr marL="0" marR="0">
              <a:spcBef>
                <a:spcPts val="0"/>
              </a:spcBef>
              <a:spcAft>
                <a:spcPts val="0"/>
              </a:spcAft>
            </a:pPr>
            <a:r>
              <a:rPr lang="en-US" dirty="0" smtClean="0">
                <a:latin typeface="Century Gothic" charset="0"/>
                <a:ea typeface="ＭＳ 明朝" charset="-128"/>
              </a:rPr>
              <a:t>The </a:t>
            </a:r>
            <a:r>
              <a:rPr lang="en-US" dirty="0">
                <a:latin typeface="Century Gothic" charset="0"/>
                <a:ea typeface="ＭＳ 明朝" charset="-128"/>
              </a:rPr>
              <a:t>vaulted ceiling, screen, a large amount of the woodwork and the glazing of the windows in the Chapel, were completed during his son; Henry VIII’s reign. The architect John </a:t>
            </a:r>
            <a:r>
              <a:rPr lang="en-US" dirty="0" err="1">
                <a:latin typeface="Century Gothic" charset="0"/>
                <a:ea typeface="ＭＳ 明朝" charset="-128"/>
              </a:rPr>
              <a:t>Wastell</a:t>
            </a:r>
            <a:r>
              <a:rPr lang="en-US" dirty="0">
                <a:latin typeface="Century Gothic" charset="0"/>
                <a:ea typeface="ＭＳ 明朝" charset="-128"/>
              </a:rPr>
              <a:t> created the beautiful vaulted ceiling design and it took just three years to complete his impressive design and it is still the largest fan vault ceiling in the world. </a:t>
            </a:r>
            <a:endParaRPr lang="en-US" dirty="0" smtClean="0">
              <a:latin typeface="Century Gothic" charset="0"/>
              <a:ea typeface="ＭＳ 明朝" charset="-128"/>
            </a:endParaRPr>
          </a:p>
          <a:p>
            <a:pPr marL="0" marR="0">
              <a:spcBef>
                <a:spcPts val="0"/>
              </a:spcBef>
              <a:spcAft>
                <a:spcPts val="0"/>
              </a:spcAft>
            </a:pPr>
            <a:endParaRPr lang="en-US" dirty="0" smtClean="0">
              <a:effectLst/>
              <a:latin typeface="Century Gothic" charset="0"/>
              <a:ea typeface="ＭＳ 明朝" charset="-128"/>
            </a:endParaRPr>
          </a:p>
          <a:p>
            <a:pPr marL="0" marR="0">
              <a:spcBef>
                <a:spcPts val="0"/>
              </a:spcBef>
              <a:spcAft>
                <a:spcPts val="0"/>
              </a:spcAft>
            </a:pPr>
            <a:r>
              <a:rPr lang="en-US" dirty="0">
                <a:latin typeface="Century Gothic" charset="0"/>
                <a:ea typeface="ＭＳ 明朝" charset="-128"/>
                <a:hlinkClick r:id="rId2"/>
              </a:rPr>
              <a:t>P</a:t>
            </a:r>
            <a:r>
              <a:rPr lang="en-US" dirty="0" smtClean="0">
                <a:latin typeface="Century Gothic" charset="0"/>
                <a:ea typeface="ＭＳ 明朝" charset="-128"/>
                <a:hlinkClick r:id="rId2"/>
              </a:rPr>
              <a:t>hoto of inside King’s College Chapel</a:t>
            </a:r>
            <a:endParaRPr lang="en-US" dirty="0" smtClean="0">
              <a:effectLst/>
              <a:latin typeface="Century Gothic" charset="0"/>
              <a:ea typeface="ＭＳ 明朝" charset="-128"/>
            </a:endParaRPr>
          </a:p>
          <a:p>
            <a:pPr marL="0" marR="0">
              <a:spcBef>
                <a:spcPts val="0"/>
              </a:spcBef>
              <a:spcAft>
                <a:spcPts val="0"/>
              </a:spcAft>
            </a:pPr>
            <a:endParaRPr lang="en-US" sz="1200" dirty="0">
              <a:effectLst/>
              <a:latin typeface="Times New Roman" charset="0"/>
              <a:ea typeface="ＭＳ 明朝" charset="-12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905" y="1795586"/>
            <a:ext cx="4578151" cy="3433614"/>
          </a:xfrm>
          <a:prstGeom prst="rect">
            <a:avLst/>
          </a:prstGeom>
        </p:spPr>
      </p:pic>
      <p:sp>
        <p:nvSpPr>
          <p:cNvPr id="6" name="Rectangle 5"/>
          <p:cNvSpPr/>
          <p:nvPr/>
        </p:nvSpPr>
        <p:spPr>
          <a:xfrm>
            <a:off x="0" y="5445224"/>
            <a:ext cx="9177006" cy="923330"/>
          </a:xfrm>
          <a:prstGeom prst="rect">
            <a:avLst/>
          </a:prstGeom>
        </p:spPr>
        <p:txBody>
          <a:bodyPr wrap="square">
            <a:spAutoFit/>
          </a:bodyPr>
          <a:lstStyle/>
          <a:p>
            <a:pPr marL="0" marR="0">
              <a:spcBef>
                <a:spcPts val="0"/>
              </a:spcBef>
              <a:spcAft>
                <a:spcPts val="0"/>
              </a:spcAft>
            </a:pPr>
            <a:r>
              <a:rPr lang="en-US" dirty="0">
                <a:latin typeface="Century Gothic" charset="0"/>
                <a:ea typeface="ＭＳ 明朝" charset="-128"/>
              </a:rPr>
              <a:t>The executors of Henry VII also gave £5000 towards paying for the vaulting of the Chapel, which meant that by 1515 the main structure was finally complete!</a:t>
            </a:r>
          </a:p>
          <a:p>
            <a:pPr marL="0" marR="0">
              <a:spcBef>
                <a:spcPts val="0"/>
              </a:spcBef>
              <a:spcAft>
                <a:spcPts val="0"/>
              </a:spcAft>
            </a:pPr>
            <a:endParaRPr lang="en-US" dirty="0">
              <a:latin typeface="Times New Roman" charset="0"/>
              <a:ea typeface="ＭＳ 明朝" charset="-128"/>
            </a:endParaRP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2976</TotalTime>
  <Words>786</Words>
  <Application>Microsoft Macintosh PowerPoint</Application>
  <PresentationFormat>On-screen Show (4:3)</PresentationFormat>
  <Paragraphs>65</Paragraphs>
  <Slides>16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Apple Chancery</vt:lpstr>
      <vt:lpstr>Century Gothic</vt:lpstr>
      <vt:lpstr>ＭＳ Ｐゴシック</vt:lpstr>
      <vt:lpstr>ＭＳ 明朝</vt:lpstr>
      <vt:lpstr>Open Sans</vt:lpstr>
      <vt:lpstr>Open Sans Light</vt:lpstr>
      <vt:lpstr>Arial</vt:lpstr>
      <vt:lpstr>Arial</vt:lpstr>
      <vt:lpstr>Calibri</vt:lpstr>
      <vt:lpstr>Times New Roman</vt:lpstr>
      <vt:lpstr>Default Design</vt:lpstr>
      <vt:lpstr>King’s College Chapel</vt:lpstr>
      <vt:lpstr>King’s College Chapel</vt:lpstr>
      <vt:lpstr>King’s College is Founded by Henry VI</vt:lpstr>
      <vt:lpstr>The Tudor Rose</vt:lpstr>
      <vt:lpstr>The first stone is laid!</vt:lpstr>
      <vt:lpstr>Who’s going to finish the job?!</vt:lpstr>
      <vt:lpstr>Henry VII gets the job going again!</vt:lpstr>
      <vt:lpstr>At last we have a Roof!</vt:lpstr>
      <vt:lpstr>The Incredible Vaulted Ceiling!</vt:lpstr>
      <vt:lpstr>The Chapel is Finally Compete!</vt:lpstr>
      <vt:lpstr>Queen Elizabeth I visits King’s College Chapel</vt:lpstr>
      <vt:lpstr>Elizabeth Tours the University</vt:lpstr>
      <vt:lpstr>Elizabeth Wows Cambridge Scholars!</vt:lpstr>
      <vt:lpstr>King’s College Chapel  Preserved for Generations</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168</cp:revision>
  <dcterms:created xsi:type="dcterms:W3CDTF">2015-03-12T11:07:07Z</dcterms:created>
  <dcterms:modified xsi:type="dcterms:W3CDTF">2017-10-31T13:52:38Z</dcterms:modified>
</cp:coreProperties>
</file>