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8" r:id="rId2"/>
    <p:sldId id="266" r:id="rId3"/>
    <p:sldId id="265" r:id="rId4"/>
    <p:sldId id="278" r:id="rId5"/>
    <p:sldId id="267" r:id="rId6"/>
    <p:sldId id="276" r:id="rId7"/>
    <p:sldId id="268" r:id="rId8"/>
    <p:sldId id="269" r:id="rId9"/>
    <p:sldId id="270" r:id="rId10"/>
    <p:sldId id="271" r:id="rId11"/>
    <p:sldId id="272" r:id="rId12"/>
    <p:sldId id="273" r:id="rId13"/>
    <p:sldId id="274" r:id="rId14"/>
    <p:sldId id="275" r:id="rId15"/>
    <p:sldId id="277" r:id="rId16"/>
    <p:sldId id="264" r:id="rId17"/>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1" d="100"/>
          <a:sy n="71" d="100"/>
        </p:scale>
        <p:origin x="1140" y="56"/>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79141A-CB58-4528-B6C7-5A65EC69288E}" type="datetimeFigureOut">
              <a:rPr lang="en-GB" smtClean="0"/>
              <a:t>09/11/2015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5BB5EA-6269-49C8-A145-CF160520CFBB}" type="slidenum">
              <a:rPr lang="en-GB" smtClean="0"/>
              <a:t>‹#›</a:t>
            </a:fld>
            <a:endParaRPr lang="en-GB"/>
          </a:p>
        </p:txBody>
      </p:sp>
    </p:spTree>
    <p:extLst>
      <p:ext uri="{BB962C8B-B14F-4D97-AF65-F5344CB8AC3E}">
        <p14:creationId xmlns:p14="http://schemas.microsoft.com/office/powerpoint/2010/main" val="20238303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5BB5EA-6269-49C8-A145-CF160520CFBB}" type="slidenum">
              <a:rPr lang="en-GB" smtClean="0"/>
              <a:t>1</a:t>
            </a:fld>
            <a:endParaRPr lang="en-GB"/>
          </a:p>
        </p:txBody>
      </p:sp>
    </p:spTree>
    <p:extLst>
      <p:ext uri="{BB962C8B-B14F-4D97-AF65-F5344CB8AC3E}">
        <p14:creationId xmlns:p14="http://schemas.microsoft.com/office/powerpoint/2010/main" val="36212979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 Box 10"/>
          <p:cNvSpPr txBox="1">
            <a:spLocks noChangeArrowheads="1"/>
          </p:cNvSpPr>
          <p:nvPr userDrawn="1"/>
        </p:nvSpPr>
        <p:spPr bwMode="auto">
          <a:xfrm>
            <a:off x="5148263" y="1125538"/>
            <a:ext cx="32607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cs typeface="Arial" charset="0"/>
            </a:endParaRPr>
          </a:p>
        </p:txBody>
      </p:sp>
      <p:sp>
        <p:nvSpPr>
          <p:cNvPr id="37890" name="Rectangle 2"/>
          <p:cNvSpPr>
            <a:spLocks noGrp="1" noChangeArrowheads="1"/>
          </p:cNvSpPr>
          <p:nvPr>
            <p:ph type="ctrTitle"/>
          </p:nvPr>
        </p:nvSpPr>
        <p:spPr>
          <a:xfrm>
            <a:off x="611188" y="2636838"/>
            <a:ext cx="7772400" cy="1470025"/>
          </a:xfrm>
        </p:spPr>
        <p:txBody>
          <a:bodyPr/>
          <a:lstStyle>
            <a:lvl1pPr>
              <a:defRPr b="1"/>
            </a:lvl1pPr>
          </a:lstStyle>
          <a:p>
            <a:pPr lvl="0"/>
            <a:r>
              <a:rPr lang="en-GB" noProof="0" smtClean="0"/>
              <a:t>Title of presentation</a:t>
            </a:r>
          </a:p>
        </p:txBody>
      </p:sp>
      <p:sp>
        <p:nvSpPr>
          <p:cNvPr id="37891" name="Rectangle 3"/>
          <p:cNvSpPr>
            <a:spLocks noGrp="1" noChangeArrowheads="1"/>
          </p:cNvSpPr>
          <p:nvPr>
            <p:ph type="subTitle" idx="1"/>
          </p:nvPr>
        </p:nvSpPr>
        <p:spPr>
          <a:xfrm>
            <a:off x="684213" y="4797425"/>
            <a:ext cx="6400800" cy="1752600"/>
          </a:xfrm>
        </p:spPr>
        <p:txBody>
          <a:bodyPr/>
          <a:lstStyle>
            <a:lvl1pPr marL="0" indent="0">
              <a:buFontTx/>
              <a:buNone/>
              <a:defRPr/>
            </a:lvl1pPr>
          </a:lstStyle>
          <a:p>
            <a:pPr lvl="0"/>
            <a:r>
              <a:rPr lang="en-GB" noProof="0" smtClean="0"/>
              <a:t>A subtitle for the presentation</a:t>
            </a:r>
          </a:p>
        </p:txBody>
      </p:sp>
      <p:pic>
        <p:nvPicPr>
          <p:cNvPr id="2" name="Picture 1" descr="mast_titl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5536" y="260648"/>
            <a:ext cx="8424936" cy="1275253"/>
          </a:xfrm>
          <a:prstGeom prst="rect">
            <a:avLst/>
          </a:prstGeom>
        </p:spPr>
      </p:pic>
    </p:spTree>
    <p:extLst>
      <p:ext uri="{BB962C8B-B14F-4D97-AF65-F5344CB8AC3E}">
        <p14:creationId xmlns:p14="http://schemas.microsoft.com/office/powerpoint/2010/main" val="1012468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85553C5B-4A56-5740-B67A-2D2C4AE9D9EB}" type="slidenum">
              <a:rPr lang="en-GB"/>
              <a:pPr>
                <a:defRPr/>
              </a:pPr>
              <a:t>‹#›</a:t>
            </a:fld>
            <a:endParaRPr lang="en-GB"/>
          </a:p>
        </p:txBody>
      </p:sp>
    </p:spTree>
    <p:extLst>
      <p:ext uri="{BB962C8B-B14F-4D97-AF65-F5344CB8AC3E}">
        <p14:creationId xmlns:p14="http://schemas.microsoft.com/office/powerpoint/2010/main" val="949051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274638"/>
            <a:ext cx="2058988" cy="5602287"/>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29325" cy="5602287"/>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4967D7B4-70EB-D64C-8ED3-44B0168694BA}" type="slidenum">
              <a:rPr lang="en-GB"/>
              <a:pPr>
                <a:defRPr/>
              </a:pPr>
              <a:t>‹#›</a:t>
            </a:fld>
            <a:endParaRPr lang="en-GB"/>
          </a:p>
        </p:txBody>
      </p:sp>
    </p:spTree>
    <p:extLst>
      <p:ext uri="{BB962C8B-B14F-4D97-AF65-F5344CB8AC3E}">
        <p14:creationId xmlns:p14="http://schemas.microsoft.com/office/powerpoint/2010/main" val="2386006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40713" cy="5602287"/>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6EEA2DCA-FAD8-2A41-8ACF-F382A730DE29}" type="slidenum">
              <a:rPr lang="en-GB"/>
              <a:pPr>
                <a:defRPr/>
              </a:pPr>
              <a:t>‹#›</a:t>
            </a:fld>
            <a:endParaRPr lang="en-GB"/>
          </a:p>
        </p:txBody>
      </p:sp>
    </p:spTree>
    <p:extLst>
      <p:ext uri="{BB962C8B-B14F-4D97-AF65-F5344CB8AC3E}">
        <p14:creationId xmlns:p14="http://schemas.microsoft.com/office/powerpoint/2010/main" val="1445560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C1C99050-943D-B341-81A7-01B29B0D2172}" type="slidenum">
              <a:rPr lang="en-GB"/>
              <a:pPr>
                <a:defRPr/>
              </a:pPr>
              <a:t>‹#›</a:t>
            </a:fld>
            <a:endParaRPr lang="en-GB"/>
          </a:p>
        </p:txBody>
      </p:sp>
    </p:spTree>
    <p:extLst>
      <p:ext uri="{BB962C8B-B14F-4D97-AF65-F5344CB8AC3E}">
        <p14:creationId xmlns:p14="http://schemas.microsoft.com/office/powerpoint/2010/main" val="1996280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6AB42CF-7617-E143-B79D-9CB27D141C69}" type="slidenum">
              <a:rPr lang="en-GB"/>
              <a:pPr>
                <a:defRPr/>
              </a:pPr>
              <a:t>‹#›</a:t>
            </a:fld>
            <a:endParaRPr lang="en-GB"/>
          </a:p>
        </p:txBody>
      </p:sp>
    </p:spTree>
    <p:extLst>
      <p:ext uri="{BB962C8B-B14F-4D97-AF65-F5344CB8AC3E}">
        <p14:creationId xmlns:p14="http://schemas.microsoft.com/office/powerpoint/2010/main" val="3754268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68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59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4C5E4D2-3B55-FF44-AA1E-7C0C6F1674FC}" type="slidenum">
              <a:rPr lang="en-GB"/>
              <a:pPr>
                <a:defRPr/>
              </a:pPr>
              <a:t>‹#›</a:t>
            </a:fld>
            <a:endParaRPr lang="en-GB"/>
          </a:p>
        </p:txBody>
      </p:sp>
    </p:spTree>
    <p:extLst>
      <p:ext uri="{BB962C8B-B14F-4D97-AF65-F5344CB8AC3E}">
        <p14:creationId xmlns:p14="http://schemas.microsoft.com/office/powerpoint/2010/main" val="141236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C97BC11B-67DD-A246-B07D-C0025708208D}" type="slidenum">
              <a:rPr lang="en-GB"/>
              <a:pPr>
                <a:defRPr/>
              </a:pPr>
              <a:t>‹#›</a:t>
            </a:fld>
            <a:endParaRPr lang="en-GB"/>
          </a:p>
        </p:txBody>
      </p:sp>
    </p:spTree>
    <p:extLst>
      <p:ext uri="{BB962C8B-B14F-4D97-AF65-F5344CB8AC3E}">
        <p14:creationId xmlns:p14="http://schemas.microsoft.com/office/powerpoint/2010/main" val="4020171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F4F67A98-FAE5-CA4D-8ED9-F8786A48AAA0}" type="slidenum">
              <a:rPr lang="en-GB"/>
              <a:pPr>
                <a:defRPr/>
              </a:pPr>
              <a:t>‹#›</a:t>
            </a:fld>
            <a:endParaRPr lang="en-GB"/>
          </a:p>
        </p:txBody>
      </p:sp>
    </p:spTree>
    <p:extLst>
      <p:ext uri="{BB962C8B-B14F-4D97-AF65-F5344CB8AC3E}">
        <p14:creationId xmlns:p14="http://schemas.microsoft.com/office/powerpoint/2010/main" val="40084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6A42284-7353-7F4A-95D3-1966E76A513D}" type="slidenum">
              <a:rPr lang="en-GB"/>
              <a:pPr>
                <a:defRPr/>
              </a:pPr>
              <a:t>‹#›</a:t>
            </a:fld>
            <a:endParaRPr lang="en-GB"/>
          </a:p>
        </p:txBody>
      </p:sp>
    </p:spTree>
    <p:extLst>
      <p:ext uri="{BB962C8B-B14F-4D97-AF65-F5344CB8AC3E}">
        <p14:creationId xmlns:p14="http://schemas.microsoft.com/office/powerpoint/2010/main" val="3643651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B51FE1AB-A3CC-894D-AEB1-7B6C2C051FEA}" type="slidenum">
              <a:rPr lang="en-GB"/>
              <a:pPr>
                <a:defRPr/>
              </a:pPr>
              <a:t>‹#›</a:t>
            </a:fld>
            <a:endParaRPr lang="en-GB"/>
          </a:p>
        </p:txBody>
      </p:sp>
    </p:spTree>
    <p:extLst>
      <p:ext uri="{BB962C8B-B14F-4D97-AF65-F5344CB8AC3E}">
        <p14:creationId xmlns:p14="http://schemas.microsoft.com/office/powerpoint/2010/main" val="2244009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9264410B-5F5C-0A47-8D3A-E1ED7AEB1E3F}" type="slidenum">
              <a:rPr lang="en-GB"/>
              <a:pPr>
                <a:defRPr/>
              </a:pPr>
              <a:t>‹#›</a:t>
            </a:fld>
            <a:endParaRPr lang="en-GB"/>
          </a:p>
        </p:txBody>
      </p:sp>
    </p:spTree>
    <p:extLst>
      <p:ext uri="{BB962C8B-B14F-4D97-AF65-F5344CB8AC3E}">
        <p14:creationId xmlns:p14="http://schemas.microsoft.com/office/powerpoint/2010/main" val="1473538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468313" y="1844675"/>
            <a:ext cx="8229600" cy="403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30" name="Rectangle 6"/>
          <p:cNvSpPr>
            <a:spLocks noGrp="1" noChangeArrowheads="1"/>
          </p:cNvSpPr>
          <p:nvPr>
            <p:ph type="sldNum" sz="quarter" idx="4"/>
          </p:nvPr>
        </p:nvSpPr>
        <p:spPr bwMode="auto">
          <a:xfrm>
            <a:off x="5076825" y="6165850"/>
            <a:ext cx="1989138"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400" smtClean="0">
                <a:cs typeface="Arial" charset="0"/>
              </a:defRPr>
            </a:lvl1pPr>
          </a:lstStyle>
          <a:p>
            <a:pPr>
              <a:defRPr/>
            </a:pPr>
            <a:fld id="{24D52300-E78F-BF4A-890E-4AA76F5FB903}" type="slidenum">
              <a:rPr lang="en-GB"/>
              <a:pPr>
                <a:defRPr/>
              </a:pPr>
              <a:t>‹#›</a:t>
            </a:fld>
            <a:endParaRPr lang="en-GB"/>
          </a:p>
        </p:txBody>
      </p:sp>
      <p:pic>
        <p:nvPicPr>
          <p:cNvPr id="1031" name="Picture 7"/>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7164388" y="6021388"/>
            <a:ext cx="1524000"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3" name="Picture 2" descr="mast_1.png"/>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467544" y="6021288"/>
            <a:ext cx="2803111" cy="676403"/>
          </a:xfrm>
          <a:prstGeom prst="rect">
            <a:avLst/>
          </a:prstGeom>
        </p:spPr>
      </p:pic>
    </p:spTree>
  </p:cSld>
  <p:clrMap bg1="dk2" tx1="lt1" bg2="dk1" tx2="lt2" accent1="accent1" accent2="accent2" accent3="accent3" accent4="accent4" accent5="accent5" accent6="accent6" hlink="hlink" folHlink="folHlink"/>
  <p:sldLayoutIdLst>
    <p:sldLayoutId id="2147483673"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2pPr>
      <a:lvl3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3pPr>
      <a:lvl4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4pPr>
      <a:lvl5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5pPr>
      <a:lvl6pPr marL="457200" algn="l" rtl="0" fontAlgn="base">
        <a:spcBef>
          <a:spcPct val="0"/>
        </a:spcBef>
        <a:spcAft>
          <a:spcPct val="0"/>
        </a:spcAft>
        <a:defRPr sz="4400">
          <a:solidFill>
            <a:schemeClr val="tx2"/>
          </a:solidFill>
          <a:latin typeface="Open Sans" charset="0"/>
          <a:ea typeface="ＭＳ Ｐゴシック" charset="0"/>
          <a:cs typeface="Arial" charset="0"/>
        </a:defRPr>
      </a:lvl6pPr>
      <a:lvl7pPr marL="914400" algn="l" rtl="0" fontAlgn="base">
        <a:spcBef>
          <a:spcPct val="0"/>
        </a:spcBef>
        <a:spcAft>
          <a:spcPct val="0"/>
        </a:spcAft>
        <a:defRPr sz="4400">
          <a:solidFill>
            <a:schemeClr val="tx2"/>
          </a:solidFill>
          <a:latin typeface="Open Sans" charset="0"/>
          <a:ea typeface="ＭＳ Ｐゴシック" charset="0"/>
          <a:cs typeface="Arial" charset="0"/>
        </a:defRPr>
      </a:lvl7pPr>
      <a:lvl8pPr marL="1371600" algn="l" rtl="0" fontAlgn="base">
        <a:spcBef>
          <a:spcPct val="0"/>
        </a:spcBef>
        <a:spcAft>
          <a:spcPct val="0"/>
        </a:spcAft>
        <a:defRPr sz="4400">
          <a:solidFill>
            <a:schemeClr val="tx2"/>
          </a:solidFill>
          <a:latin typeface="Open Sans" charset="0"/>
          <a:ea typeface="ＭＳ Ｐゴシック" charset="0"/>
          <a:cs typeface="Arial" charset="0"/>
        </a:defRPr>
      </a:lvl8pPr>
      <a:lvl9pPr marL="1828800" algn="l" rtl="0" fontAlgn="base">
        <a:spcBef>
          <a:spcPct val="0"/>
        </a:spcBef>
        <a:spcAft>
          <a:spcPct val="0"/>
        </a:spcAft>
        <a:defRPr sz="4400">
          <a:solidFill>
            <a:schemeClr val="tx2"/>
          </a:solidFill>
          <a:latin typeface="Open Sans"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creatingmycambridge.com/history-stories/lions-fitzwilliam-museum" TargetMode="Externa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pPr algn="ctr"/>
            <a:r>
              <a:rPr lang="en-GB" dirty="0" smtClean="0"/>
              <a:t>THE FITZWILLIAM LIONS</a:t>
            </a:r>
            <a:endParaRPr lang="en-GB"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824" y="4436413"/>
            <a:ext cx="2420888" cy="242088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u="sng" dirty="0"/>
              <a:t>LISTENING LIONS </a:t>
            </a:r>
            <a:r>
              <a:rPr lang="en-GB" u="sng" dirty="0" smtClean="0"/>
              <a:t>SONG</a:t>
            </a:r>
            <a:endParaRPr lang="en-GB" u="sng" dirty="0"/>
          </a:p>
        </p:txBody>
      </p:sp>
      <p:sp>
        <p:nvSpPr>
          <p:cNvPr id="3" name="Content Placeholder 2"/>
          <p:cNvSpPr>
            <a:spLocks noGrp="1"/>
          </p:cNvSpPr>
          <p:nvPr>
            <p:ph idx="1"/>
          </p:nvPr>
        </p:nvSpPr>
        <p:spPr/>
        <p:txBody>
          <a:bodyPr>
            <a:normAutofit fontScale="85000" lnSpcReduction="10000"/>
          </a:bodyPr>
          <a:lstStyle/>
          <a:p>
            <a:pPr marL="0" indent="0">
              <a:buNone/>
            </a:pPr>
            <a:r>
              <a:rPr lang="en-GB" sz="4800" dirty="0"/>
              <a:t>VERSE 2</a:t>
            </a:r>
          </a:p>
          <a:p>
            <a:pPr marL="0" indent="0">
              <a:buNone/>
            </a:pPr>
            <a:r>
              <a:rPr lang="en-GB" sz="4800" dirty="0"/>
              <a:t>We hear you talk of war and peace</a:t>
            </a:r>
          </a:p>
          <a:p>
            <a:pPr marL="0" indent="0">
              <a:buNone/>
            </a:pPr>
            <a:r>
              <a:rPr lang="en-GB" sz="4800" dirty="0"/>
              <a:t>We hear you pockets full or empty</a:t>
            </a:r>
          </a:p>
          <a:p>
            <a:pPr marL="0" indent="0">
              <a:buNone/>
            </a:pPr>
            <a:r>
              <a:rPr lang="en-GB" sz="4800" dirty="0"/>
              <a:t>what you say is what we know - ROAR</a:t>
            </a:r>
            <a:r>
              <a:rPr lang="en-GB" sz="4800" dirty="0" smtClean="0"/>
              <a:t>!</a:t>
            </a:r>
            <a:endParaRPr lang="en-GB" sz="4800" dirty="0"/>
          </a:p>
        </p:txBody>
      </p:sp>
    </p:spTree>
    <p:extLst>
      <p:ext uri="{BB962C8B-B14F-4D97-AF65-F5344CB8AC3E}">
        <p14:creationId xmlns:p14="http://schemas.microsoft.com/office/powerpoint/2010/main" val="32161875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u="sng" dirty="0"/>
              <a:t>LISTENING LIONS </a:t>
            </a:r>
            <a:r>
              <a:rPr lang="en-GB" u="sng" dirty="0" smtClean="0"/>
              <a:t>SONG</a:t>
            </a:r>
            <a:endParaRPr lang="en-GB" u="sng" dirty="0"/>
          </a:p>
        </p:txBody>
      </p:sp>
      <p:sp>
        <p:nvSpPr>
          <p:cNvPr id="3" name="Content Placeholder 2"/>
          <p:cNvSpPr>
            <a:spLocks noGrp="1"/>
          </p:cNvSpPr>
          <p:nvPr>
            <p:ph idx="1"/>
          </p:nvPr>
        </p:nvSpPr>
        <p:spPr/>
        <p:txBody>
          <a:bodyPr>
            <a:normAutofit fontScale="85000" lnSpcReduction="20000"/>
          </a:bodyPr>
          <a:lstStyle/>
          <a:p>
            <a:pPr marL="0" indent="0">
              <a:buNone/>
            </a:pPr>
            <a:r>
              <a:rPr lang="en-GB" sz="4800" dirty="0"/>
              <a:t>VERSE 3</a:t>
            </a:r>
          </a:p>
          <a:p>
            <a:pPr marL="0" indent="0">
              <a:buNone/>
            </a:pPr>
            <a:r>
              <a:rPr lang="en-GB" sz="4800" dirty="0"/>
              <a:t>We hear you whisper, We hear you sigh</a:t>
            </a:r>
          </a:p>
          <a:p>
            <a:pPr marL="0" indent="0">
              <a:buNone/>
            </a:pPr>
            <a:r>
              <a:rPr lang="en-GB" sz="4800" dirty="0"/>
              <a:t>We hear the hug of hope and the smile of pride</a:t>
            </a:r>
          </a:p>
          <a:p>
            <a:pPr marL="0" indent="0">
              <a:buNone/>
            </a:pPr>
            <a:r>
              <a:rPr lang="en-GB" sz="4800" dirty="0"/>
              <a:t>We hear the hug of hope and the smile of </a:t>
            </a:r>
            <a:r>
              <a:rPr lang="en-GB" sz="4800" dirty="0" smtClean="0"/>
              <a:t>pride</a:t>
            </a:r>
            <a:endParaRPr lang="en-GB" sz="4800" dirty="0"/>
          </a:p>
        </p:txBody>
      </p:sp>
    </p:spTree>
    <p:extLst>
      <p:ext uri="{BB962C8B-B14F-4D97-AF65-F5344CB8AC3E}">
        <p14:creationId xmlns:p14="http://schemas.microsoft.com/office/powerpoint/2010/main" val="2874917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u="sng" dirty="0"/>
              <a:t>LISTENING LIONS </a:t>
            </a:r>
            <a:r>
              <a:rPr lang="en-GB" u="sng" dirty="0" smtClean="0"/>
              <a:t>SONG</a:t>
            </a:r>
            <a:endParaRPr lang="en-GB" u="sng" dirty="0"/>
          </a:p>
        </p:txBody>
      </p:sp>
      <p:sp>
        <p:nvSpPr>
          <p:cNvPr id="3" name="Content Placeholder 2"/>
          <p:cNvSpPr>
            <a:spLocks noGrp="1"/>
          </p:cNvSpPr>
          <p:nvPr>
            <p:ph idx="1"/>
          </p:nvPr>
        </p:nvSpPr>
        <p:spPr/>
        <p:txBody>
          <a:bodyPr>
            <a:normAutofit fontScale="92500" lnSpcReduction="20000"/>
          </a:bodyPr>
          <a:lstStyle/>
          <a:p>
            <a:pPr marL="0" indent="0">
              <a:buNone/>
            </a:pPr>
            <a:r>
              <a:rPr lang="en-GB" sz="4800" dirty="0"/>
              <a:t>VERSE 4</a:t>
            </a:r>
          </a:p>
          <a:p>
            <a:pPr marL="0" indent="0">
              <a:buNone/>
            </a:pPr>
            <a:r>
              <a:rPr lang="en-GB" sz="4800" dirty="0"/>
              <a:t>We hear you studying our faces</a:t>
            </a:r>
          </a:p>
          <a:p>
            <a:pPr marL="0" indent="0">
              <a:buNone/>
            </a:pPr>
            <a:r>
              <a:rPr lang="en-GB" sz="4800" dirty="0"/>
              <a:t>We hear you wonder if we slumber</a:t>
            </a:r>
          </a:p>
          <a:p>
            <a:pPr marL="0" indent="0">
              <a:buNone/>
            </a:pPr>
            <a:r>
              <a:rPr lang="en-GB" sz="4800" dirty="0"/>
              <a:t>Like lions hunting in far-off places - ROAR</a:t>
            </a:r>
            <a:r>
              <a:rPr lang="en-GB" sz="4800" dirty="0" smtClean="0"/>
              <a:t>!</a:t>
            </a:r>
            <a:endParaRPr lang="en-GB" sz="4800" dirty="0"/>
          </a:p>
        </p:txBody>
      </p:sp>
    </p:spTree>
    <p:extLst>
      <p:ext uri="{BB962C8B-B14F-4D97-AF65-F5344CB8AC3E}">
        <p14:creationId xmlns:p14="http://schemas.microsoft.com/office/powerpoint/2010/main" val="327312813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u="sng" dirty="0"/>
              <a:t>LISTENING LIONS </a:t>
            </a:r>
            <a:r>
              <a:rPr lang="en-GB" u="sng" dirty="0" smtClean="0"/>
              <a:t>SONG</a:t>
            </a:r>
            <a:endParaRPr lang="en-GB" u="sng" dirty="0"/>
          </a:p>
        </p:txBody>
      </p:sp>
      <p:sp>
        <p:nvSpPr>
          <p:cNvPr id="3" name="Content Placeholder 2"/>
          <p:cNvSpPr>
            <a:spLocks noGrp="1"/>
          </p:cNvSpPr>
          <p:nvPr>
            <p:ph idx="1"/>
          </p:nvPr>
        </p:nvSpPr>
        <p:spPr/>
        <p:txBody>
          <a:bodyPr>
            <a:normAutofit fontScale="85000" lnSpcReduction="10000"/>
          </a:bodyPr>
          <a:lstStyle/>
          <a:p>
            <a:pPr marL="0" indent="0">
              <a:buNone/>
            </a:pPr>
            <a:r>
              <a:rPr lang="en-GB" sz="4800" dirty="0"/>
              <a:t>VERSE 5</a:t>
            </a:r>
          </a:p>
          <a:p>
            <a:pPr marL="0" indent="0">
              <a:buNone/>
            </a:pPr>
            <a:r>
              <a:rPr lang="en-GB" sz="4800" dirty="0"/>
              <a:t>And we are dreaming of other times</a:t>
            </a:r>
          </a:p>
          <a:p>
            <a:pPr marL="0" indent="0">
              <a:buNone/>
            </a:pPr>
            <a:r>
              <a:rPr lang="en-GB" sz="4800" dirty="0"/>
              <a:t>We hear a dream of how we rise</a:t>
            </a:r>
          </a:p>
          <a:p>
            <a:pPr marL="0" indent="0">
              <a:buNone/>
            </a:pPr>
            <a:r>
              <a:rPr lang="en-GB" sz="4800" dirty="0"/>
              <a:t>and breathe in the living air - ROAR</a:t>
            </a:r>
            <a:r>
              <a:rPr lang="en-GB" sz="4800" dirty="0" smtClean="0"/>
              <a:t>!</a:t>
            </a:r>
            <a:r>
              <a:rPr lang="en-GB" sz="4800" dirty="0"/>
              <a:t> </a:t>
            </a:r>
          </a:p>
        </p:txBody>
      </p:sp>
    </p:spTree>
    <p:extLst>
      <p:ext uri="{BB962C8B-B14F-4D97-AF65-F5344CB8AC3E}">
        <p14:creationId xmlns:p14="http://schemas.microsoft.com/office/powerpoint/2010/main" val="34221499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u="sng" dirty="0"/>
              <a:t>LISTENING LIONS </a:t>
            </a:r>
            <a:r>
              <a:rPr lang="en-GB" u="sng" dirty="0" smtClean="0"/>
              <a:t>SONG</a:t>
            </a:r>
            <a:endParaRPr lang="en-GB" u="sng" dirty="0"/>
          </a:p>
        </p:txBody>
      </p:sp>
      <p:sp>
        <p:nvSpPr>
          <p:cNvPr id="3" name="Content Placeholder 2"/>
          <p:cNvSpPr>
            <a:spLocks noGrp="1"/>
          </p:cNvSpPr>
          <p:nvPr>
            <p:ph idx="1"/>
          </p:nvPr>
        </p:nvSpPr>
        <p:spPr/>
        <p:txBody>
          <a:bodyPr>
            <a:normAutofit fontScale="92500" lnSpcReduction="20000"/>
          </a:bodyPr>
          <a:lstStyle/>
          <a:p>
            <a:pPr marL="0" indent="0">
              <a:buNone/>
            </a:pPr>
            <a:r>
              <a:rPr lang="en-GB" sz="4800" dirty="0"/>
              <a:t>VERSE 6</a:t>
            </a:r>
          </a:p>
          <a:p>
            <a:pPr marL="0" indent="0">
              <a:buNone/>
            </a:pPr>
            <a:r>
              <a:rPr lang="en-GB" sz="4800" dirty="0"/>
              <a:t>And we all four together </a:t>
            </a:r>
          </a:p>
          <a:p>
            <a:pPr marL="0" indent="0">
              <a:buNone/>
            </a:pPr>
            <a:r>
              <a:rPr lang="en-GB" sz="4800" dirty="0"/>
              <a:t>walk the street, none last or first</a:t>
            </a:r>
          </a:p>
          <a:p>
            <a:pPr marL="0" indent="0">
              <a:buNone/>
            </a:pPr>
            <a:r>
              <a:rPr lang="en-GB" sz="4800" dirty="0"/>
              <a:t>to find the water </a:t>
            </a:r>
          </a:p>
          <a:p>
            <a:pPr marL="0" indent="0">
              <a:buNone/>
            </a:pPr>
            <a:r>
              <a:rPr lang="en-GB" sz="4800" dirty="0"/>
              <a:t>to help us quench this terrible thirst - ROAR!</a:t>
            </a:r>
          </a:p>
        </p:txBody>
      </p:sp>
    </p:spTree>
    <p:extLst>
      <p:ext uri="{BB962C8B-B14F-4D97-AF65-F5344CB8AC3E}">
        <p14:creationId xmlns:p14="http://schemas.microsoft.com/office/powerpoint/2010/main" val="4425785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The Fitz Trip </a:t>
            </a:r>
            <a:r>
              <a:rPr lang="en-GB" b="1" dirty="0" smtClean="0"/>
              <a:t>Trap</a:t>
            </a:r>
            <a:r>
              <a:rPr lang="en-GB" b="1" dirty="0"/>
              <a:t> </a:t>
            </a:r>
            <a:r>
              <a:rPr lang="en-GB" b="1" dirty="0" smtClean="0"/>
              <a:t>Round</a:t>
            </a:r>
            <a:endParaRPr lang="en-GB" b="1" dirty="0"/>
          </a:p>
        </p:txBody>
      </p:sp>
      <p:sp>
        <p:nvSpPr>
          <p:cNvPr id="3" name="Content Placeholder 2"/>
          <p:cNvSpPr>
            <a:spLocks noGrp="1"/>
          </p:cNvSpPr>
          <p:nvPr>
            <p:ph idx="1"/>
          </p:nvPr>
        </p:nvSpPr>
        <p:spPr/>
        <p:txBody>
          <a:bodyPr/>
          <a:lstStyle/>
          <a:p>
            <a:pPr marL="0" indent="0">
              <a:buNone/>
            </a:pPr>
            <a:r>
              <a:rPr lang="en-GB" sz="5400" dirty="0" smtClean="0"/>
              <a:t>Trip-trap</a:t>
            </a:r>
            <a:r>
              <a:rPr lang="en-GB" sz="5400" dirty="0"/>
              <a:t>, Amble, Clamber or Run</a:t>
            </a:r>
          </a:p>
          <a:p>
            <a:pPr marL="0" indent="0">
              <a:buNone/>
            </a:pPr>
            <a:r>
              <a:rPr lang="en-GB" sz="5400" dirty="0"/>
              <a:t>We are the Listening Lions!  ROAR! </a:t>
            </a:r>
          </a:p>
          <a:p>
            <a:endParaRPr lang="en-GB" dirty="0"/>
          </a:p>
        </p:txBody>
      </p:sp>
    </p:spTree>
    <p:extLst>
      <p:ext uri="{BB962C8B-B14F-4D97-AF65-F5344CB8AC3E}">
        <p14:creationId xmlns:p14="http://schemas.microsoft.com/office/powerpoint/2010/main" val="31891522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smtClean="0"/>
              <a:t>Web Resources available at:</a:t>
            </a:r>
            <a:endParaRPr lang="en-GB" dirty="0"/>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792" t="11224" r="15572"/>
          <a:stretch/>
        </p:blipFill>
        <p:spPr bwMode="auto">
          <a:xfrm>
            <a:off x="2433273" y="2654915"/>
            <a:ext cx="4392488" cy="31037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828600" y="1714706"/>
            <a:ext cx="10916234" cy="954107"/>
          </a:xfrm>
          <a:prstGeom prst="rect">
            <a:avLst/>
          </a:prstGeom>
          <a:noFill/>
        </p:spPr>
        <p:txBody>
          <a:bodyPr wrap="square" rtlCol="0">
            <a:spAutoFit/>
          </a:bodyPr>
          <a:lstStyle/>
          <a:p>
            <a:pPr algn="ctr"/>
            <a:r>
              <a:rPr lang="en-GB" sz="2800" kern="0" dirty="0">
                <a:solidFill>
                  <a:srgbClr val="E3EBF1"/>
                </a:solidFill>
                <a:latin typeface="Open Sans"/>
                <a:ea typeface="ＭＳ Ｐゴシック"/>
                <a:cs typeface="Arial"/>
                <a:hlinkClick r:id="rId3"/>
              </a:rPr>
              <a:t>www.creatingmycambridge.com/history-stories</a:t>
            </a:r>
            <a:r>
              <a:rPr lang="en-GB" sz="2800" kern="0" dirty="0" smtClean="0">
                <a:solidFill>
                  <a:srgbClr val="E3EBF1"/>
                </a:solidFill>
                <a:latin typeface="Open Sans"/>
                <a:ea typeface="ＭＳ Ｐゴシック"/>
                <a:cs typeface="Arial"/>
                <a:hlinkClick r:id="rId3"/>
              </a:rPr>
              <a:t>/</a:t>
            </a:r>
          </a:p>
          <a:p>
            <a:pPr algn="ctr"/>
            <a:r>
              <a:rPr lang="en-GB" sz="2800" kern="0" dirty="0" smtClean="0">
                <a:solidFill>
                  <a:srgbClr val="E3EBF1"/>
                </a:solidFill>
                <a:latin typeface="Open Sans"/>
                <a:ea typeface="ＭＳ Ｐゴシック"/>
                <a:cs typeface="Arial"/>
                <a:hlinkClick r:id="rId3"/>
              </a:rPr>
              <a:t>lions-</a:t>
            </a:r>
            <a:r>
              <a:rPr lang="en-GB" sz="2800" kern="0" dirty="0" err="1" smtClean="0">
                <a:solidFill>
                  <a:srgbClr val="E3EBF1"/>
                </a:solidFill>
                <a:latin typeface="Open Sans"/>
                <a:ea typeface="ＭＳ Ｐゴシック"/>
                <a:cs typeface="Arial"/>
                <a:hlinkClick r:id="rId3"/>
              </a:rPr>
              <a:t>fitzwilliam</a:t>
            </a:r>
            <a:r>
              <a:rPr lang="en-GB" sz="2800" kern="0" dirty="0" smtClean="0">
                <a:solidFill>
                  <a:srgbClr val="E3EBF1"/>
                </a:solidFill>
                <a:latin typeface="Open Sans"/>
                <a:ea typeface="ＭＳ Ｐゴシック"/>
                <a:cs typeface="Arial"/>
                <a:hlinkClick r:id="rId3"/>
              </a:rPr>
              <a:t>-museum</a:t>
            </a:r>
            <a:endParaRPr lang="en-GB" sz="2800" dirty="0"/>
          </a:p>
        </p:txBody>
      </p:sp>
    </p:spTree>
    <p:extLst>
      <p:ext uri="{BB962C8B-B14F-4D97-AF65-F5344CB8AC3E}">
        <p14:creationId xmlns:p14="http://schemas.microsoft.com/office/powerpoint/2010/main" val="27835265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THE FITZWILLIAM LIONS</a:t>
            </a:r>
            <a:endParaRPr lang="en-GB" dirty="0"/>
          </a:p>
        </p:txBody>
      </p:sp>
      <p:sp>
        <p:nvSpPr>
          <p:cNvPr id="8" name="Rectangle 7"/>
          <p:cNvSpPr/>
          <p:nvPr/>
        </p:nvSpPr>
        <p:spPr>
          <a:xfrm>
            <a:off x="5334811" y="1700808"/>
            <a:ext cx="3809189" cy="4154984"/>
          </a:xfrm>
          <a:prstGeom prst="rect">
            <a:avLst/>
          </a:prstGeom>
        </p:spPr>
        <p:txBody>
          <a:bodyPr wrap="square">
            <a:spAutoFit/>
          </a:bodyPr>
          <a:lstStyle/>
          <a:p>
            <a:r>
              <a:rPr lang="en-GB" sz="2400" dirty="0" smtClean="0"/>
              <a:t>In 1816, Richard, VII Viscount Fitzwilliam of </a:t>
            </a:r>
            <a:r>
              <a:rPr lang="en-GB" sz="2400" dirty="0" err="1" smtClean="0"/>
              <a:t>Merrion</a:t>
            </a:r>
            <a:r>
              <a:rPr lang="en-GB" sz="2400" dirty="0" smtClean="0"/>
              <a:t> donated his library and art collection to the University of Cambridge, as well as £100,000 to construct a building to house them all in. This building is what we now know as the Fitzwilliam Museum in Cambridge.</a:t>
            </a:r>
            <a:endParaRPr lang="en-GB" sz="24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060848"/>
            <a:ext cx="5004048" cy="3335218"/>
          </a:xfrm>
          <a:prstGeom prst="rect">
            <a:avLst/>
          </a:prstGeom>
        </p:spPr>
      </p:pic>
    </p:spTree>
    <p:extLst>
      <p:ext uri="{BB962C8B-B14F-4D97-AF65-F5344CB8AC3E}">
        <p14:creationId xmlns:p14="http://schemas.microsoft.com/office/powerpoint/2010/main" val="2870843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THE FITZWILLIAM LIONS</a:t>
            </a:r>
            <a:endParaRPr lang="en-GB" dirty="0"/>
          </a:p>
        </p:txBody>
      </p:sp>
      <p:sp>
        <p:nvSpPr>
          <p:cNvPr id="7" name="Rectangle 6"/>
          <p:cNvSpPr/>
          <p:nvPr/>
        </p:nvSpPr>
        <p:spPr>
          <a:xfrm>
            <a:off x="5652120" y="1700808"/>
            <a:ext cx="3384376" cy="4278094"/>
          </a:xfrm>
          <a:prstGeom prst="rect">
            <a:avLst/>
          </a:prstGeom>
        </p:spPr>
        <p:txBody>
          <a:bodyPr wrap="square">
            <a:spAutoFit/>
          </a:bodyPr>
          <a:lstStyle/>
          <a:p>
            <a:r>
              <a:rPr lang="en-GB" sz="2400" dirty="0" smtClean="0"/>
              <a:t>In 1937 the first stone of the Fitzwilliam Museum was laid. </a:t>
            </a:r>
          </a:p>
          <a:p>
            <a:r>
              <a:rPr lang="en-GB" sz="2400" dirty="0" smtClean="0"/>
              <a:t>Two years later, in </a:t>
            </a:r>
            <a:r>
              <a:rPr lang="en-GB" sz="2400" dirty="0" smtClean="0"/>
              <a:t>1939, </a:t>
            </a:r>
            <a:r>
              <a:rPr lang="en-GB" sz="2400" dirty="0" smtClean="0"/>
              <a:t>William </a:t>
            </a:r>
            <a:r>
              <a:rPr lang="en-GB" sz="2400" dirty="0" err="1" smtClean="0"/>
              <a:t>Grinsell</a:t>
            </a:r>
            <a:r>
              <a:rPr lang="en-GB" sz="2400" dirty="0" smtClean="0"/>
              <a:t> Nicholl was commissioned to create the lions that still decorate the outside of the Fitzwilliam Museum today</a:t>
            </a:r>
            <a:r>
              <a:rPr lang="en-GB" sz="3200" dirty="0"/>
              <a:t>!</a:t>
            </a:r>
            <a:r>
              <a:rPr lang="en-GB" sz="3200" dirty="0" smtClean="0"/>
              <a:t> </a:t>
            </a:r>
            <a:endParaRPr lang="en-GB" sz="32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1985494"/>
            <a:ext cx="5004048" cy="3489151"/>
          </a:xfrm>
          <a:prstGeom prst="rect">
            <a:avLst/>
          </a:prstGeom>
        </p:spPr>
      </p:pic>
    </p:spTree>
    <p:extLst>
      <p:ext uri="{BB962C8B-B14F-4D97-AF65-F5344CB8AC3E}">
        <p14:creationId xmlns:p14="http://schemas.microsoft.com/office/powerpoint/2010/main" val="249346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smtClean="0"/>
              <a:t>The Fitzwilliam Lions </a:t>
            </a:r>
            <a:br>
              <a:rPr lang="en-GB" b="1" dirty="0" smtClean="0"/>
            </a:br>
            <a:r>
              <a:rPr lang="en-GB" b="1" dirty="0" smtClean="0"/>
              <a:t>Come Alive!</a:t>
            </a:r>
            <a:endParaRPr lang="en-GB"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1772816"/>
            <a:ext cx="4032448" cy="4032448"/>
          </a:xfrm>
          <a:prstGeom prst="rect">
            <a:avLst/>
          </a:prstGeom>
        </p:spPr>
      </p:pic>
      <p:sp>
        <p:nvSpPr>
          <p:cNvPr id="8" name="Rectangle 7"/>
          <p:cNvSpPr/>
          <p:nvPr/>
        </p:nvSpPr>
        <p:spPr>
          <a:xfrm>
            <a:off x="4634463" y="1880825"/>
            <a:ext cx="4499992" cy="3816429"/>
          </a:xfrm>
          <a:prstGeom prst="rect">
            <a:avLst/>
          </a:prstGeom>
        </p:spPr>
        <p:txBody>
          <a:bodyPr wrap="square">
            <a:spAutoFit/>
          </a:bodyPr>
          <a:lstStyle/>
          <a:p>
            <a:r>
              <a:rPr lang="en-GB" sz="2200" dirty="0" smtClean="0"/>
              <a:t>The Fitzwilliam Lions have their very own story in folklore. The story goes that when the clock on the church of Our Lady’s and the English Martyr’s Church strikes midnight the lions rise from their plinths and make their way to drink from the gutters in front of the museum on </a:t>
            </a:r>
            <a:r>
              <a:rPr lang="en-GB" sz="2200" dirty="0" err="1" smtClean="0"/>
              <a:t>Trumpington</a:t>
            </a:r>
            <a:r>
              <a:rPr lang="en-GB" sz="2200" dirty="0" smtClean="0"/>
              <a:t> Street and sometimes even make it all the way to Hobson’s Conduit. </a:t>
            </a:r>
            <a:endParaRPr lang="en-GB" sz="2200" dirty="0"/>
          </a:p>
        </p:txBody>
      </p:sp>
    </p:spTree>
    <p:extLst>
      <p:ext uri="{BB962C8B-B14F-4D97-AF65-F5344CB8AC3E}">
        <p14:creationId xmlns:p14="http://schemas.microsoft.com/office/powerpoint/2010/main" val="33338567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t>THE FITZWILLIAM LIONS</a:t>
            </a:r>
            <a:endParaRPr lang="en-GB"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6771" y="1713006"/>
            <a:ext cx="5202890" cy="3468594"/>
          </a:xfrm>
        </p:spPr>
      </p:pic>
      <p:sp>
        <p:nvSpPr>
          <p:cNvPr id="9" name="Rectangle 8"/>
          <p:cNvSpPr/>
          <p:nvPr/>
        </p:nvSpPr>
        <p:spPr>
          <a:xfrm>
            <a:off x="5715000" y="1656819"/>
            <a:ext cx="3144401" cy="4093428"/>
          </a:xfrm>
          <a:prstGeom prst="rect">
            <a:avLst/>
          </a:prstGeom>
        </p:spPr>
        <p:txBody>
          <a:bodyPr wrap="square">
            <a:spAutoFit/>
          </a:bodyPr>
          <a:lstStyle/>
          <a:p>
            <a:pPr algn="ctr"/>
            <a:r>
              <a:rPr lang="en-GB" sz="2600" dirty="0" smtClean="0"/>
              <a:t>Michael Rosen wrote a poem inspired by this story about what the lions might see and hear outside the museum, which was then arranged into a song by Kirsty Martin.</a:t>
            </a:r>
            <a:endParaRPr lang="en-GB" sz="2600" dirty="0"/>
          </a:p>
        </p:txBody>
      </p:sp>
    </p:spTree>
    <p:extLst>
      <p:ext uri="{BB962C8B-B14F-4D97-AF65-F5344CB8AC3E}">
        <p14:creationId xmlns:p14="http://schemas.microsoft.com/office/powerpoint/2010/main" val="25758761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r>
              <a:rPr lang="en-GB" sz="3600" dirty="0" smtClean="0"/>
              <a:t>Michael Rosen Talking About his Inspiration for the Listening Lions Poem</a:t>
            </a:r>
            <a:endParaRPr lang="en-GB" sz="3600" dirty="0"/>
          </a:p>
        </p:txBody>
      </p:sp>
      <p:pic>
        <p:nvPicPr>
          <p:cNvPr id="5" name="The Listening Lions -  Michael Rosen explains his poem about The Fitzwilliam Museum lions-HD.mp4">
            <a:hlinkClick r:id="" action="ppaction://media"/>
          </p:cNvPr>
          <p:cNvPicPr>
            <a:picLocks noGrp="1" noChangeAspect="1"/>
          </p:cNvPicPr>
          <p:nvPr>
            <p:ph idx="1"/>
            <a:videoFile r:link="rId1"/>
            <p:extLst>
              <p:ext uri="{DAA4B4D4-6D71-4841-9C94-3DE7FCFB9230}">
                <p14:media xmlns:p14="http://schemas.microsoft.com/office/powerpoint/2010/main" r:embed="rId2">
                  <p14:trim end="126791.6666"/>
                  <p14:fade out="2000"/>
                </p14:media>
              </p:ext>
            </p:extLst>
          </p:nvPr>
        </p:nvPicPr>
        <p:blipFill>
          <a:blip r:embed="rId4"/>
          <a:stretch>
            <a:fillRect/>
          </a:stretch>
        </p:blipFill>
        <p:spPr>
          <a:xfrm>
            <a:off x="549275" y="1600200"/>
            <a:ext cx="8045450" cy="4525963"/>
          </a:xfrm>
        </p:spPr>
      </p:pic>
    </p:spTree>
    <p:extLst>
      <p:ext uri="{BB962C8B-B14F-4D97-AF65-F5344CB8AC3E}">
        <p14:creationId xmlns:p14="http://schemas.microsoft.com/office/powerpoint/2010/main" val="10704596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u="sng" dirty="0"/>
              <a:t>LISTENING LIONS </a:t>
            </a:r>
            <a:r>
              <a:rPr lang="en-GB" u="sng" dirty="0" smtClean="0"/>
              <a:t>SONG</a:t>
            </a:r>
            <a:endParaRPr lang="en-GB" u="sng" dirty="0"/>
          </a:p>
        </p:txBody>
      </p:sp>
      <p:sp>
        <p:nvSpPr>
          <p:cNvPr id="3" name="Content Placeholder 2"/>
          <p:cNvSpPr>
            <a:spLocks noGrp="1"/>
          </p:cNvSpPr>
          <p:nvPr>
            <p:ph idx="1"/>
          </p:nvPr>
        </p:nvSpPr>
        <p:spPr/>
        <p:txBody>
          <a:bodyPr>
            <a:normAutofit lnSpcReduction="10000"/>
          </a:bodyPr>
          <a:lstStyle/>
          <a:p>
            <a:pPr marL="0" indent="0">
              <a:buNone/>
            </a:pPr>
            <a:r>
              <a:rPr lang="en-GB" sz="4000" i="1" dirty="0"/>
              <a:t>CHORUS</a:t>
            </a:r>
          </a:p>
          <a:p>
            <a:pPr marL="0" indent="0">
              <a:buNone/>
            </a:pPr>
            <a:r>
              <a:rPr lang="en-GB" sz="4000" dirty="0"/>
              <a:t>We are the Listening Lions</a:t>
            </a:r>
          </a:p>
          <a:p>
            <a:pPr marL="0" indent="0">
              <a:buNone/>
            </a:pPr>
            <a:r>
              <a:rPr lang="en-GB" sz="4000" dirty="0"/>
              <a:t>We hear you walking the steps of the Fitz</a:t>
            </a:r>
          </a:p>
          <a:p>
            <a:pPr marL="0" indent="0">
              <a:buNone/>
            </a:pPr>
            <a:r>
              <a:rPr lang="en-GB" sz="4000" dirty="0"/>
              <a:t>Your voices come and go</a:t>
            </a:r>
          </a:p>
          <a:p>
            <a:pPr marL="0" indent="0">
              <a:buNone/>
            </a:pPr>
            <a:r>
              <a:rPr lang="en-GB" sz="4000" dirty="0"/>
              <a:t>What you say is what we </a:t>
            </a:r>
            <a:r>
              <a:rPr lang="en-GB" sz="4000" dirty="0" smtClean="0"/>
              <a:t>know</a:t>
            </a:r>
            <a:endParaRPr lang="en-GB" sz="4000" dirty="0"/>
          </a:p>
        </p:txBody>
      </p:sp>
    </p:spTree>
    <p:extLst>
      <p:ext uri="{BB962C8B-B14F-4D97-AF65-F5344CB8AC3E}">
        <p14:creationId xmlns:p14="http://schemas.microsoft.com/office/powerpoint/2010/main" val="1641954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u="sng" dirty="0"/>
              <a:t>LISTENING LIONS </a:t>
            </a:r>
            <a:r>
              <a:rPr lang="en-GB" u="sng" dirty="0" smtClean="0"/>
              <a:t>SONG</a:t>
            </a:r>
            <a:endParaRPr lang="en-GB" u="sng" dirty="0"/>
          </a:p>
        </p:txBody>
      </p:sp>
      <p:sp>
        <p:nvSpPr>
          <p:cNvPr id="3" name="Content Placeholder 2"/>
          <p:cNvSpPr>
            <a:spLocks noGrp="1"/>
          </p:cNvSpPr>
          <p:nvPr>
            <p:ph idx="1"/>
          </p:nvPr>
        </p:nvSpPr>
        <p:spPr/>
        <p:txBody>
          <a:bodyPr>
            <a:normAutofit lnSpcReduction="10000"/>
          </a:bodyPr>
          <a:lstStyle/>
          <a:p>
            <a:pPr marL="0" indent="0">
              <a:buNone/>
            </a:pPr>
            <a:r>
              <a:rPr lang="en-GB" sz="4800" i="1" dirty="0"/>
              <a:t>REFRAIN</a:t>
            </a:r>
          </a:p>
          <a:p>
            <a:pPr marL="0" indent="0">
              <a:buNone/>
            </a:pPr>
            <a:r>
              <a:rPr lang="en-GB" sz="4800" dirty="0"/>
              <a:t>Trip-trap, amble, clamber or run</a:t>
            </a:r>
          </a:p>
          <a:p>
            <a:pPr marL="0" indent="0">
              <a:buNone/>
            </a:pPr>
            <a:r>
              <a:rPr lang="en-GB" sz="4800" dirty="0"/>
              <a:t>We are the Listening Lions - ROAR!</a:t>
            </a:r>
            <a:r>
              <a:rPr lang="en-GB" sz="4000" dirty="0"/>
              <a:t> </a:t>
            </a:r>
          </a:p>
        </p:txBody>
      </p:sp>
    </p:spTree>
    <p:extLst>
      <p:ext uri="{BB962C8B-B14F-4D97-AF65-F5344CB8AC3E}">
        <p14:creationId xmlns:p14="http://schemas.microsoft.com/office/powerpoint/2010/main" val="27013444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u="sng" dirty="0"/>
              <a:t>LISTENING LIONS </a:t>
            </a:r>
            <a:r>
              <a:rPr lang="en-GB" u="sng" dirty="0" smtClean="0"/>
              <a:t>SONG</a:t>
            </a:r>
            <a:endParaRPr lang="en-GB" u="sng" dirty="0"/>
          </a:p>
        </p:txBody>
      </p:sp>
      <p:sp>
        <p:nvSpPr>
          <p:cNvPr id="3" name="Content Placeholder 2"/>
          <p:cNvSpPr>
            <a:spLocks noGrp="1"/>
          </p:cNvSpPr>
          <p:nvPr>
            <p:ph idx="1"/>
          </p:nvPr>
        </p:nvSpPr>
        <p:spPr/>
        <p:txBody>
          <a:bodyPr>
            <a:normAutofit fontScale="92500" lnSpcReduction="20000"/>
          </a:bodyPr>
          <a:lstStyle/>
          <a:p>
            <a:pPr marL="0" indent="0">
              <a:buNone/>
            </a:pPr>
            <a:r>
              <a:rPr lang="en-GB" sz="4800" dirty="0"/>
              <a:t>VERSE 1</a:t>
            </a:r>
          </a:p>
          <a:p>
            <a:pPr marL="0" indent="0">
              <a:buNone/>
            </a:pPr>
            <a:r>
              <a:rPr lang="en-GB" sz="4800" dirty="0"/>
              <a:t>We hear your feet on the steps</a:t>
            </a:r>
          </a:p>
          <a:p>
            <a:pPr marL="0" indent="0">
              <a:buNone/>
            </a:pPr>
            <a:r>
              <a:rPr lang="en-GB" sz="4800" dirty="0"/>
              <a:t>We hear you moan about the weather</a:t>
            </a:r>
          </a:p>
          <a:p>
            <a:pPr marL="0" indent="0">
              <a:buNone/>
            </a:pPr>
            <a:r>
              <a:rPr lang="en-GB" sz="4800" dirty="0"/>
              <a:t>We hear you laugh when you see the sun - ROAR</a:t>
            </a:r>
            <a:r>
              <a:rPr lang="en-GB" sz="4800" dirty="0" smtClean="0"/>
              <a:t>!</a:t>
            </a:r>
            <a:endParaRPr lang="en-GB" sz="4800" dirty="0"/>
          </a:p>
        </p:txBody>
      </p:sp>
    </p:spTree>
    <p:extLst>
      <p:ext uri="{BB962C8B-B14F-4D97-AF65-F5344CB8AC3E}">
        <p14:creationId xmlns:p14="http://schemas.microsoft.com/office/powerpoint/2010/main" val="3420318082"/>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fontScheme name="Default Design">
      <a:majorFont>
        <a:latin typeface="Open Sans"/>
        <a:ea typeface="ＭＳ Ｐゴシック"/>
        <a:cs typeface="Arial"/>
      </a:majorFont>
      <a:minorFont>
        <a:latin typeface="Open Sans Light"/>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1C1C1C"/>
        </a:dk1>
        <a:lt1>
          <a:srgbClr val="FFFFFF"/>
        </a:lt1>
        <a:dk2>
          <a:srgbClr val="292929"/>
        </a:dk2>
        <a:lt2>
          <a:srgbClr val="E3EBF1"/>
        </a:lt2>
        <a:accent1>
          <a:srgbClr val="990000"/>
        </a:accent1>
        <a:accent2>
          <a:srgbClr val="008888"/>
        </a:accent2>
        <a:accent3>
          <a:srgbClr val="ACACAC"/>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2155</TotalTime>
  <Words>453</Words>
  <Application>Microsoft Office PowerPoint</Application>
  <PresentationFormat>On-screen Show (4:3)</PresentationFormat>
  <Paragraphs>59</Paragraphs>
  <Slides>16</Slides>
  <Notes>1</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ＭＳ Ｐゴシック</vt:lpstr>
      <vt:lpstr>Open Sans</vt:lpstr>
      <vt:lpstr>Open Sans Light</vt:lpstr>
      <vt:lpstr>Default Design</vt:lpstr>
      <vt:lpstr>THE FITZWILLIAM LIONS</vt:lpstr>
      <vt:lpstr>THE FITZWILLIAM LIONS</vt:lpstr>
      <vt:lpstr>THE FITZWILLIAM LIONS</vt:lpstr>
      <vt:lpstr>The Fitzwilliam Lions  Come Alive!</vt:lpstr>
      <vt:lpstr>THE FITZWILLIAM LIONS</vt:lpstr>
      <vt:lpstr>Michael Rosen Talking About his Inspiration for the Listening Lions Poem</vt:lpstr>
      <vt:lpstr>LISTENING LIONS SONG</vt:lpstr>
      <vt:lpstr>LISTENING LIONS SONG</vt:lpstr>
      <vt:lpstr>LISTENING LIONS SONG</vt:lpstr>
      <vt:lpstr>LISTENING LIONS SONG</vt:lpstr>
      <vt:lpstr>LISTENING LIONS SONG</vt:lpstr>
      <vt:lpstr>LISTENING LIONS SONG</vt:lpstr>
      <vt:lpstr>LISTENING LIONS SONG</vt:lpstr>
      <vt:lpstr>LISTENING LIONS SONG</vt:lpstr>
      <vt:lpstr>The Fitz Trip Trap Round</vt:lpstr>
      <vt:lpstr>Web Resources available at:</vt:lpstr>
    </vt:vector>
  </TitlesOfParts>
  <Company>Taylor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Main</dc:creator>
  <cp:lastModifiedBy>Mario Satchwell</cp:lastModifiedBy>
  <cp:revision>130</cp:revision>
  <dcterms:created xsi:type="dcterms:W3CDTF">2015-03-12T11:07:07Z</dcterms:created>
  <dcterms:modified xsi:type="dcterms:W3CDTF">2015-11-09T18:07:21Z</dcterms:modified>
</cp:coreProperties>
</file>