
<file path=[Content_Types].xml><?xml version="1.0" encoding="utf-8"?>
<Types xmlns="http://schemas.openxmlformats.org/package/2006/content-types">
  <Override PartName="/ppt/notesSlides/notesSlide5.xml" ContentType="application/vnd.openxmlformats-officedocument.presentationml.notesSlide+xml"/>
  <Override PartName="/ppt/slideLayouts/slideLayout1.xml" ContentType="application/vnd.openxmlformats-officedocument.presentationml.slideLayout+xml"/>
  <Default Extension="png" ContentType="image/png"/>
  <Default Extension="rels" ContentType="application/vnd.openxmlformats-package.relationships+xml"/>
  <Default Extension="jpeg" ContentType="image/jpeg"/>
  <Default Extension="xml" ContentType="application/xml"/>
  <Override PartName="/ppt/slides/slide9.xml" ContentType="application/vnd.openxmlformats-officedocument.presentationml.slide+xml"/>
  <Override PartName="/ppt/notesSlides/notesSlide3.xml" ContentType="application/vnd.openxmlformats-officedocument.presentationml.notesSlide+xml"/>
  <Override PartName="/ppt/tableStyles.xml" ContentType="application/vnd.openxmlformats-officedocument.presentationml.tableStyles+xml"/>
  <Override PartName="/ppt/slideLayouts/slideLayout8.xml" ContentType="application/vnd.openxmlformats-officedocument.presentationml.slideLayout+xml"/>
  <Override PartName="/ppt/slides/slide7.xml" ContentType="application/vnd.openxmlformats-officedocument.presentationml.slide+xml"/>
  <Override PartName="/ppt/notesSlides/notesSlide1.xml" ContentType="application/vnd.openxmlformats-officedocument.presentationml.notesSlide+xml"/>
  <Override PartName="/ppt/slideLayouts/slideLayout6.xml" ContentType="application/vnd.openxmlformats-officedocument.presentationml.slideLayout+xml"/>
  <Override PartName="/ppt/slides/slide5.xml" ContentType="application/vnd.openxmlformats-officedocument.presentationml.slide+xml"/>
  <Override PartName="/ppt/slideLayouts/slideLayout12.xml" ContentType="application/vnd.openxmlformats-officedocument.presentationml.slideLayout+xml"/>
  <Override PartName="/ppt/theme/theme2.xml" ContentType="application/vnd.openxmlformats-officedocument.them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3.xml" ContentType="application/vnd.openxmlformats-officedocument.presentationml.slide+xml"/>
  <Override PartName="/ppt/slideLayouts/slideLayout10.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notesSlides/notesSlide6.xml" ContentType="application/vnd.openxmlformats-officedocument.presentationml.notesSlide+xml"/>
  <Override PartName="/ppt/slideLayouts/slideLayout2.xml" ContentType="application/vnd.openxmlformats-officedocument.presentationml.slideLayout+xml"/>
  <Override PartName="/ppt/slides/slide1.xml" ContentType="application/vnd.openxmlformats-officedocument.presentationml.slide+xml"/>
  <Default Extension="bin" ContentType="application/vnd.openxmlformats-officedocument.presentationml.printerSettings"/>
  <Override PartName="/ppt/notesSlides/notesSlide4.xml" ContentType="application/vnd.openxmlformats-officedocument.presentationml.notes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8.xml" ContentType="application/vnd.openxmlformats-officedocument.presentationml.slide+xml"/>
  <Override PartName="/ppt/presentation.xml" ContentType="application/vnd.openxmlformats-officedocument.presentationml.presentation.main+xml"/>
  <Override PartName="/ppt/notesSlides/notesSlide2.xml" ContentType="application/vnd.openxmlformats-officedocument.presentationml.notesSlide+xml"/>
  <Override PartName="/ppt/slideLayouts/slideLayout7.xml" ContentType="application/vnd.openxmlformats-officedocument.presentationml.slideLayout+xml"/>
  <Override PartName="/ppt/slides/slide6.xml" ContentType="application/vnd.openxmlformats-officedocument.presentationml.slide+xml"/>
  <Override PartName="/ppt/notesMasters/notesMaster1.xml" ContentType="application/vnd.openxmlformats-officedocument.presentationml.notesMaster+xml"/>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slideLayouts/slideLayout3.xml" ContentType="application/vnd.openxmlformats-officedocument.presentationml.slideLayout+xml"/>
  <Override PartName="/ppt/slides/slide2.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notesMasterIdLst>
    <p:notesMasterId r:id="rId11"/>
  </p:notesMasterIdLst>
  <p:sldIdLst>
    <p:sldId id="258" r:id="rId2"/>
    <p:sldId id="265" r:id="rId3"/>
    <p:sldId id="278" r:id="rId4"/>
    <p:sldId id="275" r:id="rId5"/>
    <p:sldId id="266" r:id="rId6"/>
    <p:sldId id="276" r:id="rId7"/>
    <p:sldId id="277" r:id="rId8"/>
    <p:sldId id="279" r:id="rId9"/>
    <p:sldId id="264" r:id="rId10"/>
  </p:sldIdLst>
  <p:sldSz cx="9144000" cy="6858000" type="screen4x3"/>
  <p:notesSz cx="6858000" cy="9144000"/>
  <p:defaultTextStyle>
    <a:defPPr>
      <a:defRPr lang="en-GB"/>
    </a:defPPr>
    <a:lvl1pPr algn="l"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1pPr>
    <a:lvl2pPr marL="457200" algn="l"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00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4985" autoAdjust="0"/>
    <p:restoredTop sz="94660"/>
  </p:normalViewPr>
  <p:slideViewPr>
    <p:cSldViewPr>
      <p:cViewPr>
        <p:scale>
          <a:sx n="139" d="100"/>
          <a:sy n="139" d="100"/>
        </p:scale>
        <p:origin x="520" y="9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0"/>
    </p:cViewPr>
  </p:sorterViewPr>
  <p:gridSpacing cx="73736200" cy="73736200"/>
</p:viewPr>
</file>

<file path=ppt/_rels/presentation.xml.rels><?xml version="1.0" encoding="UTF-8" standalone="yes"?>
<Relationships xmlns="http://schemas.openxmlformats.org/package/2006/relationships"><Relationship Id="rId11" Type="http://schemas.openxmlformats.org/officeDocument/2006/relationships/notesMaster" Target="notesMasters/notesMaster1.xml"/><Relationship Id="rId12" Type="http://schemas.openxmlformats.org/officeDocument/2006/relationships/printerSettings" Target="printerSettings/printerSettings1.bin"/><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ea typeface="ＭＳ Ｐゴシック" charset="0"/>
                <a:cs typeface="ＭＳ Ｐゴシック" charset="0"/>
              </a:defRPr>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smtClean="0">
                <a:latin typeface="Arial" charset="0"/>
                <a:ea typeface="ＭＳ Ｐゴシック" charset="0"/>
                <a:cs typeface="ＭＳ Ｐゴシック" charset="0"/>
              </a:defRPr>
            </a:lvl1pPr>
          </a:lstStyle>
          <a:p>
            <a:pPr>
              <a:defRPr/>
            </a:pPr>
            <a:fld id="{9DEFB97F-836E-4243-982A-297616FDF4A8}" type="datetimeFigureOut">
              <a:rPr lang="en-GB"/>
              <a:pPr>
                <a:defRPr/>
              </a:pPr>
              <a:t>12/16/15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ea typeface="ＭＳ Ｐゴシック" charset="0"/>
                <a:cs typeface="ＭＳ Ｐゴシック" charset="0"/>
              </a:defRPr>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smtClean="0">
                <a:latin typeface="Arial" charset="0"/>
                <a:ea typeface="ＭＳ Ｐゴシック" charset="0"/>
                <a:cs typeface="ＭＳ Ｐゴシック" charset="0"/>
              </a:defRPr>
            </a:lvl1pPr>
          </a:lstStyle>
          <a:p>
            <a:pPr>
              <a:defRPr/>
            </a:pPr>
            <a:fld id="{2FBFB318-40DF-4101-A14D-E413219B2011}"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ＭＳ Ｐゴシック" pitchFamily="-72" charset="-128"/>
        <a:cs typeface="ＭＳ Ｐゴシック" pitchFamily="-72" charset="-128"/>
      </a:defRPr>
    </a:lvl1pPr>
    <a:lvl2pPr marL="457200" algn="l" rtl="0" fontAlgn="base">
      <a:spcBef>
        <a:spcPct val="30000"/>
      </a:spcBef>
      <a:spcAft>
        <a:spcPct val="0"/>
      </a:spcAft>
      <a:defRPr sz="1200" kern="1200">
        <a:solidFill>
          <a:schemeClr val="tx1"/>
        </a:solidFill>
        <a:latin typeface="+mn-lt"/>
        <a:ea typeface="ＭＳ Ｐゴシック" pitchFamily="-72" charset="-128"/>
        <a:cs typeface="+mn-cs"/>
      </a:defRPr>
    </a:lvl2pPr>
    <a:lvl3pPr marL="914400" algn="l" rtl="0" fontAlgn="base">
      <a:spcBef>
        <a:spcPct val="30000"/>
      </a:spcBef>
      <a:spcAft>
        <a:spcPct val="0"/>
      </a:spcAft>
      <a:defRPr sz="1200" kern="1200">
        <a:solidFill>
          <a:schemeClr val="tx1"/>
        </a:solidFill>
        <a:latin typeface="+mn-lt"/>
        <a:ea typeface="ＭＳ Ｐゴシック" pitchFamily="-72" charset="-128"/>
        <a:cs typeface="+mn-cs"/>
      </a:defRPr>
    </a:lvl3pPr>
    <a:lvl4pPr marL="1371600" algn="l" rtl="0" fontAlgn="base">
      <a:spcBef>
        <a:spcPct val="30000"/>
      </a:spcBef>
      <a:spcAft>
        <a:spcPct val="0"/>
      </a:spcAft>
      <a:defRPr sz="1200" kern="1200">
        <a:solidFill>
          <a:schemeClr val="tx1"/>
        </a:solidFill>
        <a:latin typeface="+mn-lt"/>
        <a:ea typeface="ＭＳ Ｐゴシック" pitchFamily="-72" charset="-128"/>
        <a:cs typeface="+mn-cs"/>
      </a:defRPr>
    </a:lvl4pPr>
    <a:lvl5pPr marL="1828800" algn="l" rtl="0" fontAlgn="base">
      <a:spcBef>
        <a:spcPct val="30000"/>
      </a:spcBef>
      <a:spcAft>
        <a:spcPct val="0"/>
      </a:spcAft>
      <a:defRPr sz="1200" kern="1200">
        <a:solidFill>
          <a:schemeClr val="tx1"/>
        </a:solidFill>
        <a:latin typeface="+mn-lt"/>
        <a:ea typeface="ＭＳ Ｐゴシック" pitchFamily="-72"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 Id="rId3" Type="http://schemas.openxmlformats.org/officeDocument/2006/relationships/hyperlink" Target="http://creativecommons.org/licenses/by-sa/3.0"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 Id="rId3" Type="http://schemas.openxmlformats.org/officeDocument/2006/relationships/hyperlink" Target="http://creativecommons.org/licenses/by-sa/3.0"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 Id="rId3" Type="http://schemas.openxmlformats.org/officeDocument/2006/relationships/hyperlink" Target="http://creativecommons.org/licenses/by-sa/3.0"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p:spPr>
      </p:sp>
      <p:sp>
        <p:nvSpPr>
          <p:cNvPr id="1638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163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C3EC36E-A72D-45FF-AE46-CC98201B5A05}" type="slidenum">
              <a:rPr lang="en-GB">
                <a:latin typeface="Arial" pitchFamily="-72" charset="0"/>
                <a:ea typeface="ＭＳ Ｐゴシック" pitchFamily="-72" charset="-128"/>
                <a:cs typeface="ＭＳ Ｐゴシック" pitchFamily="-72" charset="-128"/>
              </a:rPr>
              <a:pPr/>
              <a:t>1</a:t>
            </a:fld>
            <a:endParaRPr lang="en-GB">
              <a:latin typeface="Arial" pitchFamily="-72" charset="0"/>
              <a:ea typeface="ＭＳ Ｐゴシック" pitchFamily="-72" charset="-128"/>
              <a:cs typeface="ＭＳ Ｐゴシック" pitchFamily="-72"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Image free for non-commercial use (</a:t>
            </a:r>
            <a:r>
              <a:rPr lang="sk-SK" smtClean="0">
                <a:hlinkClick r:id="rId3"/>
              </a:rPr>
              <a:t>CC BY-SA 3.0</a:t>
            </a:r>
            <a:r>
              <a:rPr lang="sk-SK" smtClean="0"/>
              <a:t>)</a:t>
            </a:r>
            <a:r>
              <a:rPr lang="en-US" smtClean="0"/>
              <a:t>, taken from Wikipedia </a:t>
            </a:r>
          </a:p>
        </p:txBody>
      </p:sp>
      <p:sp>
        <p:nvSpPr>
          <p:cNvPr id="1945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23B4123-2D9B-44B8-B6CA-57EA7541CBC1}" type="slidenum">
              <a:rPr lang="en-GB">
                <a:latin typeface="Arial" pitchFamily="-72" charset="0"/>
                <a:ea typeface="ＭＳ Ｐゴシック" pitchFamily="-72" charset="-128"/>
                <a:cs typeface="ＭＳ Ｐゴシック" pitchFamily="-72" charset="-128"/>
              </a:rPr>
              <a:pPr/>
              <a:t>3</a:t>
            </a:fld>
            <a:endParaRPr lang="en-GB">
              <a:latin typeface="Arial" pitchFamily="-72" charset="0"/>
              <a:ea typeface="ＭＳ Ｐゴシック" pitchFamily="-72" charset="-128"/>
              <a:cs typeface="ＭＳ Ｐゴシック" pitchFamily="-72"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3" name="Slide Image Placeholder 1"/>
          <p:cNvSpPr>
            <a:spLocks noGrp="1" noRot="1" noChangeAspec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Image free for non-commercial use (</a:t>
            </a:r>
            <a:r>
              <a:rPr lang="sk-SK" smtClean="0">
                <a:hlinkClick r:id="rId3"/>
              </a:rPr>
              <a:t>CC BY-SA 3.0</a:t>
            </a:r>
            <a:r>
              <a:rPr lang="sk-SK" smtClean="0"/>
              <a:t>)</a:t>
            </a:r>
            <a:r>
              <a:rPr lang="en-US" smtClean="0"/>
              <a:t>, taken from Wikipedia</a:t>
            </a:r>
          </a:p>
        </p:txBody>
      </p:sp>
      <p:sp>
        <p:nvSpPr>
          <p:cNvPr id="2355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FA0BBD2-EF60-4B8D-B11C-E3C3535746D9}" type="slidenum">
              <a:rPr lang="en-GB">
                <a:latin typeface="Arial" pitchFamily="-72" charset="0"/>
                <a:ea typeface="ＭＳ Ｐゴシック" pitchFamily="-72" charset="-128"/>
                <a:cs typeface="ＭＳ Ｐゴシック" pitchFamily="-72" charset="-128"/>
              </a:rPr>
              <a:pPr/>
              <a:t>6</a:t>
            </a:fld>
            <a:endParaRPr lang="en-GB">
              <a:latin typeface="Arial" pitchFamily="-72" charset="0"/>
              <a:ea typeface="ＭＳ Ｐゴシック" pitchFamily="-72" charset="-128"/>
              <a:cs typeface="ＭＳ Ｐゴシック" pitchFamily="-72"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Image free for non-commercial use (</a:t>
            </a:r>
            <a:r>
              <a:rPr lang="sk-SK" smtClean="0">
                <a:hlinkClick r:id="rId3"/>
              </a:rPr>
              <a:t>CC BY-SA 3.0</a:t>
            </a:r>
            <a:r>
              <a:rPr lang="sk-SK" smtClean="0"/>
              <a:t>)</a:t>
            </a:r>
            <a:r>
              <a:rPr lang="en-US" smtClean="0"/>
              <a:t> , taken from Wikipedia</a:t>
            </a:r>
          </a:p>
        </p:txBody>
      </p:sp>
      <p:sp>
        <p:nvSpPr>
          <p:cNvPr id="2560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3EEC00E-E644-42A3-A9D1-43CB49C60D7C}" type="slidenum">
              <a:rPr lang="en-GB">
                <a:latin typeface="Arial" pitchFamily="-72" charset="0"/>
                <a:ea typeface="ＭＳ Ｐゴシック" pitchFamily="-72" charset="-128"/>
                <a:cs typeface="ＭＳ Ｐゴシック" pitchFamily="-72" charset="-128"/>
              </a:rPr>
              <a:pPr/>
              <a:t>7</a:t>
            </a:fld>
            <a:endParaRPr lang="en-GB">
              <a:latin typeface="Arial" pitchFamily="-72" charset="0"/>
              <a:ea typeface="ＭＳ Ｐゴシック" pitchFamily="-72" charset="-128"/>
              <a:cs typeface="ＭＳ Ｐゴシック" pitchFamily="-72"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649" name="Slide Image Placeholder 1"/>
          <p:cNvSpPr>
            <a:spLocks noGrp="1" noRot="1" noChangeAspect="1"/>
          </p:cNvSpPr>
          <p:nvPr>
            <p:ph type="sldImg"/>
          </p:nvPr>
        </p:nvSpPr>
        <p:spPr bwMode="auto">
          <a:noFill/>
          <a:ln>
            <a:solidFill>
              <a:srgbClr val="000000"/>
            </a:solidFill>
            <a:miter lim="800000"/>
            <a:headEnd/>
            <a:tailEnd/>
          </a:ln>
        </p:spPr>
      </p:sp>
      <p:sp>
        <p:nvSpPr>
          <p:cNvPr id="2765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Public domain image, taken from Wikipedia</a:t>
            </a:r>
          </a:p>
        </p:txBody>
      </p:sp>
      <p:sp>
        <p:nvSpPr>
          <p:cNvPr id="2765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1246EAF-DC37-4862-910D-073DAF64CA92}" type="slidenum">
              <a:rPr lang="en-GB">
                <a:latin typeface="Arial" pitchFamily="-72" charset="0"/>
                <a:ea typeface="ＭＳ Ｐゴシック" pitchFamily="-72" charset="-128"/>
                <a:cs typeface="ＭＳ Ｐゴシック" pitchFamily="-72" charset="-128"/>
              </a:rPr>
              <a:pPr/>
              <a:t>8</a:t>
            </a:fld>
            <a:endParaRPr lang="en-GB">
              <a:latin typeface="Arial" pitchFamily="-72" charset="0"/>
              <a:ea typeface="ＭＳ Ｐゴシック" pitchFamily="-72" charset="-128"/>
              <a:cs typeface="ＭＳ Ｐゴシック" pitchFamily="-72"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bwMode="auto">
          <a:noFill/>
          <a:ln>
            <a:solidFill>
              <a:srgbClr val="000000"/>
            </a:solidFill>
            <a:miter lim="800000"/>
            <a:headEnd/>
            <a:tailEnd/>
          </a:ln>
        </p:spPr>
      </p:sp>
      <p:sp>
        <p:nvSpPr>
          <p:cNvPr id="2969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969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F29E625-3165-4896-AE76-4B16118464F4}" type="slidenum">
              <a:rPr lang="en-GB">
                <a:latin typeface="Arial" pitchFamily="-72" charset="0"/>
                <a:ea typeface="ＭＳ Ｐゴシック" pitchFamily="-72" charset="-128"/>
                <a:cs typeface="ＭＳ Ｐゴシック" pitchFamily="-72" charset="-128"/>
              </a:rPr>
              <a:pPr/>
              <a:t>9</a:t>
            </a:fld>
            <a:endParaRPr lang="en-GB">
              <a:latin typeface="Arial" pitchFamily="-72" charset="0"/>
              <a:ea typeface="ＭＳ Ｐゴシック" pitchFamily="-72" charset="-128"/>
              <a:cs typeface="ＭＳ Ｐゴシック" pitchFamily="-72"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 Id="rId3"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Text Box 10"/>
          <p:cNvSpPr txBox="1">
            <a:spLocks noChangeArrowheads="1"/>
          </p:cNvSpPr>
          <p:nvPr userDrawn="1"/>
        </p:nvSpPr>
        <p:spPr bwMode="auto">
          <a:xfrm>
            <a:off x="5148263" y="1125538"/>
            <a:ext cx="3260725" cy="366712"/>
          </a:xfrm>
          <a:prstGeom prst="rect">
            <a:avLst/>
          </a:prstGeom>
          <a:noFill/>
          <a:ln>
            <a:noFill/>
          </a:ln>
          <a:effectLst/>
          <a:extLst>
            <a:ext uri="{909E8E84-426E-40dd-AFC4-6F175D3DCCD1}"/>
            <a:ext uri="{91240B29-F687-4f45-9708-019B960494DF}"/>
            <a:ext uri="{AF507438-7753-43e0-B8FC-AC1667EBCBE1}"/>
          </a:extLst>
        </p:spPr>
        <p:txBody>
          <a:bodyPr>
            <a:spAutoFit/>
          </a:bodyPr>
          <a:lstStyle/>
          <a:p>
            <a:pPr>
              <a:defRPr/>
            </a:pPr>
            <a:endParaRPr lang="en-US" sz="1800">
              <a:latin typeface="Arial" charset="0"/>
              <a:ea typeface="ＭＳ Ｐゴシック" charset="0"/>
              <a:cs typeface="Arial" charset="0"/>
            </a:endParaRPr>
          </a:p>
        </p:txBody>
      </p:sp>
      <p:pic>
        <p:nvPicPr>
          <p:cNvPr id="5" name="Picture 7" descr="mast_title.png"/>
          <p:cNvPicPr>
            <a:picLocks noChangeAspect="1"/>
          </p:cNvPicPr>
          <p:nvPr userDrawn="1"/>
        </p:nvPicPr>
        <p:blipFill>
          <a:blip r:embed="rId3"/>
          <a:srcRect/>
          <a:stretch>
            <a:fillRect/>
          </a:stretch>
        </p:blipFill>
        <p:spPr bwMode="auto">
          <a:xfrm>
            <a:off x="395288" y="260350"/>
            <a:ext cx="8424862" cy="1274763"/>
          </a:xfrm>
          <a:prstGeom prst="rect">
            <a:avLst/>
          </a:prstGeom>
          <a:noFill/>
          <a:ln w="9525">
            <a:noFill/>
            <a:miter lim="800000"/>
            <a:headEnd/>
            <a:tailEnd/>
          </a:ln>
        </p:spPr>
      </p:pic>
      <p:sp>
        <p:nvSpPr>
          <p:cNvPr id="37890" name="Rectangle 2"/>
          <p:cNvSpPr>
            <a:spLocks noGrp="1" noChangeArrowheads="1"/>
          </p:cNvSpPr>
          <p:nvPr>
            <p:ph type="ctrTitle"/>
          </p:nvPr>
        </p:nvSpPr>
        <p:spPr>
          <a:xfrm>
            <a:off x="611188" y="2636838"/>
            <a:ext cx="7772400" cy="1470025"/>
          </a:xfrm>
        </p:spPr>
        <p:txBody>
          <a:bodyPr/>
          <a:lstStyle>
            <a:lvl1pPr>
              <a:defRPr b="1"/>
            </a:lvl1pPr>
          </a:lstStyle>
          <a:p>
            <a:pPr lvl="0"/>
            <a:r>
              <a:rPr lang="en-GB" noProof="0" smtClean="0"/>
              <a:t>Title of presentation</a:t>
            </a:r>
          </a:p>
        </p:txBody>
      </p:sp>
      <p:sp>
        <p:nvSpPr>
          <p:cNvPr id="37891" name="Rectangle 3"/>
          <p:cNvSpPr>
            <a:spLocks noGrp="1" noChangeArrowheads="1"/>
          </p:cNvSpPr>
          <p:nvPr>
            <p:ph type="subTitle" idx="1"/>
          </p:nvPr>
        </p:nvSpPr>
        <p:spPr>
          <a:xfrm>
            <a:off x="684213" y="4797425"/>
            <a:ext cx="6400800" cy="1752600"/>
          </a:xfrm>
        </p:spPr>
        <p:txBody>
          <a:bodyPr/>
          <a:lstStyle>
            <a:lvl1pPr marL="0" indent="0">
              <a:buFontTx/>
              <a:buNone/>
              <a:defRPr/>
            </a:lvl1pPr>
          </a:lstStyle>
          <a:p>
            <a:pPr lvl="0"/>
            <a:r>
              <a:rPr lang="en-GB" noProof="0" smtClean="0"/>
              <a:t>A subtitle for the presentation</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fld id="{C46700D6-902B-4E83-A64F-1CFF4CD782B1}" type="slidenum">
              <a:rPr lang="en-GB"/>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274638"/>
            <a:ext cx="2058988" cy="5602287"/>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29325" cy="5602287"/>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fld id="{3CF86BD1-2C03-4973-9DD0-2CAD30809023}" type="slidenum">
              <a:rPr lang="en-GB"/>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40713" cy="5602287"/>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3" name="Rectangle 6"/>
          <p:cNvSpPr>
            <a:spLocks noGrp="1" noChangeArrowheads="1"/>
          </p:cNvSpPr>
          <p:nvPr>
            <p:ph type="sldNum" sz="quarter" idx="10"/>
          </p:nvPr>
        </p:nvSpPr>
        <p:spPr>
          <a:ln/>
        </p:spPr>
        <p:txBody>
          <a:bodyPr/>
          <a:lstStyle>
            <a:lvl1pPr>
              <a:defRPr/>
            </a:lvl1pPr>
          </a:lstStyle>
          <a:p>
            <a:fld id="{7D10F0D9-8E98-43FE-BEFA-95DB5077047D}" type="slidenum">
              <a:rPr lang="en-GB"/>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fld id="{92EDBAD8-E251-417B-8052-628F805B00EE}" type="slidenum">
              <a:rPr lang="en-GB"/>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fld id="{F95C1CDB-F68D-49B9-8F16-C25FBECF3F97}" type="slidenum">
              <a:rPr lang="en-GB"/>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68313" y="1844675"/>
            <a:ext cx="4038600" cy="4032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59313" y="1844675"/>
            <a:ext cx="4038600" cy="4032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fld id="{2C508EE7-04F6-45D3-815B-F60BF8CF9EF4}" type="slidenum">
              <a:rPr lang="en-GB"/>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fld id="{7FE354AA-C1BE-485E-979E-8367276B5FE4}" type="slidenum">
              <a:rPr lang="en-GB"/>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fld id="{A13EF84A-328A-4EFA-95E6-B4A9B25C3C67}" type="slidenum">
              <a:rPr lang="en-GB"/>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fld id="{967636E3-C728-4D4B-BF8B-A4FD8DB03C2C}" type="slidenum">
              <a:rPr lang="en-GB"/>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fld id="{C23E59CE-2D0C-44CD-B7B1-AC17E6C4386E}" type="slidenum">
              <a:rPr lang="en-GB"/>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fld id="{59C6A15B-E077-4BE3-958D-3D77C88563A8}" type="slidenum">
              <a:rPr lang="en-GB"/>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jpeg"/><Relationship Id="rId15" Type="http://schemas.openxmlformats.org/officeDocument/2006/relationships/image" Target="../media/image2.png"/><Relationship Id="rId16"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027" name="Rectangle 3"/>
          <p:cNvSpPr>
            <a:spLocks noGrp="1" noChangeArrowheads="1"/>
          </p:cNvSpPr>
          <p:nvPr>
            <p:ph type="body" idx="1"/>
          </p:nvPr>
        </p:nvSpPr>
        <p:spPr bwMode="auto">
          <a:xfrm>
            <a:off x="468313" y="1844675"/>
            <a:ext cx="8229600" cy="4032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30" name="Rectangle 6"/>
          <p:cNvSpPr>
            <a:spLocks noGrp="1" noChangeArrowheads="1"/>
          </p:cNvSpPr>
          <p:nvPr>
            <p:ph type="sldNum" sz="quarter" idx="4"/>
          </p:nvPr>
        </p:nvSpPr>
        <p:spPr bwMode="auto">
          <a:xfrm>
            <a:off x="5076825" y="6165850"/>
            <a:ext cx="1989138" cy="47625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algn="r">
              <a:defRPr sz="1400">
                <a:ea typeface="Arial" pitchFamily="-72" charset="0"/>
                <a:cs typeface="Arial" pitchFamily="-72" charset="0"/>
              </a:defRPr>
            </a:lvl1pPr>
          </a:lstStyle>
          <a:p>
            <a:fld id="{670BB7BC-3565-4E2B-8762-183BB35E225C}" type="slidenum">
              <a:rPr lang="en-GB"/>
              <a:pPr/>
              <a:t>‹#›</a:t>
            </a:fld>
            <a:endParaRPr lang="en-GB"/>
          </a:p>
        </p:txBody>
      </p:sp>
      <p:pic>
        <p:nvPicPr>
          <p:cNvPr id="1029" name="Picture 7"/>
          <p:cNvPicPr>
            <a:picLocks noChangeAspect="1" noChangeArrowheads="1"/>
          </p:cNvPicPr>
          <p:nvPr userDrawn="1"/>
        </p:nvPicPr>
        <p:blipFill>
          <a:blip r:embed="rId15"/>
          <a:srcRect/>
          <a:stretch>
            <a:fillRect/>
          </a:stretch>
        </p:blipFill>
        <p:spPr bwMode="auto">
          <a:xfrm>
            <a:off x="7164388" y="6021388"/>
            <a:ext cx="1524000" cy="676275"/>
          </a:xfrm>
          <a:prstGeom prst="rect">
            <a:avLst/>
          </a:prstGeom>
          <a:noFill/>
          <a:ln w="9525">
            <a:noFill/>
            <a:miter lim="800000"/>
            <a:headEnd/>
            <a:tailEnd/>
          </a:ln>
        </p:spPr>
      </p:pic>
      <p:pic>
        <p:nvPicPr>
          <p:cNvPr id="2" name="Picture 2" descr="mast_1.png"/>
          <p:cNvPicPr>
            <a:picLocks noChangeAspect="1"/>
          </p:cNvPicPr>
          <p:nvPr userDrawn="1"/>
        </p:nvPicPr>
        <p:blipFill>
          <a:blip r:embed="rId16"/>
          <a:srcRect/>
          <a:stretch>
            <a:fillRect/>
          </a:stretch>
        </p:blipFill>
        <p:spPr bwMode="auto">
          <a:xfrm>
            <a:off x="468313" y="6021388"/>
            <a:ext cx="2801937" cy="676275"/>
          </a:xfrm>
          <a:prstGeom prst="rect">
            <a:avLst/>
          </a:prstGeom>
          <a:noFill/>
          <a:ln w="9525">
            <a:noFill/>
            <a:miter lim="800000"/>
            <a:headEnd/>
            <a:tailEnd/>
          </a:ln>
        </p:spPr>
      </p:pic>
    </p:spTree>
  </p:cSld>
  <p:clrMap bg1="dk2" tx1="lt1" bg2="dk1" tx2="lt2" accent1="accent1" accent2="accent2" accent3="accent3" accent4="accent4" accent5="accent5" accent6="accent6" hlink="hlink" folHlink="folHlink"/>
  <p:sldLayoutIdLst>
    <p:sldLayoutId id="2147483661" r:id="rId1"/>
    <p:sldLayoutId id="2147483660" r:id="rId2"/>
    <p:sldLayoutId id="2147483659" r:id="rId3"/>
    <p:sldLayoutId id="2147483658" r:id="rId4"/>
    <p:sldLayoutId id="2147483657" r:id="rId5"/>
    <p:sldLayoutId id="2147483656" r:id="rId6"/>
    <p:sldLayoutId id="2147483655" r:id="rId7"/>
    <p:sldLayoutId id="2147483654" r:id="rId8"/>
    <p:sldLayoutId id="2147483653" r:id="rId9"/>
    <p:sldLayoutId id="2147483652" r:id="rId10"/>
    <p:sldLayoutId id="2147483651" r:id="rId11"/>
    <p:sldLayoutId id="2147483650" r:id="rId12"/>
  </p:sldLayoutIdLst>
  <p:txStyles>
    <p:titleStyle>
      <a:lvl1pPr algn="l" rtl="0" eaLnBrk="0" fontAlgn="base" hangingPunct="0">
        <a:spcBef>
          <a:spcPct val="0"/>
        </a:spcBef>
        <a:spcAft>
          <a:spcPct val="0"/>
        </a:spcAft>
        <a:defRPr sz="4400">
          <a:solidFill>
            <a:schemeClr val="tx2"/>
          </a:solidFill>
          <a:latin typeface="+mj-lt"/>
          <a:ea typeface="+mj-ea"/>
          <a:cs typeface="ＭＳ Ｐゴシック" pitchFamily="-72" charset="-128"/>
        </a:defRPr>
      </a:lvl1pPr>
      <a:lvl2pPr algn="l" rtl="0" eaLnBrk="0" fontAlgn="base" hangingPunct="0">
        <a:spcBef>
          <a:spcPct val="0"/>
        </a:spcBef>
        <a:spcAft>
          <a:spcPct val="0"/>
        </a:spcAft>
        <a:defRPr sz="4400">
          <a:solidFill>
            <a:schemeClr val="tx2"/>
          </a:solidFill>
          <a:latin typeface="Open Sans" charset="0"/>
          <a:ea typeface="ＭＳ Ｐゴシック" charset="0"/>
          <a:cs typeface="ＭＳ Ｐゴシック" pitchFamily="-72" charset="-128"/>
        </a:defRPr>
      </a:lvl2pPr>
      <a:lvl3pPr algn="l" rtl="0" eaLnBrk="0" fontAlgn="base" hangingPunct="0">
        <a:spcBef>
          <a:spcPct val="0"/>
        </a:spcBef>
        <a:spcAft>
          <a:spcPct val="0"/>
        </a:spcAft>
        <a:defRPr sz="4400">
          <a:solidFill>
            <a:schemeClr val="tx2"/>
          </a:solidFill>
          <a:latin typeface="Open Sans" charset="0"/>
          <a:ea typeface="ＭＳ Ｐゴシック" charset="0"/>
          <a:cs typeface="ＭＳ Ｐゴシック" pitchFamily="-72" charset="-128"/>
        </a:defRPr>
      </a:lvl3pPr>
      <a:lvl4pPr algn="l" rtl="0" eaLnBrk="0" fontAlgn="base" hangingPunct="0">
        <a:spcBef>
          <a:spcPct val="0"/>
        </a:spcBef>
        <a:spcAft>
          <a:spcPct val="0"/>
        </a:spcAft>
        <a:defRPr sz="4400">
          <a:solidFill>
            <a:schemeClr val="tx2"/>
          </a:solidFill>
          <a:latin typeface="Open Sans" charset="0"/>
          <a:ea typeface="ＭＳ Ｐゴシック" charset="0"/>
          <a:cs typeface="ＭＳ Ｐゴシック" pitchFamily="-72" charset="-128"/>
        </a:defRPr>
      </a:lvl4pPr>
      <a:lvl5pPr algn="l" rtl="0" eaLnBrk="0" fontAlgn="base" hangingPunct="0">
        <a:spcBef>
          <a:spcPct val="0"/>
        </a:spcBef>
        <a:spcAft>
          <a:spcPct val="0"/>
        </a:spcAft>
        <a:defRPr sz="4400">
          <a:solidFill>
            <a:schemeClr val="tx2"/>
          </a:solidFill>
          <a:latin typeface="Open Sans" charset="0"/>
          <a:ea typeface="ＭＳ Ｐゴシック" charset="0"/>
          <a:cs typeface="ＭＳ Ｐゴシック" pitchFamily="-72" charset="-128"/>
        </a:defRPr>
      </a:lvl5pPr>
      <a:lvl6pPr marL="457200" algn="l" rtl="0" fontAlgn="base">
        <a:spcBef>
          <a:spcPct val="0"/>
        </a:spcBef>
        <a:spcAft>
          <a:spcPct val="0"/>
        </a:spcAft>
        <a:defRPr sz="4400">
          <a:solidFill>
            <a:schemeClr val="tx2"/>
          </a:solidFill>
          <a:latin typeface="Open Sans" charset="0"/>
          <a:ea typeface="ＭＳ Ｐゴシック" charset="0"/>
          <a:cs typeface="Arial" charset="0"/>
        </a:defRPr>
      </a:lvl6pPr>
      <a:lvl7pPr marL="914400" algn="l" rtl="0" fontAlgn="base">
        <a:spcBef>
          <a:spcPct val="0"/>
        </a:spcBef>
        <a:spcAft>
          <a:spcPct val="0"/>
        </a:spcAft>
        <a:defRPr sz="4400">
          <a:solidFill>
            <a:schemeClr val="tx2"/>
          </a:solidFill>
          <a:latin typeface="Open Sans" charset="0"/>
          <a:ea typeface="ＭＳ Ｐゴシック" charset="0"/>
          <a:cs typeface="Arial" charset="0"/>
        </a:defRPr>
      </a:lvl7pPr>
      <a:lvl8pPr marL="1371600" algn="l" rtl="0" fontAlgn="base">
        <a:spcBef>
          <a:spcPct val="0"/>
        </a:spcBef>
        <a:spcAft>
          <a:spcPct val="0"/>
        </a:spcAft>
        <a:defRPr sz="4400">
          <a:solidFill>
            <a:schemeClr val="tx2"/>
          </a:solidFill>
          <a:latin typeface="Open Sans" charset="0"/>
          <a:ea typeface="ＭＳ Ｐゴシック" charset="0"/>
          <a:cs typeface="Arial" charset="0"/>
        </a:defRPr>
      </a:lvl8pPr>
      <a:lvl9pPr marL="1828800" algn="l" rtl="0" fontAlgn="base">
        <a:spcBef>
          <a:spcPct val="0"/>
        </a:spcBef>
        <a:spcAft>
          <a:spcPct val="0"/>
        </a:spcAft>
        <a:defRPr sz="4400">
          <a:solidFill>
            <a:schemeClr val="tx2"/>
          </a:solidFill>
          <a:latin typeface="Open Sans" charset="0"/>
          <a:ea typeface="ＭＳ Ｐゴシック"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pitchFamily="-72" charset="-128"/>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ea typeface="Arial" charset="0"/>
          <a:cs typeface="+mn-cs"/>
        </a:defRPr>
      </a:lvl6pPr>
      <a:lvl7pPr marL="2971800" indent="-228600" algn="l" rtl="0" fontAlgn="base">
        <a:spcBef>
          <a:spcPct val="20000"/>
        </a:spcBef>
        <a:spcAft>
          <a:spcPct val="0"/>
        </a:spcAft>
        <a:buChar char="»"/>
        <a:defRPr sz="2000">
          <a:solidFill>
            <a:schemeClr val="tx1"/>
          </a:solidFill>
          <a:latin typeface="+mn-lt"/>
          <a:ea typeface="Arial" charset="0"/>
          <a:cs typeface="+mn-cs"/>
        </a:defRPr>
      </a:lvl7pPr>
      <a:lvl8pPr marL="3429000" indent="-228600" algn="l" rtl="0" fontAlgn="base">
        <a:spcBef>
          <a:spcPct val="20000"/>
        </a:spcBef>
        <a:spcAft>
          <a:spcPct val="0"/>
        </a:spcAft>
        <a:buChar char="»"/>
        <a:defRPr sz="2000">
          <a:solidFill>
            <a:schemeClr val="tx1"/>
          </a:solidFill>
          <a:latin typeface="+mn-lt"/>
          <a:ea typeface="Arial" charset="0"/>
          <a:cs typeface="+mn-cs"/>
        </a:defRPr>
      </a:lvl8pPr>
      <a:lvl9pPr marL="3886200" indent="-228600" algn="l" rtl="0" fontAlgn="base">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8.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1.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2.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hyperlink" Target="http://www.creatingmycambridge.com/history-stories/magdalene-bridge/" TargetMode="External"/><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1" name="Title 2"/>
          <p:cNvSpPr>
            <a:spLocks noGrp="1"/>
          </p:cNvSpPr>
          <p:nvPr>
            <p:ph type="ctrTitle"/>
          </p:nvPr>
        </p:nvSpPr>
        <p:spPr/>
        <p:txBody>
          <a:bodyPr/>
          <a:lstStyle/>
          <a:p>
            <a:pPr algn="ctr"/>
            <a:r>
              <a:rPr lang="en-GB" smtClean="0"/>
              <a:t>MAGDALENE BRIDGE</a:t>
            </a:r>
          </a:p>
        </p:txBody>
      </p:sp>
      <p:pic>
        <p:nvPicPr>
          <p:cNvPr id="15362" name="Picture 4"/>
          <p:cNvPicPr>
            <a:picLocks noChangeAspect="1"/>
          </p:cNvPicPr>
          <p:nvPr/>
        </p:nvPicPr>
        <p:blipFill>
          <a:blip r:embed="rId3"/>
          <a:srcRect/>
          <a:stretch>
            <a:fillRect/>
          </a:stretch>
        </p:blipFill>
        <p:spPr bwMode="auto">
          <a:xfrm>
            <a:off x="2987675" y="4437063"/>
            <a:ext cx="2420938" cy="24209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09" name="Title 1"/>
          <p:cNvSpPr>
            <a:spLocks noGrp="1"/>
          </p:cNvSpPr>
          <p:nvPr>
            <p:ph type="title"/>
          </p:nvPr>
        </p:nvSpPr>
        <p:spPr/>
        <p:txBody>
          <a:bodyPr/>
          <a:lstStyle/>
          <a:p>
            <a:pPr algn="ctr"/>
            <a:r>
              <a:rPr lang="en-GB" smtClean="0"/>
              <a:t>Cambridge’s Important Position on the River Cam</a:t>
            </a:r>
          </a:p>
        </p:txBody>
      </p:sp>
      <p:sp>
        <p:nvSpPr>
          <p:cNvPr id="17410" name="TextBox 6"/>
          <p:cNvSpPr txBox="1">
            <a:spLocks noChangeArrowheads="1"/>
          </p:cNvSpPr>
          <p:nvPr/>
        </p:nvSpPr>
        <p:spPr bwMode="auto">
          <a:xfrm>
            <a:off x="4514850" y="1562100"/>
            <a:ext cx="4171950" cy="396875"/>
          </a:xfrm>
          <a:prstGeom prst="rect">
            <a:avLst/>
          </a:prstGeom>
          <a:noFill/>
          <a:ln w="9525">
            <a:noFill/>
            <a:miter lim="800000"/>
            <a:headEnd/>
            <a:tailEnd/>
          </a:ln>
        </p:spPr>
        <p:txBody>
          <a:bodyPr>
            <a:prstTxWarp prst="textNoShape">
              <a:avLst/>
            </a:prstTxWarp>
            <a:spAutoFit/>
          </a:bodyPr>
          <a:lstStyle/>
          <a:p>
            <a:r>
              <a:rPr lang="en-GB" sz="2000" b="1"/>
              <a:t>  </a:t>
            </a:r>
          </a:p>
        </p:txBody>
      </p:sp>
      <p:sp>
        <p:nvSpPr>
          <p:cNvPr id="17411" name="Rectangle 2"/>
          <p:cNvSpPr>
            <a:spLocks noChangeArrowheads="1"/>
          </p:cNvSpPr>
          <p:nvPr/>
        </p:nvSpPr>
        <p:spPr bwMode="auto">
          <a:xfrm>
            <a:off x="179388" y="1962150"/>
            <a:ext cx="2447925" cy="3387725"/>
          </a:xfrm>
          <a:prstGeom prst="rect">
            <a:avLst/>
          </a:prstGeom>
          <a:noFill/>
          <a:ln w="9525">
            <a:noFill/>
            <a:miter lim="800000"/>
            <a:headEnd/>
            <a:tailEnd/>
          </a:ln>
        </p:spPr>
        <p:txBody>
          <a:bodyPr>
            <a:prstTxWarp prst="textNoShape">
              <a:avLst/>
            </a:prstTxWarp>
            <a:spAutoFit/>
          </a:bodyPr>
          <a:lstStyle/>
          <a:p>
            <a:r>
              <a:rPr lang="en-GB" sz="1800" b="1"/>
              <a:t>During Roman times, the River</a:t>
            </a:r>
          </a:p>
          <a:p>
            <a:r>
              <a:rPr lang="en-GB" sz="1800" b="1"/>
              <a:t>Cam was fully navigable from the</a:t>
            </a:r>
          </a:p>
          <a:p>
            <a:r>
              <a:rPr lang="en-GB" sz="1800" b="1"/>
              <a:t>Wash as far as Cambridge and was the northernmost point where transport from</a:t>
            </a:r>
          </a:p>
          <a:p>
            <a:r>
              <a:rPr lang="en-GB" sz="1800" b="1"/>
              <a:t>East Anglia to the Midlands was</a:t>
            </a:r>
          </a:p>
          <a:p>
            <a:r>
              <a:rPr lang="en-GB" sz="1800" b="1"/>
              <a:t>practicable. </a:t>
            </a:r>
          </a:p>
        </p:txBody>
      </p:sp>
      <p:pic>
        <p:nvPicPr>
          <p:cNvPr id="17412" name="Picture 3"/>
          <p:cNvPicPr>
            <a:picLocks noChangeAspect="1"/>
          </p:cNvPicPr>
          <p:nvPr/>
        </p:nvPicPr>
        <p:blipFill>
          <a:blip r:embed="rId2"/>
          <a:srcRect/>
          <a:stretch>
            <a:fillRect/>
          </a:stretch>
        </p:blipFill>
        <p:spPr bwMode="auto">
          <a:xfrm>
            <a:off x="3276600" y="1562100"/>
            <a:ext cx="3559175" cy="5035550"/>
          </a:xfrm>
          <a:prstGeom prst="rect">
            <a:avLst/>
          </a:prstGeom>
          <a:noFill/>
          <a:ln w="9525">
            <a:noFill/>
            <a:miter lim="800000"/>
            <a:headEnd/>
            <a:tailEnd/>
          </a:ln>
        </p:spPr>
      </p:pic>
      <p:sp>
        <p:nvSpPr>
          <p:cNvPr id="6" name="Right Arrow 5"/>
          <p:cNvSpPr/>
          <p:nvPr/>
        </p:nvSpPr>
        <p:spPr>
          <a:xfrm rot="8600032">
            <a:off x="6340475" y="3795713"/>
            <a:ext cx="1511300" cy="935037"/>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sz="1800"/>
          </a:p>
        </p:txBody>
      </p:sp>
      <p:sp>
        <p:nvSpPr>
          <p:cNvPr id="17414" name="TextBox 7"/>
          <p:cNvSpPr txBox="1">
            <a:spLocks noChangeArrowheads="1"/>
          </p:cNvSpPr>
          <p:nvPr/>
        </p:nvSpPr>
        <p:spPr bwMode="auto">
          <a:xfrm>
            <a:off x="6937375" y="1638300"/>
            <a:ext cx="2147888" cy="2014538"/>
          </a:xfrm>
          <a:prstGeom prst="rect">
            <a:avLst/>
          </a:prstGeom>
          <a:noFill/>
          <a:ln w="9525">
            <a:noFill/>
            <a:miter lim="800000"/>
            <a:headEnd/>
            <a:tailEnd/>
          </a:ln>
        </p:spPr>
        <p:txBody>
          <a:bodyPr>
            <a:prstTxWarp prst="textNoShape">
              <a:avLst/>
            </a:prstTxWarp>
            <a:spAutoFit/>
          </a:bodyPr>
          <a:lstStyle/>
          <a:p>
            <a:r>
              <a:rPr lang="en-GB" sz="1800" b="1"/>
              <a:t>Can you spot the </a:t>
            </a:r>
          </a:p>
          <a:p>
            <a:r>
              <a:rPr lang="en-GB" sz="1800" b="1"/>
              <a:t>River Cam and </a:t>
            </a:r>
          </a:p>
          <a:p>
            <a:r>
              <a:rPr lang="en-GB" sz="1800" b="1"/>
              <a:t>Magdalene Bridge </a:t>
            </a:r>
          </a:p>
          <a:p>
            <a:r>
              <a:rPr lang="en-GB" sz="1800" b="1"/>
              <a:t>on the map of</a:t>
            </a:r>
          </a:p>
          <a:p>
            <a:r>
              <a:rPr lang="en-GB" sz="1800" b="1"/>
              <a:t>Roman Cambridge?</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pPr algn="ctr"/>
            <a:r>
              <a:rPr lang="en-US" smtClean="0"/>
              <a:t>What did the Roman bridge look like?</a:t>
            </a:r>
          </a:p>
        </p:txBody>
      </p:sp>
      <p:pic>
        <p:nvPicPr>
          <p:cNvPr id="18434" name="Content Placeholder 3" descr="London-Roman-model.jpg"/>
          <p:cNvPicPr>
            <a:picLocks noGrp="1" noChangeAspect="1"/>
          </p:cNvPicPr>
          <p:nvPr>
            <p:ph idx="1"/>
          </p:nvPr>
        </p:nvPicPr>
        <p:blipFill>
          <a:blip r:embed="rId3"/>
          <a:srcRect t="13155" b="13155"/>
          <a:stretch>
            <a:fillRect/>
          </a:stretch>
        </p:blipFill>
        <p:spPr>
          <a:xfrm>
            <a:off x="468313" y="1844675"/>
            <a:ext cx="4391025" cy="4032250"/>
          </a:xfrm>
        </p:spPr>
      </p:pic>
      <p:sp>
        <p:nvSpPr>
          <p:cNvPr id="18435" name="TextBox 4"/>
          <p:cNvSpPr txBox="1">
            <a:spLocks noChangeArrowheads="1"/>
          </p:cNvSpPr>
          <p:nvPr/>
        </p:nvSpPr>
        <p:spPr bwMode="auto">
          <a:xfrm>
            <a:off x="5105400" y="1676400"/>
            <a:ext cx="3733800" cy="4211638"/>
          </a:xfrm>
          <a:prstGeom prst="rect">
            <a:avLst/>
          </a:prstGeom>
          <a:noFill/>
          <a:ln w="9525">
            <a:noFill/>
            <a:miter lim="800000"/>
            <a:headEnd/>
            <a:tailEnd/>
          </a:ln>
        </p:spPr>
        <p:txBody>
          <a:bodyPr>
            <a:prstTxWarp prst="textNoShape">
              <a:avLst/>
            </a:prstTxWarp>
            <a:spAutoFit/>
          </a:bodyPr>
          <a:lstStyle/>
          <a:p>
            <a:r>
              <a:rPr lang="en-US" sz="1800"/>
              <a:t>Unfortunately, we don’t have any traces left of the original Roman bridge. However, we are certain that it was made of wood; this model of London under Roman rule in AD 85-90, (on display at the Museum of London)  which displays the first bridge over the Thames (close to the current location of the London Bridge), river boats in the foreground, and a sea-going boat at upper-right, can give us a very good idea of how the area around Magdalene Bridge might have looked like.</a:t>
            </a: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1" name="Title 1"/>
          <p:cNvSpPr>
            <a:spLocks noGrp="1"/>
          </p:cNvSpPr>
          <p:nvPr>
            <p:ph type="title"/>
          </p:nvPr>
        </p:nvSpPr>
        <p:spPr/>
        <p:txBody>
          <a:bodyPr/>
          <a:lstStyle/>
          <a:p>
            <a:pPr algn="ctr"/>
            <a:r>
              <a:rPr lang="en-GB" sz="4000" smtClean="0"/>
              <a:t>The Great Bridge!</a:t>
            </a:r>
          </a:p>
        </p:txBody>
      </p:sp>
      <p:sp>
        <p:nvSpPr>
          <p:cNvPr id="20482" name="Rectangle 3"/>
          <p:cNvSpPr>
            <a:spLocks noChangeArrowheads="1"/>
          </p:cNvSpPr>
          <p:nvPr/>
        </p:nvSpPr>
        <p:spPr bwMode="auto">
          <a:xfrm>
            <a:off x="5435600" y="1844675"/>
            <a:ext cx="3673475" cy="2563813"/>
          </a:xfrm>
          <a:prstGeom prst="rect">
            <a:avLst/>
          </a:prstGeom>
          <a:noFill/>
          <a:ln w="9525">
            <a:noFill/>
            <a:miter lim="800000"/>
            <a:headEnd/>
            <a:tailEnd/>
          </a:ln>
        </p:spPr>
        <p:txBody>
          <a:bodyPr>
            <a:prstTxWarp prst="textNoShape">
              <a:avLst/>
            </a:prstTxWarp>
            <a:spAutoFit/>
          </a:bodyPr>
          <a:lstStyle/>
          <a:p>
            <a:r>
              <a:rPr lang="en-GB" sz="1800" b="1"/>
              <a:t>Therefore, Magdalene Bridge</a:t>
            </a:r>
          </a:p>
          <a:p>
            <a:r>
              <a:rPr lang="en-GB" sz="1800" b="1"/>
              <a:t>marks the site of an important Roman era river crossing. </a:t>
            </a:r>
          </a:p>
          <a:p>
            <a:endParaRPr lang="en-GB" sz="1800" b="1"/>
          </a:p>
          <a:p>
            <a:r>
              <a:rPr lang="en-GB" sz="1800" b="1"/>
              <a:t>It used to be known as</a:t>
            </a:r>
          </a:p>
          <a:p>
            <a:r>
              <a:rPr lang="en-GB" sz="1800" b="1"/>
              <a:t>“Great Bridge”. All routes, both local and long- distance, had to through this crossing point, giving it strategic importance. </a:t>
            </a:r>
          </a:p>
        </p:txBody>
      </p:sp>
      <p:pic>
        <p:nvPicPr>
          <p:cNvPr id="20483" name="Picture 2"/>
          <p:cNvPicPr>
            <a:picLocks noChangeAspect="1"/>
          </p:cNvPicPr>
          <p:nvPr/>
        </p:nvPicPr>
        <p:blipFill>
          <a:blip r:embed="rId2"/>
          <a:srcRect/>
          <a:stretch>
            <a:fillRect/>
          </a:stretch>
        </p:blipFill>
        <p:spPr bwMode="auto">
          <a:xfrm>
            <a:off x="219075" y="1844675"/>
            <a:ext cx="5195888" cy="36718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5" name="Title 1"/>
          <p:cNvSpPr>
            <a:spLocks noGrp="1"/>
          </p:cNvSpPr>
          <p:nvPr>
            <p:ph type="title"/>
          </p:nvPr>
        </p:nvSpPr>
        <p:spPr/>
        <p:txBody>
          <a:bodyPr/>
          <a:lstStyle/>
          <a:p>
            <a:pPr algn="ctr"/>
            <a:r>
              <a:rPr lang="en-GB" smtClean="0"/>
              <a:t>Important Trading Route </a:t>
            </a:r>
            <a:br>
              <a:rPr lang="en-GB" smtClean="0"/>
            </a:br>
            <a:r>
              <a:rPr lang="en-GB" smtClean="0"/>
              <a:t>Via Boats</a:t>
            </a:r>
          </a:p>
        </p:txBody>
      </p:sp>
      <p:sp>
        <p:nvSpPr>
          <p:cNvPr id="21506" name="Rectangle 2"/>
          <p:cNvSpPr>
            <a:spLocks noChangeArrowheads="1"/>
          </p:cNvSpPr>
          <p:nvPr/>
        </p:nvSpPr>
        <p:spPr bwMode="auto">
          <a:xfrm>
            <a:off x="5795963" y="1700213"/>
            <a:ext cx="3168650" cy="3387725"/>
          </a:xfrm>
          <a:prstGeom prst="rect">
            <a:avLst/>
          </a:prstGeom>
          <a:noFill/>
          <a:ln w="9525">
            <a:noFill/>
            <a:miter lim="800000"/>
            <a:headEnd/>
            <a:tailEnd/>
          </a:ln>
        </p:spPr>
        <p:txBody>
          <a:bodyPr>
            <a:prstTxWarp prst="textNoShape">
              <a:avLst/>
            </a:prstTxWarp>
            <a:spAutoFit/>
          </a:bodyPr>
          <a:lstStyle/>
          <a:p>
            <a:r>
              <a:rPr lang="en-GB" sz="1800" b="1"/>
              <a:t>From 1118 to 1845, when</a:t>
            </a:r>
          </a:p>
          <a:p>
            <a:r>
              <a:rPr lang="en-GB" sz="1800" b="1"/>
              <a:t>the opening of the railway to London dealt the river trade its death-blow, the River Cam was the essential travel and trading route by which Cambridge was fed and built with boats bringing fish and grain, meat and salt, coal and reeds, timber and stone.</a:t>
            </a:r>
          </a:p>
        </p:txBody>
      </p:sp>
      <p:pic>
        <p:nvPicPr>
          <p:cNvPr id="21507" name="Picture 6"/>
          <p:cNvPicPr>
            <a:picLocks noChangeAspect="1"/>
          </p:cNvPicPr>
          <p:nvPr/>
        </p:nvPicPr>
        <p:blipFill>
          <a:blip r:embed="rId2"/>
          <a:srcRect/>
          <a:stretch>
            <a:fillRect/>
          </a:stretch>
        </p:blipFill>
        <p:spPr bwMode="auto">
          <a:xfrm>
            <a:off x="539750" y="1700213"/>
            <a:ext cx="4824413" cy="3619500"/>
          </a:xfrm>
          <a:prstGeom prst="rect">
            <a:avLst/>
          </a:prstGeom>
          <a:noFill/>
          <a:ln w="9525">
            <a:noFill/>
            <a:miter lim="800000"/>
            <a:headEnd/>
            <a:tailEnd/>
          </a:ln>
        </p:spPr>
      </p:pic>
      <p:sp>
        <p:nvSpPr>
          <p:cNvPr id="8" name="Rounded Rectangle 7"/>
          <p:cNvSpPr/>
          <p:nvPr/>
        </p:nvSpPr>
        <p:spPr>
          <a:xfrm>
            <a:off x="3160713" y="5481638"/>
            <a:ext cx="3816350" cy="1260475"/>
          </a:xfrm>
          <a:prstGeom prst="round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1800" b="1" dirty="0">
                <a:solidFill>
                  <a:schemeClr val="bg1"/>
                </a:solidFill>
              </a:rPr>
              <a:t>This is why there is a bridge and boats on the Cambridge Coat of Arms that appears above the Guildhall!</a:t>
            </a:r>
            <a:endParaRPr lang="en-GB" sz="1800" b="1" dirty="0">
              <a:solidFill>
                <a:schemeClr val="bg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29" name="Title 1"/>
          <p:cNvSpPr>
            <a:spLocks noGrp="1"/>
          </p:cNvSpPr>
          <p:nvPr>
            <p:ph type="title"/>
          </p:nvPr>
        </p:nvSpPr>
        <p:spPr/>
        <p:txBody>
          <a:bodyPr/>
          <a:lstStyle/>
          <a:p>
            <a:pPr algn="ctr"/>
            <a:r>
              <a:rPr lang="en-US" smtClean="0"/>
              <a:t>Quayside</a:t>
            </a:r>
          </a:p>
        </p:txBody>
      </p:sp>
      <p:pic>
        <p:nvPicPr>
          <p:cNvPr id="22530" name="Content Placeholder 3" descr="Quaside Magdalene Bridge"/>
          <p:cNvPicPr>
            <a:picLocks noGrp="1" noChangeAspect="1"/>
          </p:cNvPicPr>
          <p:nvPr>
            <p:ph idx="1"/>
          </p:nvPr>
        </p:nvPicPr>
        <p:blipFill>
          <a:blip r:embed="rId3"/>
          <a:srcRect t="13252" b="13252"/>
          <a:stretch>
            <a:fillRect/>
          </a:stretch>
        </p:blipFill>
        <p:spPr>
          <a:xfrm>
            <a:off x="468313" y="1844675"/>
            <a:ext cx="5040312" cy="3529013"/>
          </a:xfrm>
        </p:spPr>
      </p:pic>
      <p:sp>
        <p:nvSpPr>
          <p:cNvPr id="22531" name="TextBox 4"/>
          <p:cNvSpPr txBox="1">
            <a:spLocks noChangeArrowheads="1"/>
          </p:cNvSpPr>
          <p:nvPr/>
        </p:nvSpPr>
        <p:spPr bwMode="auto">
          <a:xfrm>
            <a:off x="5943600" y="1676400"/>
            <a:ext cx="2971800" cy="4211638"/>
          </a:xfrm>
          <a:prstGeom prst="rect">
            <a:avLst/>
          </a:prstGeom>
          <a:noFill/>
          <a:ln w="9525">
            <a:noFill/>
            <a:miter lim="800000"/>
            <a:headEnd/>
            <a:tailEnd/>
          </a:ln>
        </p:spPr>
        <p:txBody>
          <a:bodyPr>
            <a:prstTxWarp prst="textNoShape">
              <a:avLst/>
            </a:prstTxWarp>
            <a:spAutoFit/>
          </a:bodyPr>
          <a:lstStyle/>
          <a:p>
            <a:r>
              <a:rPr lang="en-US" sz="1800" b="1"/>
              <a:t>But you don’t have to go far away from Magdalene Bridge to discover the trade tradition of the River Cam! Just visit the nearby Quayside: a place with a name true to its origins!</a:t>
            </a:r>
          </a:p>
          <a:p>
            <a:endParaRPr lang="en-US" sz="1800" b="1"/>
          </a:p>
          <a:p>
            <a:r>
              <a:rPr lang="en-US" sz="1800" b="1"/>
              <a:t>Bustling with punts, instead of fully loaded merchant ships, Quayside still retains something of its ancient glory as a busy wharf!</a:t>
            </a: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7" name="Title 1"/>
          <p:cNvSpPr>
            <a:spLocks noGrp="1"/>
          </p:cNvSpPr>
          <p:nvPr>
            <p:ph type="title"/>
          </p:nvPr>
        </p:nvSpPr>
        <p:spPr/>
        <p:txBody>
          <a:bodyPr/>
          <a:lstStyle/>
          <a:p>
            <a:pPr algn="ctr"/>
            <a:r>
              <a:rPr lang="en-US" smtClean="0"/>
              <a:t>The Modern Bridge</a:t>
            </a:r>
          </a:p>
        </p:txBody>
      </p:sp>
      <p:pic>
        <p:nvPicPr>
          <p:cNvPr id="24578" name="Content Placeholder 3" descr="Cambridge_Quayside_Magdalene_Bridge.jpg"/>
          <p:cNvPicPr>
            <a:picLocks noGrp="1" noChangeAspect="1"/>
          </p:cNvPicPr>
          <p:nvPr>
            <p:ph idx="1"/>
          </p:nvPr>
        </p:nvPicPr>
        <p:blipFill>
          <a:blip r:embed="rId3"/>
          <a:srcRect t="17336" b="17336"/>
          <a:stretch>
            <a:fillRect/>
          </a:stretch>
        </p:blipFill>
        <p:spPr>
          <a:xfrm>
            <a:off x="468313" y="1844675"/>
            <a:ext cx="5111750" cy="4032250"/>
          </a:xfrm>
        </p:spPr>
      </p:pic>
      <p:sp>
        <p:nvSpPr>
          <p:cNvPr id="24579" name="TextBox 4"/>
          <p:cNvSpPr txBox="1">
            <a:spLocks noChangeArrowheads="1"/>
          </p:cNvSpPr>
          <p:nvPr/>
        </p:nvSpPr>
        <p:spPr bwMode="auto">
          <a:xfrm>
            <a:off x="6084888" y="2060575"/>
            <a:ext cx="2447925" cy="2838450"/>
          </a:xfrm>
          <a:prstGeom prst="rect">
            <a:avLst/>
          </a:prstGeom>
          <a:noFill/>
          <a:ln w="9525">
            <a:noFill/>
            <a:miter lim="800000"/>
            <a:headEnd/>
            <a:tailEnd/>
          </a:ln>
        </p:spPr>
        <p:txBody>
          <a:bodyPr>
            <a:prstTxWarp prst="textNoShape">
              <a:avLst/>
            </a:prstTxWarp>
            <a:spAutoFit/>
          </a:bodyPr>
          <a:lstStyle/>
          <a:p>
            <a:r>
              <a:rPr lang="en-US" sz="1800" b="1"/>
              <a:t>Named after the Magdalene College, which stands nearby, </a:t>
            </a:r>
          </a:p>
          <a:p>
            <a:r>
              <a:rPr lang="en-US" sz="1800" b="1"/>
              <a:t>the latest bridge was designed by Arthur Browne in Gothic revival style and was rebuilt in the same style in 1982.</a:t>
            </a: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pPr algn="ctr"/>
            <a:r>
              <a:rPr lang="en-US" smtClean="0"/>
              <a:t>A poem for the Bridge</a:t>
            </a:r>
          </a:p>
        </p:txBody>
      </p:sp>
      <p:pic>
        <p:nvPicPr>
          <p:cNvPr id="26626" name="Content Placeholder 13" descr="Benjamin_Robert_Haydon_002.jpg"/>
          <p:cNvPicPr>
            <a:picLocks noGrp="1" noChangeAspect="1"/>
          </p:cNvPicPr>
          <p:nvPr>
            <p:ph idx="1"/>
          </p:nvPr>
        </p:nvPicPr>
        <p:blipFill>
          <a:blip r:embed="rId3"/>
          <a:srcRect l="2023" t="6577" r="13843" b="29417"/>
          <a:stretch>
            <a:fillRect/>
          </a:stretch>
        </p:blipFill>
        <p:spPr>
          <a:xfrm>
            <a:off x="468313" y="1844675"/>
            <a:ext cx="4557712" cy="4249738"/>
          </a:xfrm>
        </p:spPr>
      </p:pic>
      <p:sp>
        <p:nvSpPr>
          <p:cNvPr id="26627" name="TextBox 14"/>
          <p:cNvSpPr txBox="1">
            <a:spLocks noChangeArrowheads="1"/>
          </p:cNvSpPr>
          <p:nvPr/>
        </p:nvSpPr>
        <p:spPr bwMode="auto">
          <a:xfrm>
            <a:off x="5638800" y="1600200"/>
            <a:ext cx="3276600" cy="4486275"/>
          </a:xfrm>
          <a:prstGeom prst="rect">
            <a:avLst/>
          </a:prstGeom>
          <a:noFill/>
          <a:ln w="9525">
            <a:noFill/>
            <a:miter lim="800000"/>
            <a:headEnd/>
            <a:tailEnd/>
          </a:ln>
        </p:spPr>
        <p:txBody>
          <a:bodyPr>
            <a:prstTxWarp prst="textNoShape">
              <a:avLst/>
            </a:prstTxWarp>
            <a:spAutoFit/>
          </a:bodyPr>
          <a:lstStyle/>
          <a:p>
            <a:r>
              <a:rPr lang="is-IS" sz="1800"/>
              <a:t>“…</a:t>
            </a:r>
            <a:r>
              <a:rPr lang="en-US" sz="1800"/>
              <a:t>Onward we drove beneath the castle; caught,</a:t>
            </a:r>
          </a:p>
          <a:p>
            <a:r>
              <a:rPr lang="en-US" sz="1800"/>
              <a:t>While crossing Magdalene Bridge, a glimpse of Cam;</a:t>
            </a:r>
          </a:p>
          <a:p>
            <a:r>
              <a:rPr lang="en-US" sz="1800"/>
              <a:t>And at the Hoop alighted, famous inn. My spirit was up, my thoughts were full of hope!…”</a:t>
            </a:r>
          </a:p>
          <a:p>
            <a:endParaRPr lang="en-US" sz="1800"/>
          </a:p>
          <a:p>
            <a:r>
              <a:rPr lang="en-US" sz="1800" i="1"/>
              <a:t>William Wordsworth</a:t>
            </a:r>
          </a:p>
          <a:p>
            <a:endParaRPr lang="en-US" sz="1800" i="1"/>
          </a:p>
          <a:p>
            <a:r>
              <a:rPr lang="en-US" sz="1800"/>
              <a:t>William Wordsworth went up to Cambridge in 1787. He was an undergraduate at St John's College. He graduated in 1791.</a:t>
            </a: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8673" name="Title 1"/>
          <p:cNvSpPr>
            <a:spLocks noGrp="1"/>
          </p:cNvSpPr>
          <p:nvPr>
            <p:ph type="title"/>
          </p:nvPr>
        </p:nvSpPr>
        <p:spPr/>
        <p:txBody>
          <a:bodyPr/>
          <a:lstStyle/>
          <a:p>
            <a:pPr algn="ctr"/>
            <a:r>
              <a:rPr lang="en-GB" smtClean="0"/>
              <a:t>Web Resources available at: </a:t>
            </a:r>
          </a:p>
        </p:txBody>
      </p:sp>
      <p:pic>
        <p:nvPicPr>
          <p:cNvPr id="28674" name="Picture 2"/>
          <p:cNvPicPr>
            <a:picLocks noGrp="1" noChangeAspect="1" noChangeArrowheads="1"/>
          </p:cNvPicPr>
          <p:nvPr>
            <p:ph idx="1"/>
          </p:nvPr>
        </p:nvPicPr>
        <p:blipFill>
          <a:blip r:embed="rId3"/>
          <a:srcRect l="13792" t="11224" r="15572"/>
          <a:stretch>
            <a:fillRect/>
          </a:stretch>
        </p:blipFill>
        <p:spPr>
          <a:xfrm>
            <a:off x="2195513" y="2689225"/>
            <a:ext cx="4752975" cy="3357563"/>
          </a:xfrm>
        </p:spPr>
      </p:pic>
      <p:sp>
        <p:nvSpPr>
          <p:cNvPr id="28675" name="TextBox 2"/>
          <p:cNvSpPr txBox="1">
            <a:spLocks noChangeArrowheads="1"/>
          </p:cNvSpPr>
          <p:nvPr/>
        </p:nvSpPr>
        <p:spPr bwMode="auto">
          <a:xfrm>
            <a:off x="533400" y="1524000"/>
            <a:ext cx="8064500" cy="1190625"/>
          </a:xfrm>
          <a:prstGeom prst="rect">
            <a:avLst/>
          </a:prstGeom>
          <a:noFill/>
          <a:ln w="9525">
            <a:noFill/>
            <a:miter lim="800000"/>
            <a:headEnd/>
            <a:tailEnd/>
          </a:ln>
        </p:spPr>
        <p:txBody>
          <a:bodyPr>
            <a:prstTxWarp prst="textNoShape">
              <a:avLst/>
            </a:prstTxWarp>
            <a:spAutoFit/>
          </a:bodyPr>
          <a:lstStyle/>
          <a:p>
            <a:pPr algn="ctr"/>
            <a:r>
              <a:rPr lang="en-US" sz="3600">
                <a:hlinkClick r:id="rId4"/>
              </a:rPr>
              <a:t>http://www.creatingmycambridge.com/history-stories/magdalene-bridge/</a:t>
            </a:r>
            <a:endParaRPr lang="en-GB"/>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4">
      <a:dk1>
        <a:srgbClr val="1C1C1C"/>
      </a:dk1>
      <a:lt1>
        <a:srgbClr val="FFFFFF"/>
      </a:lt1>
      <a:dk2>
        <a:srgbClr val="080808"/>
      </a:dk2>
      <a:lt2>
        <a:srgbClr val="E3EBF1"/>
      </a:lt2>
      <a:accent1>
        <a:srgbClr val="990000"/>
      </a:accent1>
      <a:accent2>
        <a:srgbClr val="008888"/>
      </a:accent2>
      <a:accent3>
        <a:srgbClr val="AAAAAA"/>
      </a:accent3>
      <a:accent4>
        <a:srgbClr val="DADADA"/>
      </a:accent4>
      <a:accent5>
        <a:srgbClr val="CAAAAA"/>
      </a:accent5>
      <a:accent6>
        <a:srgbClr val="007B7B"/>
      </a:accent6>
      <a:hlink>
        <a:srgbClr val="00BEB9"/>
      </a:hlink>
      <a:folHlink>
        <a:srgbClr val="F0E500"/>
      </a:folHlink>
    </a:clrScheme>
    <a:fontScheme name="Default Design">
      <a:majorFont>
        <a:latin typeface="Open Sans"/>
        <a:ea typeface="ＭＳ Ｐゴシック"/>
        <a:cs typeface="Arial"/>
      </a:majorFont>
      <a:minorFont>
        <a:latin typeface="Open Sans Light"/>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1C1C1C"/>
        </a:dk1>
        <a:lt1>
          <a:srgbClr val="FFFFFF"/>
        </a:lt1>
        <a:dk2>
          <a:srgbClr val="292929"/>
        </a:dk2>
        <a:lt2>
          <a:srgbClr val="E3EBF1"/>
        </a:lt2>
        <a:accent1>
          <a:srgbClr val="990000"/>
        </a:accent1>
        <a:accent2>
          <a:srgbClr val="008888"/>
        </a:accent2>
        <a:accent3>
          <a:srgbClr val="ACACAC"/>
        </a:accent3>
        <a:accent4>
          <a:srgbClr val="DADADA"/>
        </a:accent4>
        <a:accent5>
          <a:srgbClr val="CAAAAA"/>
        </a:accent5>
        <a:accent6>
          <a:srgbClr val="007B7B"/>
        </a:accent6>
        <a:hlink>
          <a:srgbClr val="00BEB9"/>
        </a:hlink>
        <a:folHlink>
          <a:srgbClr val="F0E500"/>
        </a:folHlink>
      </a:clrScheme>
      <a:clrMap bg1="dk2" tx1="lt1" bg2="dk1" tx2="lt2" accent1="accent1" accent2="accent2" accent3="accent3" accent4="accent4" accent5="accent5" accent6="accent6" hlink="hlink" folHlink="folHlink"/>
    </a:extraClrScheme>
    <a:extraClrScheme>
      <a:clrScheme name="Default Design 14">
        <a:dk1>
          <a:srgbClr val="1C1C1C"/>
        </a:dk1>
        <a:lt1>
          <a:srgbClr val="FFFFFF"/>
        </a:lt1>
        <a:dk2>
          <a:srgbClr val="080808"/>
        </a:dk2>
        <a:lt2>
          <a:srgbClr val="E3EBF1"/>
        </a:lt2>
        <a:accent1>
          <a:srgbClr val="990000"/>
        </a:accent1>
        <a:accent2>
          <a:srgbClr val="008888"/>
        </a:accent2>
        <a:accent3>
          <a:srgbClr val="AAAAAA"/>
        </a:accent3>
        <a:accent4>
          <a:srgbClr val="DADADA"/>
        </a:accent4>
        <a:accent5>
          <a:srgbClr val="CAAAAA"/>
        </a:accent5>
        <a:accent6>
          <a:srgbClr val="007B7B"/>
        </a:accent6>
        <a:hlink>
          <a:srgbClr val="00BEB9"/>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2730</TotalTime>
  <Words>466</Words>
  <Application>Microsoft Macintosh PowerPoint</Application>
  <PresentationFormat>On-screen Show (4:3)</PresentationFormat>
  <Paragraphs>52</Paragraphs>
  <Slides>9</Slides>
  <Notes>6</Notes>
  <HiddenSlides>0</HiddenSlides>
  <MMClips>0</MMClips>
  <ScaleCrop>false</ScaleCrop>
  <HeadingPairs>
    <vt:vector size="6" baseType="variant">
      <vt:variant>
        <vt:lpstr>Fonts Used</vt:lpstr>
      </vt:variant>
      <vt:variant>
        <vt:i4>5</vt:i4>
      </vt:variant>
      <vt:variant>
        <vt:lpstr>Design Template</vt:lpstr>
      </vt:variant>
      <vt:variant>
        <vt:i4>1</vt:i4>
      </vt:variant>
      <vt:variant>
        <vt:lpstr>Slide Titles</vt:lpstr>
      </vt:variant>
      <vt:variant>
        <vt:i4>9</vt:i4>
      </vt:variant>
    </vt:vector>
  </HeadingPairs>
  <TitlesOfParts>
    <vt:vector size="15" baseType="lpstr">
      <vt:lpstr>Arial</vt:lpstr>
      <vt:lpstr>ＭＳ Ｐゴシック</vt:lpstr>
      <vt:lpstr>Open Sans</vt:lpstr>
      <vt:lpstr>Open Sans Light</vt:lpstr>
      <vt:lpstr>Calibri</vt:lpstr>
      <vt:lpstr>Default Design</vt:lpstr>
      <vt:lpstr>MAGDALENE BRIDGE</vt:lpstr>
      <vt:lpstr>Cambridge’s Important Position on the River Cam</vt:lpstr>
      <vt:lpstr>What did the Roman bridge look like?</vt:lpstr>
      <vt:lpstr>The Great Bridge!</vt:lpstr>
      <vt:lpstr>Important Trading Route  Via Boats</vt:lpstr>
      <vt:lpstr>Quayside</vt:lpstr>
      <vt:lpstr>The Modern Bridge</vt:lpstr>
      <vt:lpstr>A poem for the Bridge</vt:lpstr>
      <vt:lpstr>Web Resources available at: </vt:lpstr>
    </vt:vector>
  </TitlesOfParts>
  <Company>Taylor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Main</dc:creator>
  <cp:lastModifiedBy>Elizabeth Faller</cp:lastModifiedBy>
  <cp:revision>166</cp:revision>
  <dcterms:created xsi:type="dcterms:W3CDTF">2015-11-23T16:40:07Z</dcterms:created>
  <dcterms:modified xsi:type="dcterms:W3CDTF">2015-12-16T13:37:41Z</dcterms:modified>
</cp:coreProperties>
</file>