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1"/>
  </p:notesMasterIdLst>
  <p:sldIdLst>
    <p:sldId id="258" r:id="rId2"/>
    <p:sldId id="265" r:id="rId3"/>
    <p:sldId id="267" r:id="rId4"/>
    <p:sldId id="275" r:id="rId5"/>
    <p:sldId id="266" r:id="rId6"/>
    <p:sldId id="273" r:id="rId7"/>
    <p:sldId id="276" r:id="rId8"/>
    <p:sldId id="277" r:id="rId9"/>
    <p:sldId id="264" r:id="rId1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srgbClr val="FF0000"/>
    </p:penClr>
  </p:showPr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4985" autoAdjust="0"/>
    <p:restoredTop sz="94660"/>
  </p:normalViewPr>
  <p:slideViewPr>
    <p:cSldViewPr>
      <p:cViewPr varScale="1">
        <p:scale>
          <a:sx n="97" d="100"/>
          <a:sy n="97" d="100"/>
        </p:scale>
        <p:origin x="-71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FB0E283B-F487-4993-957D-8E32C111CF63}" type="datetimeFigureOut">
              <a:rPr lang="en-GB"/>
              <a:pPr>
                <a:defRPr/>
              </a:pPr>
              <a:t>6/7/16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D9DA12D0-9888-45B0-A065-E243286BF1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ＭＳ Ｐゴシック" pitchFamily="-7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F3DF4F7-C31B-4A19-A284-E354E2E3B5A4}" type="slidenum">
              <a:rPr lang="en-GB">
                <a:latin typeface="Arial" pitchFamily="-72" charset="0"/>
                <a:ea typeface="ＭＳ Ｐゴシック" pitchFamily="-72" charset="-128"/>
                <a:cs typeface="ＭＳ Ｐゴシック" pitchFamily="-72" charset="-128"/>
              </a:rPr>
              <a:pPr/>
              <a:t>1</a:t>
            </a:fld>
            <a:endParaRPr lang="en-GB">
              <a:latin typeface="Arial" pitchFamily="-72" charset="0"/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3C0E9C6-6A81-4467-8175-C393FCE9ACC3}" type="slidenum">
              <a:rPr lang="en-GB">
                <a:latin typeface="Arial" pitchFamily="-72" charset="0"/>
                <a:ea typeface="ＭＳ Ｐゴシック" pitchFamily="-72" charset="-128"/>
                <a:cs typeface="ＭＳ Ｐゴシック" pitchFamily="-72" charset="-128"/>
              </a:rPr>
              <a:pPr/>
              <a:t>7</a:t>
            </a:fld>
            <a:endParaRPr lang="en-GB">
              <a:latin typeface="Arial" pitchFamily="-72" charset="0"/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 userDrawn="1"/>
        </p:nvSpPr>
        <p:spPr bwMode="auto">
          <a:xfrm>
            <a:off x="5148263" y="1125538"/>
            <a:ext cx="3260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5" name="Picture 7" descr="mast_title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60350"/>
            <a:ext cx="8424862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2636838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GB" noProof="0" smtClean="0"/>
              <a:t>Title of presentation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797425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smtClean="0"/>
              <a:t>A subtitle for the presentation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3AF369-C9CA-43FC-9E87-BD65114645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602287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602287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392A2-C6C9-4BDA-A5BC-2840C7AFF1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40713" cy="560228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BB763-4776-4D7F-ACE9-8D281F25AC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A6D79-4186-4DB2-BE05-C7140BEB99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95710-58DA-4567-8D1F-243114890F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28054-073D-448B-8B22-6869793729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DDDE7-ABAF-489E-927F-381C7144F4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C73568-928D-4155-ADB5-EBE88EBF02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F8348-5554-4728-9209-462C5D472C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98738-1D30-4DC8-ADC3-6724447DDC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721FF-0124-4341-B174-587A7FC0FC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5" Type="http://schemas.openxmlformats.org/officeDocument/2006/relationships/image" Target="../media/image2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844675"/>
            <a:ext cx="82296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076825" y="6165850"/>
            <a:ext cx="198913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Arial" pitchFamily="-72" charset="0"/>
                <a:cs typeface="Arial" pitchFamily="-72" charset="0"/>
              </a:defRPr>
            </a:lvl1pPr>
          </a:lstStyle>
          <a:p>
            <a:pPr>
              <a:defRPr/>
            </a:pPr>
            <a:fld id="{D65CF4F9-5502-46B5-950A-0ED2C44A94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29" name="Picture 7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7164388" y="6021388"/>
            <a:ext cx="152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mast_1.png"/>
          <p:cNvPicPr>
            <a:picLocks noChangeAspect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468313" y="6021388"/>
            <a:ext cx="2801937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pitchFamily="-72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ＭＳ Ｐゴシック" pitchFamily="-72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ＭＳ Ｐゴシック" pitchFamily="-72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ＭＳ Ｐゴシック" pitchFamily="-72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ＭＳ Ｐゴシック" pitchFamily="-72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pitchFamily="-7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bbc.co.uk/timelines/zwwgcdm" TargetMode="External"/><Relationship Id="rId3" Type="http://schemas.openxmlformats.org/officeDocument/2006/relationships/hyperlink" Target="http://www.newton.ac.uk/about/issac-newton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smtClean="0"/>
              <a:t>ISAAC NEWTON</a:t>
            </a:r>
          </a:p>
        </p:txBody>
      </p:sp>
      <p:pic>
        <p:nvPicPr>
          <p:cNvPr id="15362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4437063"/>
            <a:ext cx="2420938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mtClean="0"/>
              <a:t>Newton’s Theory of Gravity</a:t>
            </a:r>
          </a:p>
        </p:txBody>
      </p:sp>
      <p:sp>
        <p:nvSpPr>
          <p:cNvPr id="17410" name="TextBox 6"/>
          <p:cNvSpPr txBox="1">
            <a:spLocks noChangeArrowheads="1"/>
          </p:cNvSpPr>
          <p:nvPr/>
        </p:nvSpPr>
        <p:spPr bwMode="auto">
          <a:xfrm>
            <a:off x="3492500" y="1916113"/>
            <a:ext cx="4906963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1"/>
              <a:t>Sir Isaac Newton, famous for his work on the theory of gravity, never kept a record of what happened that day, back in 1666 or where in fact it happened! </a:t>
            </a:r>
          </a:p>
          <a:p>
            <a:r>
              <a:rPr lang="en-GB" sz="1800" b="1"/>
              <a:t> </a:t>
            </a:r>
          </a:p>
          <a:p>
            <a:r>
              <a:rPr lang="en-GB" sz="1800" b="1"/>
              <a:t>A number of different stories still survive as to how and where Newton first thought about his theory of gravity, told by a variety of people. </a:t>
            </a:r>
          </a:p>
          <a:p>
            <a:endParaRPr lang="en-GB" sz="1800" b="1"/>
          </a:p>
          <a:p>
            <a:r>
              <a:rPr lang="en-GB" sz="1800" b="1"/>
              <a:t>Keith Moore from the Royal Society explained:</a:t>
            </a:r>
          </a:p>
          <a:p>
            <a:r>
              <a:rPr lang="en-GB" sz="1800" b="1"/>
              <a:t>“The story was certainly true, but let’s say it got better with the telling.”</a:t>
            </a:r>
          </a:p>
        </p:txBody>
      </p:sp>
      <p:pic>
        <p:nvPicPr>
          <p:cNvPr id="17411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700" y="1887538"/>
            <a:ext cx="2319338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8850" cy="1143000"/>
          </a:xfrm>
        </p:spPr>
        <p:txBody>
          <a:bodyPr/>
          <a:lstStyle/>
          <a:p>
            <a:pPr algn="ctr"/>
            <a:r>
              <a:rPr lang="en-GB" smtClean="0"/>
              <a:t>William’s Stukely’s Story</a:t>
            </a:r>
          </a:p>
        </p:txBody>
      </p:sp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4932363" y="41433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 sz="1800"/>
          </a:p>
        </p:txBody>
      </p:sp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312738" y="1989138"/>
            <a:ext cx="8618537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800" b="1"/>
              <a:t>William Stukely, who was a good friend of Newton’s wrote about Newton’s </a:t>
            </a:r>
          </a:p>
          <a:p>
            <a:r>
              <a:rPr lang="en-GB" sz="1800" b="1"/>
              <a:t>Discovery in his ‘Memoirs of Issac Newton’ in 1752.</a:t>
            </a:r>
          </a:p>
          <a:p>
            <a:endParaRPr lang="en-GB" sz="1800" b="1"/>
          </a:p>
          <a:p>
            <a:r>
              <a:rPr lang="en-GB" sz="1800" b="1"/>
              <a:t>He wrote:</a:t>
            </a:r>
          </a:p>
          <a:p>
            <a:endParaRPr lang="en-GB" sz="1800" b="1"/>
          </a:p>
          <a:p>
            <a:r>
              <a:rPr lang="en-GB" sz="1800" b="1" i="1"/>
              <a:t>‘After dinner, the weather being warm, we went into the garden, and drank tea</a:t>
            </a:r>
          </a:p>
          <a:p>
            <a:r>
              <a:rPr lang="en-GB" sz="1800" b="1" i="1"/>
              <a:t> under the shade of some apple trees…he told me, he was just in the same </a:t>
            </a:r>
          </a:p>
          <a:p>
            <a:r>
              <a:rPr lang="en-GB" sz="1800" b="1" i="1"/>
              <a:t>situation as when formally, the notation of gravitation came to his mind. </a:t>
            </a:r>
          </a:p>
          <a:p>
            <a:r>
              <a:rPr lang="en-GB" sz="1800" b="1" i="1"/>
              <a:t>“Why should that apple always descend perpendicularly to the ground,” </a:t>
            </a:r>
          </a:p>
          <a:p>
            <a:r>
              <a:rPr lang="en-GB" sz="1800" b="1" i="1"/>
              <a:t>thought he to himself.’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smtClean="0"/>
              <a:t>The Site of Newton’s Discovery</a:t>
            </a:r>
          </a:p>
        </p:txBody>
      </p:sp>
      <p:pic>
        <p:nvPicPr>
          <p:cNvPr id="19458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38125" y="1704975"/>
            <a:ext cx="5086350" cy="3386138"/>
          </a:xfrm>
        </p:spPr>
      </p:pic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323850" y="5251450"/>
            <a:ext cx="45720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/>
              <a:t>Woolsthorpe Manor - Isaac Newton's home </a:t>
            </a:r>
          </a:p>
          <a:p>
            <a:r>
              <a:rPr lang="en-GB" sz="1400"/>
              <a:t>Newton's Apple Tree © Nick Harrison, 2006</a:t>
            </a:r>
          </a:p>
        </p:txBody>
      </p:sp>
      <p:sp>
        <p:nvSpPr>
          <p:cNvPr id="19460" name="TextBox 5"/>
          <p:cNvSpPr txBox="1">
            <a:spLocks noChangeArrowheads="1"/>
          </p:cNvSpPr>
          <p:nvPr/>
        </p:nvSpPr>
        <p:spPr bwMode="auto">
          <a:xfrm>
            <a:off x="5456238" y="1700213"/>
            <a:ext cx="3656012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2000" b="1"/>
              <a:t>The tree mentioned in </a:t>
            </a:r>
          </a:p>
          <a:p>
            <a:r>
              <a:rPr lang="en-GB" sz="2000" b="1"/>
              <a:t>Stukely’s story is still there</a:t>
            </a:r>
          </a:p>
          <a:p>
            <a:r>
              <a:rPr lang="en-GB" sz="2000" b="1"/>
              <a:t> today! </a:t>
            </a:r>
          </a:p>
          <a:p>
            <a:r>
              <a:rPr lang="en-GB" sz="2000" b="1"/>
              <a:t>This picture shows the place</a:t>
            </a:r>
          </a:p>
          <a:p>
            <a:r>
              <a:rPr lang="en-GB" sz="2000" b="1"/>
              <a:t> where Newton is meant to </a:t>
            </a:r>
          </a:p>
          <a:p>
            <a:r>
              <a:rPr lang="en-GB" sz="2000" b="1"/>
              <a:t>have witnessed a green </a:t>
            </a:r>
          </a:p>
          <a:p>
            <a:r>
              <a:rPr lang="en-GB" sz="2000" b="1"/>
              <a:t>apple falling from the tree </a:t>
            </a:r>
          </a:p>
          <a:p>
            <a:r>
              <a:rPr lang="en-GB" sz="2000" b="1"/>
              <a:t>Outside his family home </a:t>
            </a:r>
          </a:p>
          <a:p>
            <a:r>
              <a:rPr lang="en-GB" sz="2000" b="1"/>
              <a:t>and first thought of his </a:t>
            </a:r>
          </a:p>
          <a:p>
            <a:r>
              <a:rPr lang="en-GB" sz="2000" b="1"/>
              <a:t>system of gravity.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944938" y="5251450"/>
            <a:ext cx="3024187" cy="13843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b="1" dirty="0">
                <a:solidFill>
                  <a:schemeClr val="bg1"/>
                </a:solidFill>
              </a:rPr>
              <a:t>You can still visit this place today, as the house and grounds are now looked after by the National Trust.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mtClean="0"/>
              <a:t>Cambridge’s Very Own Newton’s Apple Tree!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6063" y="1695450"/>
            <a:ext cx="384492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246063" y="4718050"/>
            <a:ext cx="39004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The Newton Apple Tree in Trinity College</a:t>
            </a:r>
          </a:p>
        </p:txBody>
      </p:sp>
      <p:sp>
        <p:nvSpPr>
          <p:cNvPr id="20484" name="TextBox 3"/>
          <p:cNvSpPr txBox="1">
            <a:spLocks noChangeArrowheads="1"/>
          </p:cNvSpPr>
          <p:nvPr/>
        </p:nvSpPr>
        <p:spPr bwMode="auto">
          <a:xfrm>
            <a:off x="4090988" y="1557338"/>
            <a:ext cx="4945062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1"/>
              <a:t>As a young man, Newton went to Trinity College in Cambridge to study.</a:t>
            </a:r>
          </a:p>
          <a:p>
            <a:endParaRPr lang="en-GB" sz="1800" b="1"/>
          </a:p>
          <a:p>
            <a:r>
              <a:rPr lang="en-GB" sz="1800" b="1"/>
              <a:t>Despite it being very unlikely that </a:t>
            </a:r>
          </a:p>
          <a:p>
            <a:r>
              <a:rPr lang="en-GB" sz="1800" b="1"/>
              <a:t>Newton actually made his discovery of gravity in the grounds of Trinity College, his college has now placed a special tree to remember him.</a:t>
            </a:r>
          </a:p>
          <a:p>
            <a:endParaRPr lang="en-GB" sz="1800" b="1"/>
          </a:p>
        </p:txBody>
      </p:sp>
      <p:sp>
        <p:nvSpPr>
          <p:cNvPr id="5" name="Explosion 1 4"/>
          <p:cNvSpPr/>
          <p:nvPr/>
        </p:nvSpPr>
        <p:spPr>
          <a:xfrm>
            <a:off x="3924300" y="3449638"/>
            <a:ext cx="4576763" cy="3267075"/>
          </a:xfrm>
          <a:prstGeom prst="irregularSeal1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b="1" dirty="0">
                <a:solidFill>
                  <a:schemeClr val="bg1"/>
                </a:solidFill>
              </a:rPr>
              <a:t>FACTOID! </a:t>
            </a:r>
          </a:p>
          <a:p>
            <a:pPr algn="ctr">
              <a:defRPr/>
            </a:pPr>
            <a:r>
              <a:rPr lang="en-GB" sz="1300" b="1" dirty="0">
                <a:solidFill>
                  <a:schemeClr val="bg1"/>
                </a:solidFill>
              </a:rPr>
              <a:t>The tree is of the Flower of Kent variety which produces green cooking apples. It was grafted from the original </a:t>
            </a:r>
          </a:p>
          <a:p>
            <a:pPr algn="ctr">
              <a:defRPr/>
            </a:pPr>
            <a:r>
              <a:rPr lang="en-GB" sz="1300" b="1" dirty="0">
                <a:solidFill>
                  <a:schemeClr val="bg1"/>
                </a:solidFill>
              </a:rPr>
              <a:t>tree at Newton’s home and was planted in 1954</a:t>
            </a:r>
            <a:r>
              <a:rPr lang="en-GB" sz="1300" dirty="0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900" smtClean="0"/>
              <a:t>Newton’s Theory of Light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117475" y="4508500"/>
            <a:ext cx="4429125" cy="1641475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600" b="1" smtClean="0"/>
              <a:t>From this discovery using a prism he made a ‘Theory of Light’ which states that when light refracts that the colours that are visible are made from the white light itself rather than the object they are visible on.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endParaRPr lang="en-GB" sz="2000" smtClean="0"/>
          </a:p>
        </p:txBody>
      </p:sp>
      <p:pic>
        <p:nvPicPr>
          <p:cNvPr id="21507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6600" y="1700213"/>
            <a:ext cx="4535488" cy="340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4572000" y="5226050"/>
            <a:ext cx="4572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1"/>
              <a:t>Dispersion by a prism</a:t>
            </a:r>
          </a:p>
          <a:p>
            <a:r>
              <a:rPr lang="en-GB" sz="1800" b="1"/>
              <a:t>Alfredo Louro © 2008</a:t>
            </a:r>
          </a:p>
          <a:p>
            <a:endParaRPr lang="en-GB" sz="1800"/>
          </a:p>
        </p:txBody>
      </p:sp>
      <p:sp>
        <p:nvSpPr>
          <p:cNvPr id="6" name="Explosion 1 5"/>
          <p:cNvSpPr/>
          <p:nvPr/>
        </p:nvSpPr>
        <p:spPr>
          <a:xfrm>
            <a:off x="19050" y="1268413"/>
            <a:ext cx="4967288" cy="3541712"/>
          </a:xfrm>
          <a:prstGeom prst="irregularSeal1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4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en-GB" sz="1400" b="1" dirty="0">
                <a:solidFill>
                  <a:schemeClr val="bg1"/>
                </a:solidFill>
              </a:rPr>
              <a:t>FACTOID! </a:t>
            </a:r>
          </a:p>
          <a:p>
            <a:pPr algn="ctr">
              <a:defRPr/>
            </a:pPr>
            <a:r>
              <a:rPr lang="en-GB" sz="1300" b="1" dirty="0">
                <a:solidFill>
                  <a:schemeClr val="bg1"/>
                </a:solidFill>
              </a:rPr>
              <a:t>It is thought that Newton bought a prism at Stourbridge Fair which  he used to discover  how white light disperses into many colours!</a:t>
            </a:r>
            <a:endParaRPr lang="en-GB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900" smtClean="0"/>
              <a:t>Newton’s Telescope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2363" y="1844675"/>
            <a:ext cx="3887787" cy="4198938"/>
          </a:xfrm>
        </p:spPr>
        <p:txBody>
          <a:bodyPr>
            <a:normAutofit fontScale="92500"/>
          </a:bodyPr>
          <a:lstStyle/>
          <a:p>
            <a:pPr marL="0" indent="0" algn="ctr">
              <a:buFontTx/>
              <a:buNone/>
              <a:defRPr/>
            </a:pPr>
            <a:endParaRPr lang="en-GB" sz="2000" b="1" dirty="0">
              <a:cs typeface="+mn-cs"/>
            </a:endParaRPr>
          </a:p>
          <a:p>
            <a:pPr marL="0" indent="0" algn="ctr">
              <a:buFontTx/>
              <a:buNone/>
              <a:defRPr/>
            </a:pPr>
            <a:endParaRPr lang="en-GB" sz="2000" b="1" dirty="0" smtClean="0">
              <a:cs typeface="+mn-cs"/>
            </a:endParaRPr>
          </a:p>
          <a:p>
            <a:pPr marL="0" indent="0" algn="ctr">
              <a:buFontTx/>
              <a:buNone/>
              <a:defRPr/>
            </a:pPr>
            <a:endParaRPr lang="en-GB" sz="2000" b="1" dirty="0" smtClean="0">
              <a:cs typeface="+mn-cs"/>
            </a:endParaRPr>
          </a:p>
          <a:p>
            <a:pPr marL="0" indent="0" algn="ctr">
              <a:buFontTx/>
              <a:buNone/>
              <a:defRPr/>
            </a:pPr>
            <a:endParaRPr lang="en-GB" sz="2000" b="1" dirty="0">
              <a:cs typeface="+mn-cs"/>
            </a:endParaRPr>
          </a:p>
          <a:p>
            <a:pPr marL="0" indent="0" algn="ctr">
              <a:buFontTx/>
              <a:buNone/>
              <a:defRPr/>
            </a:pPr>
            <a:endParaRPr lang="en-GB" sz="2000" b="1" dirty="0" smtClean="0">
              <a:cs typeface="+mn-cs"/>
            </a:endParaRPr>
          </a:p>
          <a:p>
            <a:pPr marL="0" indent="0" algn="ctr">
              <a:buFontTx/>
              <a:buNone/>
              <a:defRPr/>
            </a:pPr>
            <a:endParaRPr lang="en-GB" sz="2000" b="1" dirty="0">
              <a:cs typeface="+mn-cs"/>
            </a:endParaRPr>
          </a:p>
          <a:p>
            <a:pPr marL="0" indent="0" algn="ctr">
              <a:buFontTx/>
              <a:buNone/>
              <a:defRPr/>
            </a:pPr>
            <a:endParaRPr lang="en-GB" sz="2000" b="1" dirty="0" smtClean="0">
              <a:cs typeface="+mn-cs"/>
            </a:endParaRPr>
          </a:p>
          <a:p>
            <a:pPr marL="0" indent="0" algn="ctr">
              <a:buFontTx/>
              <a:buNone/>
              <a:defRPr/>
            </a:pPr>
            <a:endParaRPr lang="en-GB" sz="2000" b="1" dirty="0">
              <a:cs typeface="+mn-cs"/>
            </a:endParaRPr>
          </a:p>
          <a:p>
            <a:pPr marL="0" indent="0" algn="ctr">
              <a:buFontTx/>
              <a:buNone/>
              <a:defRPr/>
            </a:pPr>
            <a:endParaRPr lang="en-GB" sz="2000" b="1" dirty="0">
              <a:cs typeface="+mn-cs"/>
            </a:endParaRPr>
          </a:p>
          <a:p>
            <a:pPr marL="0" indent="0">
              <a:buFontTx/>
              <a:buNone/>
              <a:defRPr/>
            </a:pPr>
            <a:r>
              <a:rPr lang="en-GB" sz="2000" b="1" dirty="0" smtClean="0">
                <a:cs typeface="+mn-cs"/>
              </a:rPr>
              <a:t>This picture shows a replica of it and can be found in the Whipple Museum in Cambridge. </a:t>
            </a:r>
            <a:endParaRPr lang="en-GB" sz="2000" b="1" dirty="0">
              <a:cs typeface="+mn-cs"/>
            </a:endParaRPr>
          </a:p>
        </p:txBody>
      </p:sp>
      <p:pic>
        <p:nvPicPr>
          <p:cNvPr id="22531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773238"/>
            <a:ext cx="4160837" cy="362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611188" y="5397500"/>
            <a:ext cx="457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1"/>
              <a:t>Photograph © Andrew Dunn, </a:t>
            </a:r>
          </a:p>
          <a:p>
            <a:r>
              <a:rPr lang="en-GB" sz="1800" b="1"/>
              <a:t>5 November 2004</a:t>
            </a:r>
          </a:p>
        </p:txBody>
      </p:sp>
      <p:sp>
        <p:nvSpPr>
          <p:cNvPr id="6" name="Explosion 1 5"/>
          <p:cNvSpPr/>
          <p:nvPr/>
        </p:nvSpPr>
        <p:spPr>
          <a:xfrm>
            <a:off x="5183188" y="1628775"/>
            <a:ext cx="3563937" cy="3168650"/>
          </a:xfrm>
          <a:prstGeom prst="irregularSeal1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400" dirty="0"/>
          </a:p>
          <a:p>
            <a:pPr algn="ctr">
              <a:defRPr/>
            </a:pPr>
            <a:r>
              <a:rPr lang="en-GB" sz="1400" b="1" dirty="0">
                <a:solidFill>
                  <a:schemeClr val="bg1"/>
                </a:solidFill>
              </a:rPr>
              <a:t>FACTOID!</a:t>
            </a:r>
          </a:p>
          <a:p>
            <a:pPr algn="ctr">
              <a:defRPr/>
            </a:pPr>
            <a:r>
              <a:rPr lang="en-GB" sz="1300" b="1" dirty="0">
                <a:solidFill>
                  <a:schemeClr val="bg1"/>
                </a:solidFill>
              </a:rPr>
              <a:t>Newton telescope was 10 times smaller than the telescopes of the time and was much more accurate.</a:t>
            </a:r>
          </a:p>
          <a:p>
            <a:pPr algn="ctr">
              <a:defRPr/>
            </a:pPr>
            <a:endParaRPr lang="en-GB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mtClean="0"/>
              <a:t>Web Resources available at: </a:t>
            </a: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3792" t="11224" r="15572"/>
          <a:stretch>
            <a:fillRect/>
          </a:stretch>
        </p:blipFill>
        <p:spPr>
          <a:xfrm>
            <a:off x="2195513" y="2689225"/>
            <a:ext cx="4752975" cy="3357563"/>
          </a:xfrm>
        </p:spPr>
      </p:pic>
      <p:sp>
        <p:nvSpPr>
          <p:cNvPr id="24579" name="TextBox 2"/>
          <p:cNvSpPr txBox="1">
            <a:spLocks noChangeArrowheads="1"/>
          </p:cNvSpPr>
          <p:nvPr/>
        </p:nvSpPr>
        <p:spPr bwMode="auto">
          <a:xfrm>
            <a:off x="539750" y="1628775"/>
            <a:ext cx="80645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3200"/>
              <a:t>http://www.creatingmycambridge.com/</a:t>
            </a:r>
          </a:p>
          <a:p>
            <a:pPr algn="ctr"/>
            <a:r>
              <a:rPr lang="en-GB" sz="3200"/>
              <a:t>history-stories/newtons-apple-tree/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mtClean="0"/>
              <a:t>For further information visit: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GB" b="1" smtClean="0">
                <a:ea typeface="Arial" pitchFamily="-72" charset="0"/>
                <a:cs typeface="Arial" pitchFamily="-72" charset="0"/>
              </a:rPr>
              <a:t>Information and Videos</a:t>
            </a:r>
          </a:p>
          <a:p>
            <a:pPr marL="0" indent="0"/>
            <a:r>
              <a:rPr lang="en-GB" smtClean="0">
                <a:ea typeface="Arial" pitchFamily="-72" charset="0"/>
                <a:cs typeface="Arial" pitchFamily="-72" charset="0"/>
              </a:rPr>
              <a:t>BBC iWonder- Isaac Newton: The Man Who Discovered Gravity </a:t>
            </a:r>
            <a:r>
              <a:rPr lang="en-GB" smtClean="0">
                <a:ea typeface="Arial" pitchFamily="-72" charset="0"/>
                <a:cs typeface="Arial" pitchFamily="-72" charset="0"/>
                <a:hlinkClick r:id="rId2"/>
              </a:rPr>
              <a:t>http://www.bbc.co.uk/timelines/zwwgcdm</a:t>
            </a:r>
            <a:endParaRPr lang="en-GB" smtClean="0">
              <a:ea typeface="Arial" pitchFamily="-72" charset="0"/>
              <a:cs typeface="Arial" pitchFamily="-72" charset="0"/>
            </a:endParaRPr>
          </a:p>
          <a:p>
            <a:pPr marL="0" indent="0"/>
            <a:r>
              <a:rPr lang="en-US" smtClean="0"/>
              <a:t>Isaac Newton Institute: </a:t>
            </a:r>
            <a:r>
              <a:rPr lang="en-US" smtClean="0">
                <a:hlinkClick r:id="rId3"/>
              </a:rPr>
              <a:t>http://www.newton.ac.uk/about/isaac-newton</a:t>
            </a:r>
            <a:endParaRPr lang="en-GB" smtClean="0">
              <a:ea typeface="Arial" pitchFamily="-72" charset="0"/>
              <a:cs typeface="Arial" pitchFamily="-72" charset="0"/>
            </a:endParaRPr>
          </a:p>
          <a:p>
            <a:pPr marL="0" indent="0">
              <a:buFontTx/>
              <a:buNone/>
            </a:pPr>
            <a:endParaRPr lang="en-GB" smtClean="0">
              <a:ea typeface="Arial" pitchFamily="-72" charset="0"/>
              <a:cs typeface="Arial" pitchFamily="-7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4">
      <a:dk1>
        <a:srgbClr val="1C1C1C"/>
      </a:dk1>
      <a:lt1>
        <a:srgbClr val="FFFFFF"/>
      </a:lt1>
      <a:dk2>
        <a:srgbClr val="080808"/>
      </a:dk2>
      <a:lt2>
        <a:srgbClr val="E3EBF1"/>
      </a:lt2>
      <a:accent1>
        <a:srgbClr val="990000"/>
      </a:accent1>
      <a:accent2>
        <a:srgbClr val="008888"/>
      </a:accent2>
      <a:accent3>
        <a:srgbClr val="AAAAAA"/>
      </a:accent3>
      <a:accent4>
        <a:srgbClr val="DADADA"/>
      </a:accent4>
      <a:accent5>
        <a:srgbClr val="CAAAAA"/>
      </a:accent5>
      <a:accent6>
        <a:srgbClr val="007B7B"/>
      </a:accent6>
      <a:hlink>
        <a:srgbClr val="00BEB9"/>
      </a:hlink>
      <a:folHlink>
        <a:srgbClr val="F0E500"/>
      </a:folHlink>
    </a:clrScheme>
    <a:fontScheme name="Default Design">
      <a:majorFont>
        <a:latin typeface="Open Sans"/>
        <a:ea typeface="ＭＳ Ｐゴシック"/>
        <a:cs typeface="Arial"/>
      </a:majorFont>
      <a:minorFont>
        <a:latin typeface="Open Sans Light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1C1C1C"/>
        </a:dk1>
        <a:lt1>
          <a:srgbClr val="FFFFFF"/>
        </a:lt1>
        <a:dk2>
          <a:srgbClr val="292929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CACAC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1C1C1C"/>
        </a:dk1>
        <a:lt1>
          <a:srgbClr val="FFFFFF"/>
        </a:lt1>
        <a:dk2>
          <a:srgbClr val="080808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AAAAA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3190</TotalTime>
  <Words>487</Words>
  <Application>Microsoft Office PowerPoint</Application>
  <PresentationFormat>On-screen Show (4:3)</PresentationFormat>
  <Paragraphs>75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ＭＳ Ｐゴシック</vt:lpstr>
      <vt:lpstr>Open Sans</vt:lpstr>
      <vt:lpstr>Open Sans Light</vt:lpstr>
      <vt:lpstr>Calibri</vt:lpstr>
      <vt:lpstr>Default Design</vt:lpstr>
      <vt:lpstr>ISAAC NEWTON</vt:lpstr>
      <vt:lpstr>Newton’s Theory of Gravity</vt:lpstr>
      <vt:lpstr>William’s Stukely’s Story</vt:lpstr>
      <vt:lpstr>The Site of Newton’s Discovery</vt:lpstr>
      <vt:lpstr>Cambridge’s Very Own Newton’s Apple Tree!</vt:lpstr>
      <vt:lpstr>Newton’s Theory of Light</vt:lpstr>
      <vt:lpstr>Newton’s Telescope</vt:lpstr>
      <vt:lpstr>Web Resources available at: </vt:lpstr>
      <vt:lpstr>For further information visit: </vt:lpstr>
    </vt:vector>
  </TitlesOfParts>
  <Company>Taylor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Main</dc:creator>
  <cp:lastModifiedBy>Elizabeth Faller</cp:lastModifiedBy>
  <cp:revision>174</cp:revision>
  <dcterms:created xsi:type="dcterms:W3CDTF">2015-03-12T11:07:07Z</dcterms:created>
  <dcterms:modified xsi:type="dcterms:W3CDTF">2016-06-07T11:44:48Z</dcterms:modified>
</cp:coreProperties>
</file>