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8" r:id="rId2"/>
    <p:sldId id="275" r:id="rId3"/>
    <p:sldId id="265" r:id="rId4"/>
    <p:sldId id="266" r:id="rId5"/>
    <p:sldId id="267" r:id="rId6"/>
    <p:sldId id="277" r:id="rId7"/>
    <p:sldId id="279" r:id="rId8"/>
    <p:sldId id="280" r:id="rId9"/>
    <p:sldId id="284" r:id="rId10"/>
    <p:sldId id="281" r:id="rId11"/>
    <p:sldId id="282" r:id="rId12"/>
    <p:sldId id="283" r:id="rId13"/>
    <p:sldId id="278" r:id="rId14"/>
    <p:sldId id="276" r:id="rId15"/>
    <p:sldId id="268" r:id="rId16"/>
    <p:sldId id="264" r:id="rId1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5" autoAdjust="0"/>
    <p:restoredTop sz="94660"/>
  </p:normalViewPr>
  <p:slideViewPr>
    <p:cSldViewPr>
      <p:cViewPr varScale="1">
        <p:scale>
          <a:sx n="68" d="100"/>
          <a:sy n="68" d="100"/>
        </p:scale>
        <p:origin x="1470" y="7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23/05/2017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a:t>PARKER’S PIECE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a:t>What happened after Dinner</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Rectangle 4"/>
          <p:cNvSpPr/>
          <p:nvPr/>
        </p:nvSpPr>
        <p:spPr>
          <a:xfrm>
            <a:off x="174848" y="1628800"/>
            <a:ext cx="8698782" cy="461665"/>
          </a:xfrm>
          <a:prstGeom prst="rect">
            <a:avLst/>
          </a:prstGeom>
        </p:spPr>
        <p:txBody>
          <a:bodyPr wrap="square">
            <a:spAutoFit/>
          </a:bodyPr>
          <a:lstStyle/>
          <a:p>
            <a:pPr algn="ctr"/>
            <a:r>
              <a:rPr lang="en-GB" sz="2400" b="1" dirty="0"/>
              <a:t>After dinner the ‘Rustic Sports’ began. These included</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3369" t="51601" r="3369" b="3637"/>
          <a:stretch/>
        </p:blipFill>
        <p:spPr>
          <a:xfrm>
            <a:off x="174848" y="1628800"/>
            <a:ext cx="8686800" cy="5184576"/>
          </a:xfrm>
          <a:prstGeom prst="rect">
            <a:avLst/>
          </a:prstGeom>
        </p:spPr>
      </p:pic>
    </p:spTree>
    <p:extLst>
      <p:ext uri="{BB962C8B-B14F-4D97-AF65-F5344CB8AC3E}">
        <p14:creationId xmlns:p14="http://schemas.microsoft.com/office/powerpoint/2010/main" val="193641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a:t>What happened after Dinner</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Rectangle 4"/>
          <p:cNvSpPr/>
          <p:nvPr/>
        </p:nvSpPr>
        <p:spPr>
          <a:xfrm>
            <a:off x="174848" y="1628800"/>
            <a:ext cx="8698782" cy="461665"/>
          </a:xfrm>
          <a:prstGeom prst="rect">
            <a:avLst/>
          </a:prstGeom>
        </p:spPr>
        <p:txBody>
          <a:bodyPr wrap="square">
            <a:spAutoFit/>
          </a:bodyPr>
          <a:lstStyle/>
          <a:p>
            <a:pPr algn="ctr"/>
            <a:r>
              <a:rPr lang="en-GB" sz="2400" b="1" dirty="0"/>
              <a:t>After dinner the ‘Rustic Sports’ began. These included</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158" t="10236" r="-1158" b="45160"/>
          <a:stretch/>
        </p:blipFill>
        <p:spPr>
          <a:xfrm>
            <a:off x="67344" y="1412776"/>
            <a:ext cx="8969152" cy="5334133"/>
          </a:xfrm>
          <a:prstGeom prst="rect">
            <a:avLst/>
          </a:prstGeom>
        </p:spPr>
      </p:pic>
    </p:spTree>
    <p:extLst>
      <p:ext uri="{BB962C8B-B14F-4D97-AF65-F5344CB8AC3E}">
        <p14:creationId xmlns:p14="http://schemas.microsoft.com/office/powerpoint/2010/main" val="24173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a:t>What happened after Dinner</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Rectangle 4"/>
          <p:cNvSpPr/>
          <p:nvPr/>
        </p:nvSpPr>
        <p:spPr>
          <a:xfrm>
            <a:off x="174848" y="1628800"/>
            <a:ext cx="8698782" cy="461665"/>
          </a:xfrm>
          <a:prstGeom prst="rect">
            <a:avLst/>
          </a:prstGeom>
        </p:spPr>
        <p:txBody>
          <a:bodyPr wrap="square">
            <a:spAutoFit/>
          </a:bodyPr>
          <a:lstStyle/>
          <a:p>
            <a:pPr algn="ctr"/>
            <a:r>
              <a:rPr lang="en-GB" sz="2400" b="1" dirty="0"/>
              <a:t>After dinner the ‘Rustic Sports’ began. These included</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55396"/>
          <a:stretch/>
        </p:blipFill>
        <p:spPr>
          <a:xfrm>
            <a:off x="67344" y="1412776"/>
            <a:ext cx="8969152" cy="5334133"/>
          </a:xfrm>
          <a:prstGeom prst="rect">
            <a:avLst/>
          </a:prstGeom>
        </p:spPr>
      </p:pic>
    </p:spTree>
    <p:extLst>
      <p:ext uri="{BB962C8B-B14F-4D97-AF65-F5344CB8AC3E}">
        <p14:creationId xmlns:p14="http://schemas.microsoft.com/office/powerpoint/2010/main" val="23109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a:t>A Place of Celebration!</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TextBox 2"/>
          <p:cNvSpPr txBox="1"/>
          <p:nvPr/>
        </p:nvSpPr>
        <p:spPr>
          <a:xfrm>
            <a:off x="683569" y="1927865"/>
            <a:ext cx="4433202" cy="3693319"/>
          </a:xfrm>
          <a:prstGeom prst="rect">
            <a:avLst/>
          </a:prstGeom>
          <a:noFill/>
        </p:spPr>
        <p:txBody>
          <a:bodyPr wrap="square" rtlCol="0">
            <a:spAutoFit/>
          </a:bodyPr>
          <a:lstStyle/>
          <a:p>
            <a:endParaRPr lang="en-GB" b="1" dirty="0"/>
          </a:p>
          <a:p>
            <a:r>
              <a:rPr lang="en-GB" b="1" dirty="0"/>
              <a:t>Back in July 1893, as part of the festivities to celebrate the wedding of</a:t>
            </a:r>
          </a:p>
          <a:p>
            <a:r>
              <a:rPr lang="en-GB" b="1" dirty="0"/>
              <a:t>Prince George and Princess Mary, a thousand “aged poor” were entertained</a:t>
            </a:r>
          </a:p>
          <a:p>
            <a:r>
              <a:rPr lang="en-GB" b="1" dirty="0"/>
              <a:t>with tea on the park. </a:t>
            </a:r>
          </a:p>
          <a:p>
            <a:endParaRPr lang="en-GB" b="1" dirty="0"/>
          </a:p>
          <a:p>
            <a:r>
              <a:rPr lang="en-GB" b="1" dirty="0"/>
              <a:t>The event also included the flight of a hot air balloon which people found </a:t>
            </a:r>
          </a:p>
          <a:p>
            <a:r>
              <a:rPr lang="en-GB" b="1" dirty="0"/>
              <a:t>extremely fascinating, as most would never have seen one before, as it had only recently been invented.</a:t>
            </a:r>
          </a:p>
        </p:txBody>
      </p:sp>
      <p:pic>
        <p:nvPicPr>
          <p:cNvPr id="1026" name="Picture 2" descr="C:\Users\histo_000\AppData\Local\Microsoft\Windows\INetCache\IE\8238X8S4\large-air-balloon-66.6-15937[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1928113"/>
            <a:ext cx="2640466" cy="3520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967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3573639" y="4725143"/>
            <a:ext cx="1901872" cy="1921619"/>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57200" y="274638"/>
            <a:ext cx="8579296" cy="1143000"/>
          </a:xfrm>
        </p:spPr>
        <p:txBody>
          <a:bodyPr/>
          <a:lstStyle/>
          <a:p>
            <a:pPr algn="ctr"/>
            <a:r>
              <a:rPr lang="en-GB" dirty="0"/>
              <a:t>Football History Made Here!</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Explosion 1 2"/>
          <p:cNvSpPr/>
          <p:nvPr/>
        </p:nvSpPr>
        <p:spPr>
          <a:xfrm>
            <a:off x="251520" y="1711698"/>
            <a:ext cx="4536504" cy="360040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a:solidFill>
                  <a:schemeClr val="bg1"/>
                </a:solidFill>
              </a:rPr>
              <a:t>FACTOID!</a:t>
            </a:r>
          </a:p>
          <a:p>
            <a:pPr algn="ctr"/>
            <a:r>
              <a:rPr lang="en-GB" sz="1300" b="1" dirty="0">
                <a:solidFill>
                  <a:schemeClr val="bg1"/>
                </a:solidFill>
              </a:rPr>
              <a:t>Did you know that the Football Association’s rules of football are based on rules drawn up in 1848 by players who played on Parker’s Piece?</a:t>
            </a:r>
          </a:p>
        </p:txBody>
      </p:sp>
      <p:pic>
        <p:nvPicPr>
          <p:cNvPr id="3075" name="Picture 3" descr="C:\Users\histo_000\AppData\Local\Microsoft\Windows\INetCache\IE\CNJ8W9HM\footballAK[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4725144"/>
            <a:ext cx="1911623" cy="192161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816035" y="1743199"/>
            <a:ext cx="4352474" cy="3139321"/>
          </a:xfrm>
          <a:prstGeom prst="rect">
            <a:avLst/>
          </a:prstGeom>
          <a:noFill/>
        </p:spPr>
        <p:txBody>
          <a:bodyPr wrap="none" rtlCol="0">
            <a:spAutoFit/>
          </a:bodyPr>
          <a:lstStyle/>
          <a:p>
            <a:r>
              <a:rPr lang="en-GB" b="1" dirty="0"/>
              <a:t>Before the rules were set the teams </a:t>
            </a:r>
          </a:p>
          <a:p>
            <a:r>
              <a:rPr lang="en-GB" b="1" dirty="0"/>
              <a:t>would play on the Piece and each </a:t>
            </a:r>
          </a:p>
          <a:p>
            <a:r>
              <a:rPr lang="en-GB" b="1" dirty="0"/>
              <a:t>game would be played with a different</a:t>
            </a:r>
          </a:p>
          <a:p>
            <a:r>
              <a:rPr lang="en-GB" b="1" dirty="0"/>
              <a:t>set of rules. </a:t>
            </a:r>
          </a:p>
          <a:p>
            <a:endParaRPr lang="en-GB" b="1" dirty="0"/>
          </a:p>
          <a:p>
            <a:r>
              <a:rPr lang="en-GB" b="1" dirty="0"/>
              <a:t>In 1948 players met to decide on one</a:t>
            </a:r>
          </a:p>
          <a:p>
            <a:r>
              <a:rPr lang="en-GB" b="1" dirty="0"/>
              <a:t>set of rules and fixed it to the trees </a:t>
            </a:r>
          </a:p>
          <a:p>
            <a:r>
              <a:rPr lang="en-GB" b="1" dirty="0"/>
              <a:t>on Parker’s Piece.</a:t>
            </a:r>
          </a:p>
          <a:p>
            <a:r>
              <a:rPr lang="en-GB" b="1" dirty="0"/>
              <a:t>When the Football Association was </a:t>
            </a:r>
          </a:p>
          <a:p>
            <a:r>
              <a:rPr lang="en-GB" b="1" dirty="0"/>
              <a:t>founded in 1863 they used these </a:t>
            </a:r>
          </a:p>
          <a:p>
            <a:r>
              <a:rPr lang="en-GB" b="1" dirty="0"/>
              <a:t>rules as their basis.</a:t>
            </a:r>
          </a:p>
        </p:txBody>
      </p:sp>
    </p:spTree>
    <p:extLst>
      <p:ext uri="{BB962C8B-B14F-4D97-AF65-F5344CB8AC3E}">
        <p14:creationId xmlns:p14="http://schemas.microsoft.com/office/powerpoint/2010/main" val="2951655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40152" y="2348880"/>
            <a:ext cx="2934072" cy="2308324"/>
          </a:xfrm>
          <a:prstGeom prst="rect">
            <a:avLst/>
          </a:prstGeom>
        </p:spPr>
        <p:txBody>
          <a:bodyPr wrap="square">
            <a:spAutoFit/>
          </a:bodyPr>
          <a:lstStyle/>
          <a:p>
            <a:pPr lvl="0"/>
            <a:r>
              <a:rPr lang="en-GB" b="1" dirty="0">
                <a:solidFill>
                  <a:srgbClr val="FFFFFF"/>
                </a:solidFill>
              </a:rPr>
              <a:t>More recently Parker’s Piece has been used for celebrations such as the arrival of the Olympic Torch in 2012 and the start of the Cambridge leg of the Tour de France in 2014.</a:t>
            </a:r>
          </a:p>
        </p:txBody>
      </p:sp>
      <p:sp>
        <p:nvSpPr>
          <p:cNvPr id="5" name="TextBox 4"/>
          <p:cNvSpPr txBox="1"/>
          <p:nvPr/>
        </p:nvSpPr>
        <p:spPr>
          <a:xfrm>
            <a:off x="30803" y="411341"/>
            <a:ext cx="9350637" cy="769441"/>
          </a:xfrm>
          <a:prstGeom prst="rect">
            <a:avLst/>
          </a:prstGeom>
          <a:noFill/>
        </p:spPr>
        <p:txBody>
          <a:bodyPr wrap="none" rtlCol="0">
            <a:spAutoFit/>
          </a:bodyPr>
          <a:lstStyle/>
          <a:p>
            <a:r>
              <a:rPr lang="en-GB" sz="4400" dirty="0">
                <a:latin typeface="+mj-lt"/>
                <a:ea typeface="Adobe Kaiti Std R" pitchFamily="18" charset="-128"/>
              </a:rPr>
              <a:t>Parker’s Piece Celebrations Today!</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772816"/>
            <a:ext cx="5432152" cy="4074114"/>
          </a:xfrm>
          <a:prstGeom prst="rect">
            <a:avLst/>
          </a:prstGeom>
        </p:spPr>
      </p:pic>
    </p:spTree>
    <p:extLst>
      <p:ext uri="{BB962C8B-B14F-4D97-AF65-F5344CB8AC3E}">
        <p14:creationId xmlns:p14="http://schemas.microsoft.com/office/powerpoint/2010/main" val="357989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Web Resources available at: </a:t>
            </a: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p>
          <a:p>
            <a:pPr algn="ctr"/>
            <a:r>
              <a:rPr lang="en-GB" sz="3200" dirty="0"/>
              <a:t>history-stories</a:t>
            </a:r>
          </a:p>
        </p:txBody>
      </p:sp>
    </p:spTree>
    <p:extLst>
      <p:ext uri="{BB962C8B-B14F-4D97-AF65-F5344CB8AC3E}">
        <p14:creationId xmlns:p14="http://schemas.microsoft.com/office/powerpoint/2010/main" val="2783526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a:t>What Was Parker’s Piece </a:t>
            </a:r>
            <a:br>
              <a:rPr lang="en-GB" sz="4000" dirty="0"/>
            </a:br>
            <a:r>
              <a:rPr lang="en-GB" sz="4000" dirty="0"/>
              <a:t>in the Past?</a:t>
            </a:r>
          </a:p>
        </p:txBody>
      </p:sp>
      <p:sp>
        <p:nvSpPr>
          <p:cNvPr id="5" name="TextBox 4"/>
          <p:cNvSpPr txBox="1"/>
          <p:nvPr/>
        </p:nvSpPr>
        <p:spPr>
          <a:xfrm>
            <a:off x="107504" y="1759711"/>
            <a:ext cx="3528392" cy="4031873"/>
          </a:xfrm>
          <a:prstGeom prst="rect">
            <a:avLst/>
          </a:prstGeom>
          <a:noFill/>
        </p:spPr>
        <p:txBody>
          <a:bodyPr wrap="square" rtlCol="0">
            <a:spAutoFit/>
          </a:bodyPr>
          <a:lstStyle/>
          <a:p>
            <a:r>
              <a:rPr lang="en-GB" sz="2000" b="1" dirty="0"/>
              <a:t>Parker’s Piece used to be part of Trinity College until 1613, when Cambridge town acquired it as pasture land to graze animals on.</a:t>
            </a:r>
          </a:p>
          <a:p>
            <a:endParaRPr lang="en-GB" sz="2000" b="1" dirty="0"/>
          </a:p>
          <a:p>
            <a:r>
              <a:rPr lang="en-GB" sz="2000" b="1" dirty="0"/>
              <a:t>It has since been used for </a:t>
            </a:r>
          </a:p>
          <a:p>
            <a:r>
              <a:rPr lang="en-GB" sz="2000" b="1" dirty="0"/>
              <a:t>a wide variety of events including Royal celebrations and</a:t>
            </a:r>
          </a:p>
          <a:p>
            <a:r>
              <a:rPr lang="en-GB" sz="2000" b="1" dirty="0"/>
              <a:t>sporting events.</a:t>
            </a:r>
          </a:p>
          <a:p>
            <a:endParaRPr lang="en-GB" dirty="0"/>
          </a:p>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3304" y="1780352"/>
            <a:ext cx="5381263" cy="3376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8089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So who was Mr. Parker?</a:t>
            </a:r>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p>
        </p:txBody>
      </p:sp>
      <p:sp>
        <p:nvSpPr>
          <p:cNvPr id="4" name="TextBox 3"/>
          <p:cNvSpPr txBox="1"/>
          <p:nvPr/>
        </p:nvSpPr>
        <p:spPr>
          <a:xfrm>
            <a:off x="4514617" y="1853241"/>
            <a:ext cx="4392488" cy="2554545"/>
          </a:xfrm>
          <a:prstGeom prst="rect">
            <a:avLst/>
          </a:prstGeom>
          <a:noFill/>
        </p:spPr>
        <p:txBody>
          <a:bodyPr wrap="square" rtlCol="0">
            <a:spAutoFit/>
          </a:bodyPr>
          <a:lstStyle/>
          <a:p>
            <a:r>
              <a:rPr lang="en-GB" sz="2000" b="1" dirty="0"/>
              <a:t>Mr. Edward Parker was a college cook and Parker’s Piece is named after him!</a:t>
            </a:r>
          </a:p>
          <a:p>
            <a:endParaRPr lang="en-GB" sz="2000" b="1" dirty="0"/>
          </a:p>
          <a:p>
            <a:r>
              <a:rPr lang="en-GB" sz="2000" b="1" dirty="0"/>
              <a:t>He leased the land south of Trinity College- a whole 25 acres (much larger than Parker’s Piece is today).</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838548" y="4625171"/>
            <a:ext cx="2049184" cy="2049184"/>
          </a:xfrm>
          <a:prstGeom prst="rect">
            <a:avLst/>
          </a:prstGeom>
        </p:spPr>
      </p:pic>
      <p:sp>
        <p:nvSpPr>
          <p:cNvPr id="6" name="TextBox 5"/>
          <p:cNvSpPr txBox="1"/>
          <p:nvPr/>
        </p:nvSpPr>
        <p:spPr>
          <a:xfrm>
            <a:off x="216771" y="4845584"/>
            <a:ext cx="4621778" cy="1200329"/>
          </a:xfrm>
          <a:prstGeom prst="rect">
            <a:avLst/>
          </a:prstGeom>
          <a:noFill/>
        </p:spPr>
        <p:txBody>
          <a:bodyPr wrap="none" rtlCol="0">
            <a:spAutoFit/>
          </a:bodyPr>
          <a:lstStyle/>
          <a:p>
            <a:r>
              <a:rPr lang="en-GB" dirty="0"/>
              <a:t>We don’t have any pictures of Mr. Parker, </a:t>
            </a:r>
          </a:p>
          <a:p>
            <a:r>
              <a:rPr lang="en-GB" dirty="0"/>
              <a:t>but this is a picture of another college cook,</a:t>
            </a:r>
          </a:p>
          <a:p>
            <a:r>
              <a:rPr lang="en-GB" dirty="0"/>
              <a:t>So we imagine he might have looked </a:t>
            </a:r>
          </a:p>
          <a:p>
            <a:r>
              <a:rPr lang="en-GB" dirty="0"/>
              <a:t>something like this.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814" y="1677555"/>
            <a:ext cx="3930154" cy="2947616"/>
          </a:xfrm>
          <a:prstGeom prst="rect">
            <a:avLst/>
          </a:prstGeom>
        </p:spPr>
      </p:pic>
    </p:spTree>
    <p:extLst>
      <p:ext uri="{BB962C8B-B14F-4D97-AF65-F5344CB8AC3E}">
        <p14:creationId xmlns:p14="http://schemas.microsoft.com/office/powerpoint/2010/main" val="361871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Anyone for Cricket?!</a:t>
            </a:r>
          </a:p>
        </p:txBody>
      </p:sp>
      <p:sp>
        <p:nvSpPr>
          <p:cNvPr id="5" name="TextBox 4"/>
          <p:cNvSpPr txBox="1"/>
          <p:nvPr/>
        </p:nvSpPr>
        <p:spPr>
          <a:xfrm>
            <a:off x="251521" y="1844824"/>
            <a:ext cx="3312367" cy="3416320"/>
          </a:xfrm>
          <a:prstGeom prst="rect">
            <a:avLst/>
          </a:prstGeom>
          <a:noFill/>
        </p:spPr>
        <p:txBody>
          <a:bodyPr wrap="square" rtlCol="0">
            <a:spAutoFit/>
          </a:bodyPr>
          <a:lstStyle/>
          <a:p>
            <a:r>
              <a:rPr lang="en-GB" b="1" dirty="0"/>
              <a:t>In 1831 members of the University requested the city council’s permission to level 60 square yards to make a cricket pitch.</a:t>
            </a:r>
          </a:p>
          <a:p>
            <a:endParaRPr lang="en-GB" b="1" dirty="0"/>
          </a:p>
          <a:p>
            <a:r>
              <a:rPr lang="en-GB" b="1" dirty="0"/>
              <a:t>The request was granted on the condition that the cricket pitch had to be for public use as well as the university.</a:t>
            </a:r>
          </a:p>
          <a:p>
            <a:endParaRPr lang="en-GB" dirty="0"/>
          </a:p>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808782"/>
            <a:ext cx="4977792" cy="3733344"/>
          </a:xfrm>
          <a:prstGeom prst="rect">
            <a:avLst/>
          </a:prstGeom>
        </p:spPr>
      </p:pic>
    </p:spTree>
    <p:extLst>
      <p:ext uri="{BB962C8B-B14F-4D97-AF65-F5344CB8AC3E}">
        <p14:creationId xmlns:p14="http://schemas.microsoft.com/office/powerpoint/2010/main" val="32613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a:t>The Pavilion is Built</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7" name="Rectangle 6"/>
          <p:cNvSpPr/>
          <p:nvPr/>
        </p:nvSpPr>
        <p:spPr>
          <a:xfrm>
            <a:off x="323528" y="1700808"/>
            <a:ext cx="3322915" cy="4247317"/>
          </a:xfrm>
          <a:prstGeom prst="rect">
            <a:avLst/>
          </a:prstGeom>
        </p:spPr>
        <p:txBody>
          <a:bodyPr wrap="square">
            <a:spAutoFit/>
          </a:bodyPr>
          <a:lstStyle/>
          <a:p>
            <a:r>
              <a:rPr lang="en-GB" b="1" dirty="0"/>
              <a:t>In 1930 a pavilion was built on Parker’s Piece, named after the famous cricketer, Jack Hobbs. </a:t>
            </a:r>
          </a:p>
          <a:p>
            <a:endParaRPr lang="en-GB" b="1" dirty="0"/>
          </a:p>
          <a:p>
            <a:r>
              <a:rPr lang="en-GB" b="1" dirty="0"/>
              <a:t>It was used by people who played sports, including the footballers. </a:t>
            </a:r>
          </a:p>
          <a:p>
            <a:endParaRPr lang="en-GB" b="1" dirty="0"/>
          </a:p>
          <a:p>
            <a:r>
              <a:rPr lang="en-GB" b="1" dirty="0"/>
              <a:t>The pavilion being built meant that they didn’t have to get changed in tents anymore- which I’m sure they were very pleased about!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700808"/>
            <a:ext cx="4995552" cy="3746664"/>
          </a:xfrm>
          <a:prstGeom prst="rect">
            <a:avLst/>
          </a:prstGeom>
        </p:spPr>
      </p:pic>
      <p:sp>
        <p:nvSpPr>
          <p:cNvPr id="5" name="Down Arrow 4"/>
          <p:cNvSpPr/>
          <p:nvPr/>
        </p:nvSpPr>
        <p:spPr>
          <a:xfrm rot="11851377">
            <a:off x="6485506" y="3849076"/>
            <a:ext cx="915747" cy="173782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p:cNvSpPr txBox="1"/>
          <p:nvPr/>
        </p:nvSpPr>
        <p:spPr>
          <a:xfrm>
            <a:off x="4297607" y="5624959"/>
            <a:ext cx="4365298" cy="646331"/>
          </a:xfrm>
          <a:prstGeom prst="rect">
            <a:avLst/>
          </a:prstGeom>
          <a:noFill/>
        </p:spPr>
        <p:txBody>
          <a:bodyPr wrap="none" rtlCol="0">
            <a:spAutoFit/>
          </a:bodyPr>
          <a:lstStyle/>
          <a:p>
            <a:r>
              <a:rPr lang="en-GB" dirty="0"/>
              <a:t>The cricket pavilion behind footballers on</a:t>
            </a:r>
          </a:p>
          <a:p>
            <a:r>
              <a:rPr lang="en-GB" dirty="0"/>
              <a:t>Parker’s Piece today</a:t>
            </a:r>
          </a:p>
        </p:txBody>
      </p:sp>
    </p:spTree>
    <p:extLst>
      <p:ext uri="{BB962C8B-B14F-4D97-AF65-F5344CB8AC3E}">
        <p14:creationId xmlns:p14="http://schemas.microsoft.com/office/powerpoint/2010/main" val="10405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xplosion 1 8"/>
          <p:cNvSpPr/>
          <p:nvPr/>
        </p:nvSpPr>
        <p:spPr>
          <a:xfrm>
            <a:off x="4333954" y="2124322"/>
            <a:ext cx="4810045" cy="3896966"/>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57200" y="274638"/>
            <a:ext cx="8579296" cy="1143000"/>
          </a:xfrm>
        </p:spPr>
        <p:txBody>
          <a:bodyPr/>
          <a:lstStyle/>
          <a:p>
            <a:pPr algn="ctr"/>
            <a:r>
              <a:rPr lang="en-GB" dirty="0"/>
              <a:t>A Place of Celebration!</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TextBox 2"/>
          <p:cNvSpPr txBox="1"/>
          <p:nvPr/>
        </p:nvSpPr>
        <p:spPr>
          <a:xfrm>
            <a:off x="254314" y="1772815"/>
            <a:ext cx="9067419" cy="646331"/>
          </a:xfrm>
          <a:prstGeom prst="rect">
            <a:avLst/>
          </a:prstGeom>
          <a:noFill/>
        </p:spPr>
        <p:txBody>
          <a:bodyPr wrap="none" rtlCol="0">
            <a:spAutoFit/>
          </a:bodyPr>
          <a:lstStyle/>
          <a:p>
            <a:r>
              <a:rPr lang="en-GB" b="1" dirty="0"/>
              <a:t>Parker’s Piece has been used as a place for all sorts of celebrations and</a:t>
            </a:r>
          </a:p>
          <a:p>
            <a:r>
              <a:rPr lang="en-GB" b="1" dirty="0"/>
              <a:t>exciting events over the last few hundred years and is still used for events today.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683" y="2481405"/>
            <a:ext cx="4047770" cy="3035827"/>
          </a:xfrm>
          <a:prstGeom prst="rect">
            <a:avLst/>
          </a:prstGeom>
        </p:spPr>
      </p:pic>
      <p:sp>
        <p:nvSpPr>
          <p:cNvPr id="6" name="Rectangle 5"/>
          <p:cNvSpPr/>
          <p:nvPr/>
        </p:nvSpPr>
        <p:spPr>
          <a:xfrm>
            <a:off x="4932040" y="3086668"/>
            <a:ext cx="3501250" cy="2154436"/>
          </a:xfrm>
          <a:prstGeom prst="rect">
            <a:avLst/>
          </a:prstGeom>
        </p:spPr>
        <p:txBody>
          <a:bodyPr wrap="square">
            <a:spAutoFit/>
          </a:bodyPr>
          <a:lstStyle/>
          <a:p>
            <a:pPr lvl="0"/>
            <a:endParaRPr lang="en-GB" sz="1400" b="1" dirty="0">
              <a:solidFill>
                <a:schemeClr val="bg1"/>
              </a:solidFill>
            </a:endParaRPr>
          </a:p>
          <a:p>
            <a:pPr lvl="0" algn="ctr"/>
            <a:r>
              <a:rPr lang="en-GB" sz="1400" b="1" dirty="0">
                <a:solidFill>
                  <a:schemeClr val="bg1"/>
                </a:solidFill>
              </a:rPr>
              <a:t>FACTOID! </a:t>
            </a:r>
          </a:p>
          <a:p>
            <a:pPr lvl="0" algn="ctr"/>
            <a:r>
              <a:rPr lang="en-GB" sz="1400" b="1" dirty="0">
                <a:solidFill>
                  <a:schemeClr val="bg1"/>
                </a:solidFill>
              </a:rPr>
              <a:t>In 1838 a feast for over 15,000 diners and 17000 spectators was held to celebrate </a:t>
            </a:r>
          </a:p>
          <a:p>
            <a:pPr lvl="0" algn="ctr"/>
            <a:r>
              <a:rPr lang="en-GB" sz="1400" b="1" dirty="0">
                <a:solidFill>
                  <a:schemeClr val="bg1"/>
                </a:solidFill>
              </a:rPr>
              <a:t>Queen Victoria’s Coronation</a:t>
            </a:r>
          </a:p>
          <a:p>
            <a:pPr lvl="0" algn="ctr"/>
            <a:r>
              <a:rPr lang="en-GB" sz="1400" b="1" dirty="0">
                <a:solidFill>
                  <a:schemeClr val="bg1"/>
                </a:solidFill>
              </a:rPr>
              <a:t>- that’s a lot of guests at a party!</a:t>
            </a:r>
          </a:p>
          <a:p>
            <a:pPr lvl="0"/>
            <a:endParaRPr lang="en-GB" b="1" dirty="0">
              <a:solidFill>
                <a:srgbClr val="FFFFFF"/>
              </a:solidFill>
            </a:endParaRPr>
          </a:p>
          <a:p>
            <a:pPr lvl="0"/>
            <a:endParaRPr lang="en-GB" dirty="0">
              <a:solidFill>
                <a:srgbClr val="FFFFFF"/>
              </a:solidFill>
            </a:endParaRPr>
          </a:p>
        </p:txBody>
      </p:sp>
    </p:spTree>
    <p:extLst>
      <p:ext uri="{BB962C8B-B14F-4D97-AF65-F5344CB8AC3E}">
        <p14:creationId xmlns:p14="http://schemas.microsoft.com/office/powerpoint/2010/main" val="3482718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xplosion 1 8"/>
          <p:cNvSpPr/>
          <p:nvPr/>
        </p:nvSpPr>
        <p:spPr>
          <a:xfrm>
            <a:off x="3131840" y="1556792"/>
            <a:ext cx="6408712" cy="468052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57200" y="274638"/>
            <a:ext cx="8579296" cy="1143000"/>
          </a:xfrm>
        </p:spPr>
        <p:txBody>
          <a:bodyPr/>
          <a:lstStyle/>
          <a:p>
            <a:pPr algn="ctr"/>
            <a:r>
              <a:rPr lang="en-GB" dirty="0"/>
              <a:t>How Much Food was Consumed at the party?</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683" y="2481405"/>
            <a:ext cx="4047770" cy="3035827"/>
          </a:xfrm>
          <a:prstGeom prst="rect">
            <a:avLst/>
          </a:prstGeom>
        </p:spPr>
      </p:pic>
      <p:sp>
        <p:nvSpPr>
          <p:cNvPr id="6" name="Rectangle 5"/>
          <p:cNvSpPr/>
          <p:nvPr/>
        </p:nvSpPr>
        <p:spPr>
          <a:xfrm>
            <a:off x="4139952" y="2473440"/>
            <a:ext cx="3501250" cy="2739211"/>
          </a:xfrm>
          <a:prstGeom prst="rect">
            <a:avLst/>
          </a:prstGeom>
        </p:spPr>
        <p:txBody>
          <a:bodyPr wrap="square">
            <a:spAutoFit/>
          </a:bodyPr>
          <a:lstStyle/>
          <a:p>
            <a:pPr lvl="0"/>
            <a:endParaRPr lang="en-GB" sz="1400" b="1" dirty="0">
              <a:solidFill>
                <a:schemeClr val="bg1"/>
              </a:solidFill>
            </a:endParaRPr>
          </a:p>
          <a:p>
            <a:pPr lvl="0" algn="ctr"/>
            <a:r>
              <a:rPr lang="en-GB" sz="1400" b="1" dirty="0">
                <a:solidFill>
                  <a:schemeClr val="bg1"/>
                </a:solidFill>
              </a:rPr>
              <a:t>FACTOID! </a:t>
            </a:r>
          </a:p>
          <a:p>
            <a:pPr lvl="0" algn="ctr"/>
            <a:r>
              <a:rPr lang="en-GB" sz="1400" b="1" dirty="0">
                <a:solidFill>
                  <a:schemeClr val="bg1"/>
                </a:solidFill>
              </a:rPr>
              <a:t>In total, the diners consumed </a:t>
            </a:r>
          </a:p>
          <a:p>
            <a:pPr marL="285750" lvl="0" indent="-285750" algn="ctr">
              <a:buFont typeface="Arial" panose="020B0604020202020204" pitchFamily="34" charset="0"/>
              <a:buChar char="•"/>
            </a:pPr>
            <a:r>
              <a:rPr lang="en-GB" sz="1400" b="1" dirty="0">
                <a:solidFill>
                  <a:schemeClr val="bg1"/>
                </a:solidFill>
              </a:rPr>
              <a:t>1,015 stones of meat, </a:t>
            </a:r>
          </a:p>
          <a:p>
            <a:pPr marL="285750" lvl="0" indent="-285750" algn="ctr">
              <a:buFont typeface="Arial" panose="020B0604020202020204" pitchFamily="34" charset="0"/>
              <a:buChar char="•"/>
            </a:pPr>
            <a:r>
              <a:rPr lang="en-GB" sz="1400" b="1" dirty="0">
                <a:solidFill>
                  <a:schemeClr val="bg1"/>
                </a:solidFill>
              </a:rPr>
              <a:t>72lbt of mustard, </a:t>
            </a:r>
          </a:p>
          <a:p>
            <a:pPr marL="285750" lvl="0" indent="-285750" algn="ctr">
              <a:buFont typeface="Arial" panose="020B0604020202020204" pitchFamily="34" charset="0"/>
              <a:buChar char="•"/>
            </a:pPr>
            <a:r>
              <a:rPr lang="en-GB" sz="1400" b="1" dirty="0">
                <a:solidFill>
                  <a:schemeClr val="bg1"/>
                </a:solidFill>
              </a:rPr>
              <a:t>140 lbs salt, </a:t>
            </a:r>
          </a:p>
          <a:p>
            <a:pPr marL="285750" lvl="0" indent="-285750" algn="ctr">
              <a:buFont typeface="Arial" panose="020B0604020202020204" pitchFamily="34" charset="0"/>
              <a:buChar char="•"/>
            </a:pPr>
            <a:r>
              <a:rPr lang="en-GB" sz="1400" b="1" dirty="0">
                <a:solidFill>
                  <a:schemeClr val="bg1"/>
                </a:solidFill>
              </a:rPr>
              <a:t>125 gallons of pickles, </a:t>
            </a:r>
          </a:p>
          <a:p>
            <a:pPr marL="285750" lvl="0" indent="-285750" algn="ctr">
              <a:buFont typeface="Arial" panose="020B0604020202020204" pitchFamily="34" charset="0"/>
              <a:buChar char="•"/>
            </a:pPr>
            <a:r>
              <a:rPr lang="en-GB" sz="1400" b="1" dirty="0">
                <a:solidFill>
                  <a:schemeClr val="bg1"/>
                </a:solidFill>
              </a:rPr>
              <a:t>4,500 loaves of bread, </a:t>
            </a:r>
          </a:p>
          <a:p>
            <a:pPr marL="285750" lvl="0" indent="-285750" algn="ctr">
              <a:buFont typeface="Arial" panose="020B0604020202020204" pitchFamily="34" charset="0"/>
              <a:buChar char="•"/>
            </a:pPr>
            <a:r>
              <a:rPr lang="en-GB" sz="1400" b="1" dirty="0">
                <a:solidFill>
                  <a:schemeClr val="bg1"/>
                </a:solidFill>
              </a:rPr>
              <a:t>1,608 plum puddings of 6.5lbs</a:t>
            </a:r>
          </a:p>
          <a:p>
            <a:pPr lvl="0" algn="ctr"/>
            <a:r>
              <a:rPr lang="en-GB" sz="1400" b="1" dirty="0">
                <a:solidFill>
                  <a:schemeClr val="bg1"/>
                </a:solidFill>
              </a:rPr>
              <a:t>each </a:t>
            </a:r>
          </a:p>
          <a:p>
            <a:pPr lvl="0" algn="ctr"/>
            <a:r>
              <a:rPr lang="en-GB" sz="1400" b="1" dirty="0">
                <a:solidFill>
                  <a:schemeClr val="bg1"/>
                </a:solidFill>
              </a:rPr>
              <a:t>and 99 barrels of ale. </a:t>
            </a:r>
            <a:endParaRPr lang="en-GB" b="1" dirty="0">
              <a:solidFill>
                <a:srgbClr val="FFFFFF"/>
              </a:solidFill>
            </a:endParaRPr>
          </a:p>
          <a:p>
            <a:pPr lvl="0"/>
            <a:endParaRPr lang="en-GB" dirty="0">
              <a:solidFill>
                <a:srgbClr val="FFFFFF"/>
              </a:solidFill>
            </a:endParaRPr>
          </a:p>
        </p:txBody>
      </p:sp>
    </p:spTree>
    <p:extLst>
      <p:ext uri="{BB962C8B-B14F-4D97-AF65-F5344CB8AC3E}">
        <p14:creationId xmlns:p14="http://schemas.microsoft.com/office/powerpoint/2010/main" val="353853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a:t>What happened after Dinner</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Rectangle 4"/>
          <p:cNvSpPr/>
          <p:nvPr/>
        </p:nvSpPr>
        <p:spPr>
          <a:xfrm>
            <a:off x="174848" y="1628800"/>
            <a:ext cx="8698782" cy="461665"/>
          </a:xfrm>
          <a:prstGeom prst="rect">
            <a:avLst/>
          </a:prstGeom>
        </p:spPr>
        <p:txBody>
          <a:bodyPr wrap="square">
            <a:spAutoFit/>
          </a:bodyPr>
          <a:lstStyle/>
          <a:p>
            <a:pPr algn="ctr"/>
            <a:r>
              <a:rPr lang="en-GB" sz="2400" b="1" dirty="0"/>
              <a:t>After dinner the ‘Rustic Sports’ began. These included</a:t>
            </a:r>
          </a:p>
        </p:txBody>
      </p:sp>
      <p:pic>
        <p:nvPicPr>
          <p:cNvPr id="3" name="Picture 2"/>
          <p:cNvPicPr>
            <a:picLocks noChangeAspect="1"/>
          </p:cNvPicPr>
          <p:nvPr/>
        </p:nvPicPr>
        <p:blipFill rotWithShape="1">
          <a:blip r:embed="rId2"/>
          <a:srcRect t="17158" b="34915"/>
          <a:stretch/>
        </p:blipFill>
        <p:spPr>
          <a:xfrm>
            <a:off x="16449" y="1227532"/>
            <a:ext cx="9127551" cy="5832648"/>
          </a:xfrm>
          <a:prstGeom prst="rect">
            <a:avLst/>
          </a:prstGeom>
        </p:spPr>
      </p:pic>
    </p:spTree>
    <p:extLst>
      <p:ext uri="{BB962C8B-B14F-4D97-AF65-F5344CB8AC3E}">
        <p14:creationId xmlns:p14="http://schemas.microsoft.com/office/powerpoint/2010/main" val="305541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a:t>What happened after Dinner</a:t>
            </a:r>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Rectangle 4"/>
          <p:cNvSpPr/>
          <p:nvPr/>
        </p:nvSpPr>
        <p:spPr>
          <a:xfrm>
            <a:off x="174848" y="1628800"/>
            <a:ext cx="8698782" cy="461665"/>
          </a:xfrm>
          <a:prstGeom prst="rect">
            <a:avLst/>
          </a:prstGeom>
        </p:spPr>
        <p:txBody>
          <a:bodyPr wrap="square">
            <a:spAutoFit/>
          </a:bodyPr>
          <a:lstStyle/>
          <a:p>
            <a:pPr algn="ctr"/>
            <a:r>
              <a:rPr lang="en-GB" sz="2400" b="1" dirty="0"/>
              <a:t>After dinner the ‘Rustic Sports’ began. These included</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55238"/>
          <a:stretch/>
        </p:blipFill>
        <p:spPr>
          <a:xfrm>
            <a:off x="174848" y="1628800"/>
            <a:ext cx="8686800" cy="5184576"/>
          </a:xfrm>
          <a:prstGeom prst="rect">
            <a:avLst/>
          </a:prstGeom>
        </p:spPr>
      </p:pic>
    </p:spTree>
    <p:extLst>
      <p:ext uri="{BB962C8B-B14F-4D97-AF65-F5344CB8AC3E}">
        <p14:creationId xmlns:p14="http://schemas.microsoft.com/office/powerpoint/2010/main" val="105866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3606</TotalTime>
  <Words>657</Words>
  <Application>Microsoft Office PowerPoint</Application>
  <PresentationFormat>On-screen Show (4:3)</PresentationFormat>
  <Paragraphs>86</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Adobe Kaiti Std R</vt:lpstr>
      <vt:lpstr>ＭＳ Ｐゴシック</vt:lpstr>
      <vt:lpstr>Arial</vt:lpstr>
      <vt:lpstr>Calibri</vt:lpstr>
      <vt:lpstr>Open Sans</vt:lpstr>
      <vt:lpstr>Open Sans Light</vt:lpstr>
      <vt:lpstr>Default Design</vt:lpstr>
      <vt:lpstr>PARKER’S PIECE</vt:lpstr>
      <vt:lpstr>What Was Parker’s Piece  in the Past?</vt:lpstr>
      <vt:lpstr>So who was Mr. Parker?</vt:lpstr>
      <vt:lpstr>Anyone for Cricket?!</vt:lpstr>
      <vt:lpstr>The Pavilion is Built</vt:lpstr>
      <vt:lpstr>A Place of Celebration!</vt:lpstr>
      <vt:lpstr>How Much Food was Consumed at the party?</vt:lpstr>
      <vt:lpstr>What happened after Dinner</vt:lpstr>
      <vt:lpstr>What happened after Dinner</vt:lpstr>
      <vt:lpstr>What happened after Dinner</vt:lpstr>
      <vt:lpstr>What happened after Dinner</vt:lpstr>
      <vt:lpstr>What happened after Dinner</vt:lpstr>
      <vt:lpstr>A Place of Celebration!</vt:lpstr>
      <vt:lpstr>Football History Made Here!</vt:lpstr>
      <vt:lpstr>PowerPoint Presentation</vt:lpstr>
      <vt:lpstr>Web Resources available at: </vt:lpstr>
    </vt:vector>
  </TitlesOfParts>
  <Company>Taylor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HistoryWorks Mario</cp:lastModifiedBy>
  <cp:revision>162</cp:revision>
  <dcterms:created xsi:type="dcterms:W3CDTF">2015-03-12T11:07:07Z</dcterms:created>
  <dcterms:modified xsi:type="dcterms:W3CDTF">2017-05-23T14:12:27Z</dcterms:modified>
</cp:coreProperties>
</file>