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65" r:id="rId3"/>
    <p:sldId id="275" r:id="rId4"/>
    <p:sldId id="278" r:id="rId5"/>
    <p:sldId id="266" r:id="rId6"/>
    <p:sldId id="267" r:id="rId7"/>
    <p:sldId id="277" r:id="rId8"/>
    <p:sldId id="276" r:id="rId9"/>
    <p:sldId id="280" r:id="rId10"/>
    <p:sldId id="281" r:id="rId11"/>
    <p:sldId id="268" r:id="rId12"/>
    <p:sldId id="264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77"/>
  </p:normalViewPr>
  <p:slideViewPr>
    <p:cSldViewPr>
      <p:cViewPr>
        <p:scale>
          <a:sx n="60" d="100"/>
          <a:sy n="60" d="100"/>
        </p:scale>
        <p:origin x="2616" y="8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20/09/2017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useumofcambridge.org.uk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hyperlink" Target="http://www.museumofcambridge.org.uk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Prison on Castle Hill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Prison Bricks Used to Make </a:t>
            </a:r>
            <a:br>
              <a:rPr lang="en-GB" dirty="0" smtClean="0"/>
            </a:br>
            <a:r>
              <a:rPr lang="en-GB" dirty="0" smtClean="0"/>
              <a:t>Shire Hall!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932040" y="1772816"/>
            <a:ext cx="3851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It was used until 1915, but was eventually demolished was </a:t>
            </a:r>
            <a:r>
              <a:rPr lang="en-US" dirty="0"/>
              <a:t>demolished in 1928 </a:t>
            </a:r>
            <a:r>
              <a:rPr lang="en-US" dirty="0" smtClean="0"/>
              <a:t>– 9. It was subsequently replaced with a new Shire Hall for the county council. Bricks </a:t>
            </a:r>
            <a:r>
              <a:rPr lang="en-US" dirty="0"/>
              <a:t>from the </a:t>
            </a:r>
            <a:r>
              <a:rPr lang="en-US" dirty="0" smtClean="0"/>
              <a:t>prison were re-used to build the  walls of the new building. </a:t>
            </a:r>
          </a:p>
          <a:p>
            <a:r>
              <a:rPr lang="en-US" dirty="0" smtClean="0"/>
              <a:t>Now only the castle motte and minimal earthworks remain. </a:t>
            </a:r>
            <a:r>
              <a:rPr lang="en-US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3648" y="2852936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 of Shire Hall 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6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 smtClean="0"/>
              <a:t>Discover More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 smtClean="0"/>
              <a:t>For more information about the Prison on Castle Hill visit the Museum of Cambridge, visit their website or contact their Education Officer here:</a:t>
            </a:r>
          </a:p>
          <a:p>
            <a:pPr marL="0" indent="0">
              <a:buNone/>
            </a:pPr>
            <a:r>
              <a:rPr lang="en-GB" sz="3000" dirty="0">
                <a:hlinkClick r:id="rId2"/>
              </a:rPr>
              <a:t>http://</a:t>
            </a:r>
            <a:r>
              <a:rPr lang="en-GB" sz="3000" dirty="0" err="1">
                <a:hlinkClick r:id="rId2"/>
              </a:rPr>
              <a:t>www.museumofcambridge.org.uk</a:t>
            </a:r>
            <a:r>
              <a:rPr lang="en-GB" sz="3000" dirty="0">
                <a:hlinkClick r:id="rId2"/>
              </a:rPr>
              <a:t>/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579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Norman Castle</a:t>
            </a:r>
            <a:endParaRPr lang="en-GB" dirty="0"/>
          </a:p>
        </p:txBody>
      </p:sp>
      <p:pic>
        <p:nvPicPr>
          <p:cNvPr id="4" name="Picture 2" descr="Image result for cambridge cast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793301"/>
            <a:ext cx="4014494" cy="300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65918" y="1927986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Do you recognise this sign on Castle Hill? </a:t>
            </a:r>
          </a:p>
        </p:txBody>
      </p:sp>
      <p:sp>
        <p:nvSpPr>
          <p:cNvPr id="5" name="Rectangle 4"/>
          <p:cNvSpPr/>
          <p:nvPr/>
        </p:nvSpPr>
        <p:spPr>
          <a:xfrm>
            <a:off x="478615" y="53075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This is the motte which survives from Cambridge Castle, </a:t>
            </a:r>
            <a:r>
              <a:rPr lang="en-GB" dirty="0" smtClean="0"/>
              <a:t>which was built </a:t>
            </a:r>
            <a:r>
              <a:rPr lang="en-GB" dirty="0"/>
              <a:t>in 1068</a:t>
            </a:r>
          </a:p>
        </p:txBody>
      </p:sp>
      <p:pic>
        <p:nvPicPr>
          <p:cNvPr id="8" name="Picture 2" descr="The Cambridge Castle M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66" y="3151447"/>
            <a:ext cx="4077827" cy="229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eft Arrow 5"/>
          <p:cNvSpPr/>
          <p:nvPr/>
        </p:nvSpPr>
        <p:spPr>
          <a:xfrm rot="20798210">
            <a:off x="3679299" y="2297878"/>
            <a:ext cx="1169631" cy="62827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9657248">
            <a:off x="4492996" y="4786521"/>
            <a:ext cx="936104" cy="6435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7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Motte and Bailey Castle</a:t>
            </a:r>
            <a:endParaRPr lang="en-GB" sz="4000" dirty="0"/>
          </a:p>
        </p:txBody>
      </p:sp>
      <p:pic>
        <p:nvPicPr>
          <p:cNvPr id="4" name="Picture 4" descr="Image result for motte and bailey cas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96152"/>
            <a:ext cx="482399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24128" y="1623537"/>
            <a:ext cx="33627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This is what we think a Norman ‘motte and bailey’ castle would have looked like. 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The castle sat on the steep mound called a motte. The enclosure on the ground, directly below the motte was called the bailey.  The bailey had lots of different buildings in it, such as kitchens, stables, workshops and a chapel.</a:t>
            </a:r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09532" y="1706177"/>
            <a:ext cx="1148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Motte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89949" y="5835822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Bailey</a:t>
            </a:r>
            <a:endParaRPr lang="en-US" sz="2800" dirty="0"/>
          </a:p>
        </p:txBody>
      </p:sp>
      <p:sp>
        <p:nvSpPr>
          <p:cNvPr id="8" name="Down Arrow 7"/>
          <p:cNvSpPr/>
          <p:nvPr/>
        </p:nvSpPr>
        <p:spPr>
          <a:xfrm rot="19385905">
            <a:off x="765020" y="2199837"/>
            <a:ext cx="648072" cy="14691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 rot="2674289">
            <a:off x="2488795" y="4745184"/>
            <a:ext cx="1888742" cy="620336"/>
          </a:xfrm>
          <a:prstGeom prst="leftArrow">
            <a:avLst>
              <a:gd name="adj1" fmla="val 54449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William the Conqueror’s Castle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66460" y="1585133"/>
            <a:ext cx="86356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1068 William the Conqueror ordered that a new castle was to be built from wood</a:t>
            </a:r>
          </a:p>
          <a:p>
            <a:r>
              <a:rPr lang="en-US" dirty="0" smtClean="0"/>
              <a:t>on the</a:t>
            </a:r>
            <a:r>
              <a:rPr lang="en-US" dirty="0"/>
              <a:t> </a:t>
            </a:r>
            <a:r>
              <a:rPr lang="en-US" dirty="0" smtClean="0"/>
              <a:t>same site of the previous Roman fort.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50" y="2372980"/>
            <a:ext cx="5849969" cy="34523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7377" y="2557646"/>
            <a:ext cx="26280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was later rebuilt and made out of stone in the 12</a:t>
            </a:r>
            <a:r>
              <a:rPr lang="en-US" baseline="30000" dirty="0"/>
              <a:t>th</a:t>
            </a:r>
            <a:r>
              <a:rPr lang="en-US" dirty="0"/>
              <a:t> Century, following the </a:t>
            </a:r>
          </a:p>
          <a:p>
            <a:r>
              <a:rPr lang="en-US" dirty="0"/>
              <a:t>Cambridge fire of 1174, as stone was a much more durable </a:t>
            </a:r>
            <a:r>
              <a:rPr lang="en-US" dirty="0" smtClean="0"/>
              <a:t>material.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347864" y="5903893"/>
            <a:ext cx="3888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View of Cambridge Castle</a:t>
            </a:r>
            <a:r>
              <a:rPr lang="en-US" sz="1400" dirty="0"/>
              <a:t> and </a:t>
            </a:r>
            <a:r>
              <a:rPr lang="en-US" sz="1400" i="1" dirty="0"/>
              <a:t>Plan of Cambridge Castle</a:t>
            </a:r>
            <a:r>
              <a:rPr lang="en-US" sz="1400" dirty="0"/>
              <a:t> engraved by Warren and published in </a:t>
            </a:r>
            <a:r>
              <a:rPr lang="en-US" sz="1400" i="1" dirty="0"/>
              <a:t>Picturesque Views of the Antiquities of England &amp; Wales</a:t>
            </a:r>
            <a:r>
              <a:rPr lang="en-US" sz="1400" dirty="0"/>
              <a:t>, 1786</a:t>
            </a:r>
          </a:p>
        </p:txBody>
      </p:sp>
    </p:spTree>
    <p:extLst>
      <p:ext uri="{BB962C8B-B14F-4D97-AF65-F5344CB8AC3E}">
        <p14:creationId xmlns:p14="http://schemas.microsoft.com/office/powerpoint/2010/main" val="175266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King Visits the Castle!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214192" y="1563675"/>
            <a:ext cx="59298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Edward I </a:t>
            </a:r>
            <a:r>
              <a:rPr lang="en-GB" sz="2400" dirty="0"/>
              <a:t>was the only king ever to stay at the </a:t>
            </a:r>
            <a:r>
              <a:rPr lang="en-GB" sz="2400" dirty="0" smtClean="0"/>
              <a:t>Castle in Cambridge. 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 smtClean="0"/>
              <a:t>He ordered for the Castle to be rebuilt between 1286-9 before he actually visited. However we have very little idea of what the castle actually looked like back then as we have no pictures of it from back then!</a:t>
            </a:r>
          </a:p>
          <a:p>
            <a:endParaRPr lang="en-GB" sz="2400" dirty="0"/>
          </a:p>
          <a:p>
            <a:r>
              <a:rPr lang="en-GB" sz="2400" dirty="0" smtClean="0"/>
              <a:t>Edward eventually visited and stayed at the Castle from 23</a:t>
            </a:r>
            <a:r>
              <a:rPr lang="en-GB" sz="2400" baseline="30000" dirty="0" smtClean="0"/>
              <a:t>rd</a:t>
            </a:r>
            <a:r>
              <a:rPr lang="en-GB" sz="2400" dirty="0" smtClean="0"/>
              <a:t>-24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March 1293 once the castle building work was </a:t>
            </a:r>
          </a:p>
          <a:p>
            <a:r>
              <a:rPr lang="en-GB" sz="2400" dirty="0" smtClean="0"/>
              <a:t>completed.</a:t>
            </a:r>
            <a:endParaRPr lang="en-GB" sz="2400" dirty="0"/>
          </a:p>
        </p:txBody>
      </p:sp>
      <p:pic>
        <p:nvPicPr>
          <p:cNvPr id="4" name="Picture 2" descr="A man in half figure with short, curly hair and a hint of beard is facing left. He wears a coronet and holds a sceptre in his right hand. He has a blue robe over a red tunic, and his hands are covered by white, embroidered gloves. His left hand seems to be pointing left, to something outside the pictur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7" y="1844824"/>
            <a:ext cx="242887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The Gatehouse of the Castle Becomes a Prison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 descr="https://upload.wikimedia.org/wikipedia/commons/1/1a/Cambridge_Castle_1730%2C_Buck_broth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063" y="2521082"/>
            <a:ext cx="5122912" cy="27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cambridge county ga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1898"/>
            <a:ext cx="2808312" cy="415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7864" y="1555355"/>
            <a:ext cx="6188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But the Castle in Cambridge didn’t just stay as a Castle. In the 14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Century the Gatehouse of the Castle </a:t>
            </a:r>
            <a:r>
              <a:rPr lang="en-GB" sz="2000" dirty="0"/>
              <a:t>was used as </a:t>
            </a:r>
            <a:r>
              <a:rPr lang="en-GB" sz="2000" dirty="0" smtClean="0"/>
              <a:t>a prison!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1403648" y="5287454"/>
            <a:ext cx="5992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It </a:t>
            </a:r>
            <a:r>
              <a:rPr lang="en-GB" dirty="0"/>
              <a:t>stayed as a prison until the end of the 18</a:t>
            </a:r>
            <a:r>
              <a:rPr lang="en-GB" baseline="30000" dirty="0"/>
              <a:t>th</a:t>
            </a:r>
            <a:r>
              <a:rPr lang="en-GB" dirty="0"/>
              <a:t> Century when it closed and all local prisoners were taken to </a:t>
            </a:r>
            <a:r>
              <a:rPr lang="en-GB" dirty="0" smtClean="0"/>
              <a:t>  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                  Huntingdon Prison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                  instead.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Gunpowder Plot Prisoners in the Castle Prison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79512" y="1772816"/>
            <a:ext cx="62700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There were a lot of thieves and people who couldn’t pay off their debts in the Castle Prison, but there were also people who had committed more unusual crimes. </a:t>
            </a:r>
          </a:p>
        </p:txBody>
      </p:sp>
      <p:pic>
        <p:nvPicPr>
          <p:cNvPr id="5" name="Picture 4" descr="A full length portrait of a middle-aged man, wearing a grey doublet with grey tights, and brown fur draped over his shoulde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573" y="1601394"/>
            <a:ext cx="2508532" cy="39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92618" y="2909293"/>
            <a:ext cx="2456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1605 Guy Fawkes tried to blow up the House of Lords, to kill everyone in the building, including the king, James I.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92618" y="4742391"/>
            <a:ext cx="24792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the 17</a:t>
            </a:r>
            <a:r>
              <a:rPr lang="en-GB" baseline="30000" dirty="0"/>
              <a:t>th</a:t>
            </a:r>
            <a:r>
              <a:rPr lang="en-GB" dirty="0"/>
              <a:t> century Roman Catholics who were associated with the Gunpowder Plot were imprisoned there. </a:t>
            </a:r>
          </a:p>
        </p:txBody>
      </p:sp>
      <p:pic>
        <p:nvPicPr>
          <p:cNvPr id="8" name="Picture 2" descr="Three illustrations in a horizontal alignment.  The leftmost shows a woman praying, in a room.  The rightmost shows a similar scene.  The centre image shows a horizon filled with buildings, from across a river.  The caption reads &quot;Westminster&quot;.  At the top of the image, &quot;The Gunpowder Plot&quot; begins a short description of the document's content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63" y="2915307"/>
            <a:ext cx="3707940" cy="282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6562790" y="5613105"/>
            <a:ext cx="1930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Guy Fawkes</a:t>
            </a:r>
            <a:endParaRPr lang="en-US" sz="2000" dirty="0"/>
          </a:p>
        </p:txBody>
      </p:sp>
      <p:sp>
        <p:nvSpPr>
          <p:cNvPr id="10" name="Left Arrow 9"/>
          <p:cNvSpPr/>
          <p:nvPr/>
        </p:nvSpPr>
        <p:spPr>
          <a:xfrm rot="6661321">
            <a:off x="6611919" y="4789155"/>
            <a:ext cx="1008112" cy="70959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An unusual agreement</a:t>
            </a:r>
            <a:r>
              <a:rPr lang="is-IS" dirty="0" smtClean="0"/>
              <a:t>…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88" y="1862460"/>
            <a:ext cx="5601273" cy="31507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0102" y="526869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Picture of the Gatehouse of the</a:t>
            </a:r>
          </a:p>
          <a:p>
            <a:r>
              <a:rPr lang="en-US" dirty="0" smtClean="0"/>
              <a:t>Castle from the</a:t>
            </a:r>
            <a:r>
              <a:rPr lang="en-US" dirty="0" smtClean="0">
                <a:hlinkClick r:id="rId3"/>
              </a:rPr>
              <a:t> Museum of Cambridge</a:t>
            </a:r>
          </a:p>
        </p:txBody>
      </p:sp>
      <p:sp>
        <p:nvSpPr>
          <p:cNvPr id="9" name="Rectangle 8"/>
          <p:cNvSpPr/>
          <p:nvPr/>
        </p:nvSpPr>
        <p:spPr>
          <a:xfrm>
            <a:off x="5819298" y="1842699"/>
            <a:ext cx="3217197" cy="4618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 smtClean="0">
                <a:ea typeface="Arial" charset="0"/>
                <a:cs typeface="Arial" charset="0"/>
              </a:rPr>
              <a:t>Francis </a:t>
            </a:r>
            <a:r>
              <a:rPr lang="en-GB" dirty="0" err="1" smtClean="0">
                <a:ea typeface="Arial" charset="0"/>
                <a:cs typeface="Arial" charset="0"/>
              </a:rPr>
              <a:t>Holcroft</a:t>
            </a:r>
            <a:r>
              <a:rPr lang="en-GB" dirty="0" smtClean="0">
                <a:ea typeface="Arial" charset="0"/>
                <a:cs typeface="Arial" charset="0"/>
              </a:rPr>
              <a:t>, a non-conformist preacher who was a prisoner from 1663 to 1672 made a </a:t>
            </a:r>
            <a:r>
              <a:rPr lang="en-GB" dirty="0">
                <a:ea typeface="Arial" charset="0"/>
                <a:cs typeface="Arial" charset="0"/>
              </a:rPr>
              <a:t>‘gentleman’s agreement’ with the </a:t>
            </a:r>
            <a:r>
              <a:rPr lang="en-GB" dirty="0" smtClean="0">
                <a:ea typeface="Arial" charset="0"/>
                <a:cs typeface="Arial" charset="0"/>
              </a:rPr>
              <a:t>gaoler (or jailer- the person in charge of the prison), who was let </a:t>
            </a:r>
            <a:r>
              <a:rPr lang="en-GB" dirty="0">
                <a:ea typeface="Arial" charset="0"/>
                <a:cs typeface="Arial" charset="0"/>
              </a:rPr>
              <a:t>out after dark on </a:t>
            </a:r>
            <a:r>
              <a:rPr lang="en-GB" dirty="0" smtClean="0">
                <a:ea typeface="Arial" charset="0"/>
                <a:cs typeface="Arial" charset="0"/>
              </a:rPr>
              <a:t>a Saturday night, </a:t>
            </a:r>
            <a:r>
              <a:rPr lang="en-GB" dirty="0">
                <a:ea typeface="Arial" charset="0"/>
                <a:cs typeface="Arial" charset="0"/>
              </a:rPr>
              <a:t>as long as he </a:t>
            </a:r>
            <a:r>
              <a:rPr lang="en-GB" dirty="0" smtClean="0">
                <a:ea typeface="Arial" charset="0"/>
                <a:cs typeface="Arial" charset="0"/>
              </a:rPr>
              <a:t>got back to prison before </a:t>
            </a:r>
            <a:r>
              <a:rPr lang="en-GB" dirty="0">
                <a:ea typeface="Arial" charset="0"/>
                <a:cs typeface="Arial" charset="0"/>
              </a:rPr>
              <a:t>daylight on </a:t>
            </a:r>
            <a:r>
              <a:rPr lang="en-GB" dirty="0" smtClean="0">
                <a:ea typeface="Arial" charset="0"/>
                <a:cs typeface="Arial" charset="0"/>
              </a:rPr>
              <a:t>Monday. Which meant that he still could carry out his duties as </a:t>
            </a:r>
            <a:r>
              <a:rPr lang="en-GB" dirty="0">
                <a:ea typeface="Arial" charset="0"/>
                <a:cs typeface="Arial" charset="0"/>
              </a:rPr>
              <a:t>pastor </a:t>
            </a:r>
            <a:r>
              <a:rPr lang="en-GB" dirty="0" smtClean="0">
                <a:ea typeface="Arial" charset="0"/>
                <a:cs typeface="Arial" charset="0"/>
              </a:rPr>
              <a:t>of his church in </a:t>
            </a:r>
            <a:r>
              <a:rPr lang="en-GB" dirty="0">
                <a:ea typeface="Arial" charset="0"/>
                <a:cs typeface="Arial" charset="0"/>
              </a:rPr>
              <a:t>the </a:t>
            </a:r>
            <a:r>
              <a:rPr lang="en-GB" dirty="0" err="1" smtClean="0">
                <a:ea typeface="Arial" charset="0"/>
                <a:cs typeface="Arial" charset="0"/>
              </a:rPr>
              <a:t>countyside</a:t>
            </a:r>
            <a:r>
              <a:rPr lang="en-GB" dirty="0" smtClean="0">
                <a:ea typeface="Arial" charset="0"/>
                <a:cs typeface="Arial" charset="0"/>
              </a:rPr>
              <a:t>!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GB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6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A New </a:t>
            </a:r>
            <a:r>
              <a:rPr lang="en-GB" dirty="0"/>
              <a:t>Prison on the </a:t>
            </a:r>
            <a:r>
              <a:rPr lang="en-GB" dirty="0" smtClean="0"/>
              <a:t>Hill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60032" y="1916832"/>
            <a:ext cx="3995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ea typeface="Arial" charset="0"/>
                <a:cs typeface="Arial" charset="0"/>
              </a:rPr>
              <a:t>The </a:t>
            </a:r>
            <a:r>
              <a:rPr lang="en-US" sz="2000" dirty="0" smtClean="0">
                <a:ea typeface="Arial" charset="0"/>
                <a:cs typeface="Arial" charset="0"/>
              </a:rPr>
              <a:t>new County </a:t>
            </a:r>
            <a:r>
              <a:rPr lang="en-US" sz="2000" dirty="0" err="1">
                <a:ea typeface="Arial" charset="0"/>
                <a:cs typeface="Arial" charset="0"/>
              </a:rPr>
              <a:t>Gaol</a:t>
            </a:r>
            <a:r>
              <a:rPr lang="en-US" sz="2000" dirty="0">
                <a:ea typeface="Arial" charset="0"/>
                <a:cs typeface="Arial" charset="0"/>
              </a:rPr>
              <a:t> </a:t>
            </a:r>
            <a:r>
              <a:rPr lang="en-US" sz="2000" dirty="0" smtClean="0">
                <a:ea typeface="Arial" charset="0"/>
                <a:cs typeface="Arial" charset="0"/>
              </a:rPr>
              <a:t>and House of Correction (prison</a:t>
            </a:r>
            <a:r>
              <a:rPr lang="en-US" sz="2000" dirty="0">
                <a:ea typeface="Arial" charset="0"/>
                <a:cs typeface="Arial" charset="0"/>
              </a:rPr>
              <a:t>) was built on the site of what previously was the Norman castle and was built between 1802 and 1807.</a:t>
            </a:r>
            <a:endParaRPr lang="en-US" sz="2000" dirty="0" smtClean="0">
              <a:ea typeface="Arial" charset="0"/>
              <a:cs typeface="Arial" charset="0"/>
            </a:endParaRPr>
          </a:p>
          <a:p>
            <a:r>
              <a:rPr lang="en-US" sz="2000" dirty="0" smtClean="0">
                <a:ea typeface="Arial" charset="0"/>
                <a:cs typeface="Arial" charset="0"/>
              </a:rPr>
              <a:t>It was designed </a:t>
            </a:r>
            <a:r>
              <a:rPr lang="en-US" sz="2000" dirty="0">
                <a:ea typeface="Arial" charset="0"/>
                <a:cs typeface="Arial" charset="0"/>
              </a:rPr>
              <a:t>by G. </a:t>
            </a:r>
            <a:r>
              <a:rPr lang="en-US" sz="2000" dirty="0" err="1">
                <a:ea typeface="Arial" charset="0"/>
                <a:cs typeface="Arial" charset="0"/>
              </a:rPr>
              <a:t>Byfield</a:t>
            </a:r>
            <a:r>
              <a:rPr lang="en-US" sz="2000" dirty="0">
                <a:ea typeface="Arial" charset="0"/>
                <a:cs typeface="Arial" charset="0"/>
              </a:rPr>
              <a:t> on '</a:t>
            </a:r>
            <a:r>
              <a:rPr lang="en-US" sz="2000" dirty="0" err="1">
                <a:ea typeface="Arial" charset="0"/>
                <a:cs typeface="Arial" charset="0"/>
              </a:rPr>
              <a:t>Benthamite</a:t>
            </a:r>
            <a:r>
              <a:rPr lang="en-US" sz="2000" dirty="0">
                <a:ea typeface="Arial" charset="0"/>
                <a:cs typeface="Arial" charset="0"/>
              </a:rPr>
              <a:t>' </a:t>
            </a:r>
            <a:r>
              <a:rPr lang="en-US" sz="2000" dirty="0" smtClean="0">
                <a:ea typeface="Arial" charset="0"/>
                <a:cs typeface="Arial" charset="0"/>
              </a:rPr>
              <a:t>principles, which came from the </a:t>
            </a:r>
            <a:r>
              <a:rPr lang="en-US" sz="2000" dirty="0">
                <a:ea typeface="Arial" charset="0"/>
                <a:cs typeface="Arial" charset="0"/>
              </a:rPr>
              <a:t>ideas of Jeremiah </a:t>
            </a:r>
            <a:r>
              <a:rPr lang="en-US" sz="2000" dirty="0" smtClean="0">
                <a:ea typeface="Arial" charset="0"/>
                <a:cs typeface="Arial" charset="0"/>
              </a:rPr>
              <a:t>Bentham</a:t>
            </a:r>
            <a:r>
              <a:rPr lang="en-US" sz="2000" dirty="0"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7584" y="2402890"/>
            <a:ext cx="3456384" cy="189020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DID YOU KNOW?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Lots of the stone from the old castle was re-used to build King’s College and other university college buildings!</a:t>
            </a:r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79465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21379</TotalTime>
  <Words>678</Words>
  <Application>Microsoft Macintosh PowerPoint</Application>
  <PresentationFormat>On-screen Show (4:3)</PresentationFormat>
  <Paragraphs>53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ＭＳ Ｐゴシック</vt:lpstr>
      <vt:lpstr>Open Sans</vt:lpstr>
      <vt:lpstr>Open Sans Light</vt:lpstr>
      <vt:lpstr>Arial</vt:lpstr>
      <vt:lpstr>Calibri</vt:lpstr>
      <vt:lpstr>Default Design</vt:lpstr>
      <vt:lpstr>Prison on Castle Hill</vt:lpstr>
      <vt:lpstr>The Norman Castle</vt:lpstr>
      <vt:lpstr>Motte and Bailey Castle</vt:lpstr>
      <vt:lpstr>William the Conqueror’s Castle </vt:lpstr>
      <vt:lpstr>The King Visits the Castle!</vt:lpstr>
      <vt:lpstr>The Gatehouse of the Castle Becomes a Prison</vt:lpstr>
      <vt:lpstr>Gunpowder Plot Prisoners in the Castle Prison</vt:lpstr>
      <vt:lpstr>An unusual agreement…</vt:lpstr>
      <vt:lpstr>A New Prison on the Hill</vt:lpstr>
      <vt:lpstr>Prison Bricks Used to Make  Shire Hall!</vt:lpstr>
      <vt:lpstr>Discover More</vt:lpstr>
      <vt:lpstr>Web Resources available at: </vt:lpstr>
    </vt:vector>
  </TitlesOfParts>
  <Company>Taylor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Microsoft Office User</cp:lastModifiedBy>
  <cp:revision>159</cp:revision>
  <dcterms:created xsi:type="dcterms:W3CDTF">2015-03-12T11:07:07Z</dcterms:created>
  <dcterms:modified xsi:type="dcterms:W3CDTF">2017-10-03T14:36:18Z</dcterms:modified>
</cp:coreProperties>
</file>