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8" r:id="rId2"/>
    <p:sldId id="265" r:id="rId3"/>
    <p:sldId id="275" r:id="rId4"/>
    <p:sldId id="281" r:id="rId5"/>
    <p:sldId id="267" r:id="rId6"/>
    <p:sldId id="277" r:id="rId7"/>
    <p:sldId id="268" r:id="rId8"/>
    <p:sldId id="276" r:id="rId9"/>
    <p:sldId id="280" r:id="rId10"/>
    <p:sldId id="273" r:id="rId11"/>
    <p:sldId id="287" r:id="rId12"/>
    <p:sldId id="278" r:id="rId13"/>
    <p:sldId id="297" r:id="rId14"/>
    <p:sldId id="286" r:id="rId15"/>
    <p:sldId id="279" r:id="rId16"/>
    <p:sldId id="289" r:id="rId17"/>
    <p:sldId id="283" r:id="rId18"/>
    <p:sldId id="282" r:id="rId19"/>
    <p:sldId id="284" r:id="rId20"/>
    <p:sldId id="288" r:id="rId21"/>
    <p:sldId id="291" r:id="rId22"/>
    <p:sldId id="290" r:id="rId23"/>
    <p:sldId id="292" r:id="rId24"/>
    <p:sldId id="293" r:id="rId25"/>
    <p:sldId id="294" r:id="rId26"/>
    <p:sldId id="295" r:id="rId27"/>
    <p:sldId id="296" r:id="rId28"/>
    <p:sldId id="299" r:id="rId29"/>
    <p:sldId id="300" r:id="rId30"/>
    <p:sldId id="298" r:id="rId31"/>
    <p:sldId id="264" r:id="rId32"/>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8" autoAdjust="0"/>
    <p:restoredTop sz="94503"/>
  </p:normalViewPr>
  <p:slideViewPr>
    <p:cSldViewPr>
      <p:cViewPr>
        <p:scale>
          <a:sx n="60" d="100"/>
          <a:sy n="60" d="100"/>
        </p:scale>
        <p:origin x="2376" y="87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08/05/2017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 Id="rId3" Type="http://schemas.openxmlformats.org/officeDocument/2006/relationships/hyperlink" Target="http://www.ssplprints.com/image/79485/cowern-cambridge-the-backs-in-springtime-br-er-poster-195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ssplprints.com/image/221194/angrave-bruce-cropped-version-of-come-to-cromer-where-the-poppies-grow-lms-lner-poster-1923-1947" TargetMode="External"/><Relationship Id="rId4" Type="http://schemas.openxmlformats.org/officeDocument/2006/relationships/image" Target="../media/image17.jpg"/><Relationship Id="rId5" Type="http://schemas.openxmlformats.org/officeDocument/2006/relationships/hyperlink" Target="http://www.ssplprints.com/image/116645/the-norfolkman-locomotive-2-february-1951" TargetMode="External"/><Relationship Id="rId1" Type="http://schemas.openxmlformats.org/officeDocument/2006/relationships/slideLayout" Target="../slideLayouts/slideLayout2.xml"/><Relationship Id="rId2" Type="http://schemas.openxmlformats.org/officeDocument/2006/relationships/image" Target="../media/image16.tiff"/></Relationships>
</file>

<file path=ppt/slides/_rels/slide12.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image" Target="../media/image19.jpg"/><Relationship Id="rId8" Type="http://schemas.openxmlformats.org/officeDocument/2006/relationships/image" Target="../media/image20.jpg"/><Relationship Id="rId9" Type="http://schemas.openxmlformats.org/officeDocument/2006/relationships/hyperlink" Target="k/ourcollection/photo?group=Liverpool%20Street&amp;objid=1995-7233_LIVST_DF_176"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 Id="rId3" Type="http://schemas.openxmlformats.org/officeDocument/2006/relationships/hyperlink" Target="k/ourcollection/photo?group=Liverpool%20Street&amp;objid=1995-7233_LIVST_DF_176"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k/ourcollection/photo?group=Liverpool%20Street&amp;objid=1995-7233_LIVST_DF_176" TargetMode="External"/><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hyperlink" Target="http://www.nrm.org.uk/ourcollection/locomotivesandrollingstock"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hyperlink" Target="http://www.creatingmycambridge.com/multimedia/ridgefield-primary-school-year-5s/" TargetMode="External"/><Relationship Id="rId4" Type="http://schemas.openxmlformats.org/officeDocument/2006/relationships/hyperlink" Target="https://www.youtube.com/watch?v=N4sCaAFkcwI" TargetMode="External"/><Relationship Id="rId1" Type="http://schemas.openxmlformats.org/officeDocument/2006/relationships/slideLayout" Target="../slideLayouts/slideLayout2.xml"/><Relationship Id="rId2"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zmciuKsBOi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hyperlink" Target="NULL"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capturingcambridge.org/mill-road-area/mill-road/railway-house/" TargetMode="External"/><Relationship Id="rId4" Type="http://schemas.openxmlformats.org/officeDocument/2006/relationships/hyperlink" Target="http://www.nrm.org.uk/" TargetMode="External"/><Relationship Id="rId5" Type="http://schemas.openxmlformats.org/officeDocument/2006/relationships/hyperlink" Target="http://www.nrm.org.uk/OurCollection" TargetMode="External"/><Relationship Id="rId1" Type="http://schemas.openxmlformats.org/officeDocument/2006/relationships/slideLayout" Target="../slideLayouts/slideLayout2.xml"/><Relationship Id="rId2" Type="http://schemas.openxmlformats.org/officeDocument/2006/relationships/hyperlink" Target="http://www.capturingcambridge.org/wp-content/uploads/2015/09/124-134_Mill_RoadCottages-3rd_edition-2016-01-31.pdf"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 Id="rId3" Type="http://schemas.openxmlformats.org/officeDocument/2006/relationships/hyperlink" Target="http://collectionsonline.nmsi.ac.uk/detail.php?type=related&amp;kv=3882&amp;t=peopl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 Id="rId3" Type="http://schemas.openxmlformats.org/officeDocument/2006/relationships/hyperlink" Target="NULL"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 Id="rId3" Type="http://schemas.openxmlformats.org/officeDocument/2006/relationships/hyperlink" Target="http://www.ssplprints.com/image/101352/a-selection-of-early-railway-tickets-c-1870-192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The Coming of the Railway to Cambridge</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Fancy a Day Trip?</a:t>
            </a:r>
            <a:endParaRPr lang="en-GB" sz="4900" dirty="0"/>
          </a:p>
        </p:txBody>
      </p:sp>
      <p:sp>
        <p:nvSpPr>
          <p:cNvPr id="4" name="Rectangle 3"/>
          <p:cNvSpPr/>
          <p:nvPr/>
        </p:nvSpPr>
        <p:spPr>
          <a:xfrm>
            <a:off x="3386583" y="1504126"/>
            <a:ext cx="5724128" cy="3416320"/>
          </a:xfrm>
          <a:prstGeom prst="rect">
            <a:avLst/>
          </a:prstGeom>
        </p:spPr>
        <p:txBody>
          <a:bodyPr wrap="square">
            <a:spAutoFit/>
          </a:bodyPr>
          <a:lstStyle/>
          <a:p>
            <a:pPr marL="0" marR="0">
              <a:spcBef>
                <a:spcPts val="0"/>
              </a:spcBef>
              <a:spcAft>
                <a:spcPts val="0"/>
              </a:spcAft>
            </a:pPr>
            <a:endParaRPr lang="en-GB" sz="2400" dirty="0" smtClean="0">
              <a:latin typeface="Calibri" charset="0"/>
              <a:ea typeface="Calibri" charset="0"/>
              <a:cs typeface="Calibri" charset="0"/>
            </a:endParaRPr>
          </a:p>
          <a:p>
            <a:pPr marL="0" marR="0">
              <a:spcBef>
                <a:spcPts val="0"/>
              </a:spcBef>
              <a:spcAft>
                <a:spcPts val="0"/>
              </a:spcAft>
            </a:pPr>
            <a:r>
              <a:rPr lang="en-GB" sz="2400" dirty="0" smtClean="0">
                <a:latin typeface="Calibri" charset="0"/>
                <a:ea typeface="Calibri" charset="0"/>
                <a:cs typeface="Calibri" charset="0"/>
              </a:rPr>
              <a:t>The railway </a:t>
            </a:r>
            <a:r>
              <a:rPr lang="en-GB" sz="2400" dirty="0">
                <a:latin typeface="Calibri" charset="0"/>
                <a:ea typeface="Calibri" charset="0"/>
                <a:cs typeface="Calibri" charset="0"/>
              </a:rPr>
              <a:t>provided the opportunity for working class people to travel. </a:t>
            </a:r>
            <a:endParaRPr lang="en-GB" sz="2400" dirty="0" smtClean="0">
              <a:latin typeface="Calibri" charset="0"/>
              <a:ea typeface="Calibri" charset="0"/>
              <a:cs typeface="Calibri" charset="0"/>
            </a:endParaRPr>
          </a:p>
          <a:p>
            <a:pPr marL="0" marR="0">
              <a:spcBef>
                <a:spcPts val="0"/>
              </a:spcBef>
              <a:spcAft>
                <a:spcPts val="0"/>
              </a:spcAft>
            </a:pPr>
            <a:endParaRPr lang="en-GB" sz="2400" dirty="0" smtClean="0">
              <a:latin typeface="Calibri" charset="0"/>
              <a:ea typeface="Calibri" charset="0"/>
              <a:cs typeface="Calibri" charset="0"/>
            </a:endParaRPr>
          </a:p>
          <a:p>
            <a:pPr marL="0" marR="0">
              <a:spcBef>
                <a:spcPts val="0"/>
              </a:spcBef>
              <a:spcAft>
                <a:spcPts val="0"/>
              </a:spcAft>
            </a:pPr>
            <a:r>
              <a:rPr lang="en-GB" sz="2400" dirty="0" smtClean="0">
                <a:latin typeface="Calibri" charset="0"/>
                <a:ea typeface="Calibri" charset="0"/>
                <a:cs typeface="Calibri" charset="0"/>
              </a:rPr>
              <a:t>They </a:t>
            </a:r>
            <a:r>
              <a:rPr lang="en-GB" sz="2400" dirty="0">
                <a:latin typeface="Calibri" charset="0"/>
                <a:ea typeface="Calibri" charset="0"/>
                <a:cs typeface="Calibri" charset="0"/>
              </a:rPr>
              <a:t>were encouraged to use </a:t>
            </a:r>
            <a:r>
              <a:rPr lang="en-GB" sz="2400" dirty="0" smtClean="0">
                <a:latin typeface="Calibri" charset="0"/>
                <a:ea typeface="Calibri" charset="0"/>
                <a:cs typeface="Calibri" charset="0"/>
              </a:rPr>
              <a:t>the</a:t>
            </a:r>
          </a:p>
          <a:p>
            <a:pPr marL="0" marR="0">
              <a:spcBef>
                <a:spcPts val="0"/>
              </a:spcBef>
              <a:spcAft>
                <a:spcPts val="0"/>
              </a:spcAft>
            </a:pPr>
            <a:r>
              <a:rPr lang="en-GB" sz="2400" dirty="0" smtClean="0">
                <a:latin typeface="Calibri" charset="0"/>
                <a:ea typeface="Calibri" charset="0"/>
                <a:cs typeface="Calibri" charset="0"/>
              </a:rPr>
              <a:t>excursion </a:t>
            </a:r>
            <a:r>
              <a:rPr lang="en-GB" sz="2400" dirty="0">
                <a:latin typeface="Calibri" charset="0"/>
                <a:ea typeface="Calibri" charset="0"/>
                <a:cs typeface="Calibri" charset="0"/>
              </a:rPr>
              <a:t>trains to go on day trips on a Sunday for a cheap fair, such as visiting Cambridge for 5 shillings, or </a:t>
            </a:r>
            <a:r>
              <a:rPr lang="en-GB" sz="2400" dirty="0" smtClean="0">
                <a:latin typeface="Calibri" charset="0"/>
                <a:ea typeface="Calibri" charset="0"/>
                <a:cs typeface="Calibri" charset="0"/>
              </a:rPr>
              <a:t>visiting </a:t>
            </a:r>
            <a:r>
              <a:rPr lang="en-GB" sz="2400" dirty="0">
                <a:latin typeface="Calibri" charset="0"/>
                <a:ea typeface="Calibri" charset="0"/>
                <a:cs typeface="Calibri" charset="0"/>
              </a:rPr>
              <a:t>the seaside. </a:t>
            </a:r>
            <a:endParaRPr lang="en-US" sz="2400" dirty="0">
              <a:latin typeface="Calibri" charset="0"/>
              <a:ea typeface="Calibri" charset="0"/>
              <a:cs typeface="Calibri"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700808"/>
            <a:ext cx="2685158" cy="4320480"/>
          </a:xfrm>
          <a:prstGeom prst="rect">
            <a:avLst/>
          </a:prstGeom>
        </p:spPr>
      </p:pic>
      <p:sp>
        <p:nvSpPr>
          <p:cNvPr id="6" name="TextBox 5"/>
          <p:cNvSpPr txBox="1"/>
          <p:nvPr/>
        </p:nvSpPr>
        <p:spPr>
          <a:xfrm>
            <a:off x="3166557" y="5301208"/>
            <a:ext cx="5198859" cy="523220"/>
          </a:xfrm>
          <a:prstGeom prst="rect">
            <a:avLst/>
          </a:prstGeom>
          <a:noFill/>
        </p:spPr>
        <p:txBody>
          <a:bodyPr wrap="none" rtlCol="0">
            <a:spAutoFit/>
          </a:bodyPr>
          <a:lstStyle/>
          <a:p>
            <a:r>
              <a:rPr lang="en-US" sz="1400" dirty="0" smtClean="0">
                <a:hlinkClick r:id="rId3"/>
              </a:rPr>
              <a:t>Cambridge- The Backs at Springtime Poster, 1950</a:t>
            </a:r>
          </a:p>
          <a:p>
            <a:r>
              <a:rPr lang="en-US" sz="1400" dirty="0">
                <a:hlinkClick r:id="rId3"/>
              </a:rPr>
              <a:t>© NRM / Pictorial Collection / Science &amp; Society Picture Library</a:t>
            </a:r>
            <a:endParaRPr lang="en-US" sz="1400"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Oh I Do Like to Be Beside the Seaside</a:t>
            </a:r>
            <a:endParaRPr lang="en-US" sz="4000" dirty="0"/>
          </a:p>
        </p:txBody>
      </p:sp>
      <p:pic>
        <p:nvPicPr>
          <p:cNvPr id="4" name="Content Placeholder 3"/>
          <p:cNvPicPr>
            <a:picLocks noGrp="1" noChangeAspect="1"/>
          </p:cNvPicPr>
          <p:nvPr>
            <p:ph idx="1"/>
          </p:nvPr>
        </p:nvPicPr>
        <p:blipFill>
          <a:blip r:embed="rId2"/>
          <a:stretch>
            <a:fillRect/>
          </a:stretch>
        </p:blipFill>
        <p:spPr>
          <a:xfrm>
            <a:off x="136604" y="1648758"/>
            <a:ext cx="3114862" cy="4300521"/>
          </a:xfrm>
          <a:prstGeom prst="rect">
            <a:avLst/>
          </a:prstGeom>
        </p:spPr>
      </p:pic>
      <p:sp>
        <p:nvSpPr>
          <p:cNvPr id="5" name="Rectangle 4"/>
          <p:cNvSpPr/>
          <p:nvPr/>
        </p:nvSpPr>
        <p:spPr>
          <a:xfrm>
            <a:off x="3322645" y="5792262"/>
            <a:ext cx="3892270" cy="954107"/>
          </a:xfrm>
          <a:prstGeom prst="rect">
            <a:avLst/>
          </a:prstGeom>
        </p:spPr>
        <p:txBody>
          <a:bodyPr wrap="square">
            <a:spAutoFit/>
          </a:bodyPr>
          <a:lstStyle/>
          <a:p>
            <a:r>
              <a:rPr lang="en-US" sz="1400" b="1" dirty="0" smtClean="0">
                <a:latin typeface="Calibri" charset="0"/>
                <a:ea typeface="Calibri" charset="0"/>
                <a:cs typeface="Calibri" charset="0"/>
                <a:hlinkClick r:id="rId3"/>
              </a:rPr>
              <a:t>'Come </a:t>
            </a:r>
            <a:r>
              <a:rPr lang="en-US" sz="1400" b="1" dirty="0">
                <a:latin typeface="Calibri" charset="0"/>
                <a:ea typeface="Calibri" charset="0"/>
                <a:cs typeface="Calibri" charset="0"/>
                <a:hlinkClick r:id="rId3"/>
              </a:rPr>
              <a:t>to Cromer, Where the Poppies Grow', LMS/LNER poster, 1923-1947</a:t>
            </a:r>
            <a:r>
              <a:rPr lang="en-US" sz="1400" b="1" dirty="0" smtClean="0">
                <a:latin typeface="Calibri" charset="0"/>
                <a:ea typeface="Calibri" charset="0"/>
                <a:cs typeface="Calibri" charset="0"/>
                <a:hlinkClick r:id="rId3"/>
              </a:rPr>
              <a:t>."</a:t>
            </a:r>
            <a:r>
              <a:rPr lang="en-US" sz="1400" dirty="0" smtClean="0">
                <a:latin typeface="Calibri" charset="0"/>
                <a:ea typeface="Calibri" charset="0"/>
                <a:cs typeface="Calibri" charset="0"/>
                <a:hlinkClick r:id="rId3"/>
              </a:rPr>
              <a:t>"</a:t>
            </a:r>
            <a:r>
              <a:rPr lang="en-US" sz="1400" dirty="0">
                <a:latin typeface="Calibri" charset="0"/>
                <a:ea typeface="Calibri" charset="0"/>
                <a:cs typeface="Calibri" charset="0"/>
                <a:hlinkClick r:id="rId3"/>
              </a:rPr>
              <a:t>Angrave, Bruce</a:t>
            </a:r>
            <a:r>
              <a:rPr lang="en-US" sz="1400" dirty="0" smtClean="0">
                <a:latin typeface="Calibri" charset="0"/>
                <a:ea typeface="Calibri" charset="0"/>
                <a:cs typeface="Calibri" charset="0"/>
                <a:hlinkClick r:id="rId3"/>
              </a:rPr>
              <a:t>"© </a:t>
            </a:r>
            <a:r>
              <a:rPr lang="en-US" sz="1400" dirty="0">
                <a:latin typeface="Calibri" charset="0"/>
                <a:ea typeface="Calibri" charset="0"/>
                <a:cs typeface="Calibri" charset="0"/>
                <a:hlinkClick r:id="rId3"/>
              </a:rPr>
              <a:t>National Railway Museum / Science &amp; Society Picture Library</a:t>
            </a:r>
            <a:endParaRPr lang="en-US" sz="1400" b="0" i="0" dirty="0">
              <a:effectLst/>
              <a:latin typeface="Calibri" charset="0"/>
              <a:ea typeface="Calibri" charset="0"/>
              <a:cs typeface="Calibri" charset="0"/>
            </a:endParaRPr>
          </a:p>
        </p:txBody>
      </p:sp>
      <p:sp>
        <p:nvSpPr>
          <p:cNvPr id="6" name="Rectangle 5"/>
          <p:cNvSpPr/>
          <p:nvPr/>
        </p:nvSpPr>
        <p:spPr>
          <a:xfrm>
            <a:off x="3285633" y="1639042"/>
            <a:ext cx="5858367" cy="1015663"/>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Times New Roman" charset="0"/>
              </a:rPr>
              <a:t>The </a:t>
            </a:r>
            <a:r>
              <a:rPr lang="en-GB" sz="2000" dirty="0" smtClean="0">
                <a:latin typeface="Calibri" charset="0"/>
                <a:ea typeface="Calibri" charset="0"/>
                <a:cs typeface="Times New Roman" charset="0"/>
              </a:rPr>
              <a:t>Directors </a:t>
            </a:r>
            <a:r>
              <a:rPr lang="en-GB" sz="2000" dirty="0">
                <a:latin typeface="Calibri" charset="0"/>
                <a:ea typeface="Calibri" charset="0"/>
                <a:cs typeface="Times New Roman" charset="0"/>
              </a:rPr>
              <a:t>of the Eastern Counties Railway decided to allow their staff to go on </a:t>
            </a:r>
            <a:r>
              <a:rPr lang="en-GB" sz="2000" dirty="0" smtClean="0">
                <a:latin typeface="Calibri" charset="0"/>
                <a:ea typeface="Calibri" charset="0"/>
                <a:cs typeface="Times New Roman" charset="0"/>
              </a:rPr>
              <a:t>daytrips </a:t>
            </a:r>
            <a:r>
              <a:rPr lang="en-GB" sz="2000" dirty="0">
                <a:latin typeface="Calibri" charset="0"/>
                <a:ea typeface="Calibri" charset="0"/>
                <a:cs typeface="Times New Roman" charset="0"/>
              </a:rPr>
              <a:t>to the seaside in East </a:t>
            </a:r>
            <a:r>
              <a:rPr lang="en-GB" sz="2000" dirty="0" smtClean="0">
                <a:latin typeface="Calibri" charset="0"/>
                <a:ea typeface="Calibri" charset="0"/>
                <a:cs typeface="Times New Roman" charset="0"/>
              </a:rPr>
              <a:t>Anglia, such as Walton-on-the-</a:t>
            </a:r>
            <a:r>
              <a:rPr lang="en-GB" sz="2000" dirty="0" err="1" smtClean="0">
                <a:latin typeface="Calibri" charset="0"/>
                <a:ea typeface="Calibri" charset="0"/>
                <a:cs typeface="Times New Roman" charset="0"/>
              </a:rPr>
              <a:t>Naze</a:t>
            </a:r>
            <a:r>
              <a:rPr lang="en-GB" sz="2000" dirty="0" smtClean="0">
                <a:latin typeface="Calibri" charset="0"/>
                <a:ea typeface="Calibri" charset="0"/>
                <a:cs typeface="Times New Roman" charset="0"/>
              </a:rPr>
              <a:t> and Cromer.</a:t>
            </a:r>
            <a:endParaRPr lang="en-US" sz="2000" dirty="0">
              <a:latin typeface="Calibri" charset="0"/>
              <a:ea typeface="Calibri" charset="0"/>
              <a:cs typeface="Times New Roman"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1067" y="2760854"/>
            <a:ext cx="4455554" cy="2925259"/>
          </a:xfrm>
          <a:prstGeom prst="rect">
            <a:avLst/>
          </a:prstGeom>
        </p:spPr>
      </p:pic>
      <p:sp>
        <p:nvSpPr>
          <p:cNvPr id="8" name="TextBox 7"/>
          <p:cNvSpPr txBox="1"/>
          <p:nvPr/>
        </p:nvSpPr>
        <p:spPr>
          <a:xfrm>
            <a:off x="7886621" y="3487066"/>
            <a:ext cx="1352412" cy="2462213"/>
          </a:xfrm>
          <a:prstGeom prst="rect">
            <a:avLst/>
          </a:prstGeom>
          <a:noFill/>
        </p:spPr>
        <p:txBody>
          <a:bodyPr wrap="square" rtlCol="0">
            <a:spAutoFit/>
          </a:bodyPr>
          <a:lstStyle/>
          <a:p>
            <a:r>
              <a:rPr lang="en-US" sz="1400" b="1" dirty="0">
                <a:latin typeface="Calibri" charset="0"/>
                <a:ea typeface="Calibri" charset="0"/>
                <a:cs typeface="Calibri" charset="0"/>
                <a:hlinkClick r:id="rId5"/>
              </a:rPr>
              <a:t>The </a:t>
            </a:r>
            <a:r>
              <a:rPr lang="en-US" sz="1400" b="1" dirty="0" smtClean="0">
                <a:latin typeface="Calibri" charset="0"/>
                <a:ea typeface="Calibri" charset="0"/>
                <a:cs typeface="Calibri" charset="0"/>
                <a:hlinkClick r:id="rId5"/>
              </a:rPr>
              <a:t>'Norfolkman’ locomotive</a:t>
            </a:r>
          </a:p>
          <a:p>
            <a:r>
              <a:rPr lang="en-US" sz="1400" b="1" dirty="0" smtClean="0">
                <a:latin typeface="Calibri" charset="0"/>
                <a:ea typeface="Calibri" charset="0"/>
                <a:cs typeface="Calibri" charset="0"/>
                <a:hlinkClick r:id="rId5"/>
              </a:rPr>
              <a:t>2 </a:t>
            </a:r>
            <a:r>
              <a:rPr lang="en-US" sz="1400" b="1" dirty="0">
                <a:latin typeface="Calibri" charset="0"/>
                <a:ea typeface="Calibri" charset="0"/>
                <a:cs typeface="Calibri" charset="0"/>
                <a:hlinkClick r:id="rId5"/>
              </a:rPr>
              <a:t>February </a:t>
            </a:r>
            <a:r>
              <a:rPr lang="en-US" sz="1400" b="1" dirty="0" smtClean="0">
                <a:latin typeface="Calibri" charset="0"/>
                <a:ea typeface="Calibri" charset="0"/>
                <a:cs typeface="Calibri" charset="0"/>
                <a:hlinkClick r:id="rId5"/>
              </a:rPr>
              <a:t>1951</a:t>
            </a:r>
            <a:r>
              <a:rPr lang="en-US" sz="1400" b="1" dirty="0">
                <a:latin typeface="Calibri" charset="0"/>
                <a:ea typeface="Calibri" charset="0"/>
                <a:cs typeface="Calibri" charset="0"/>
                <a:hlinkClick r:id="rId5"/>
              </a:rPr>
              <a:t> </a:t>
            </a:r>
            <a:endParaRPr lang="en-US" sz="1400" b="1" dirty="0" smtClean="0">
              <a:latin typeface="Calibri" charset="0"/>
              <a:ea typeface="Calibri" charset="0"/>
              <a:cs typeface="Calibri" charset="0"/>
              <a:hlinkClick r:id="rId5"/>
            </a:endParaRPr>
          </a:p>
          <a:p>
            <a:r>
              <a:rPr lang="en-US" sz="1400" dirty="0" smtClean="0">
                <a:latin typeface="Calibri" charset="0"/>
                <a:ea typeface="Calibri" charset="0"/>
                <a:cs typeface="Calibri" charset="0"/>
                <a:hlinkClick r:id="rId5"/>
              </a:rPr>
              <a:t>© </a:t>
            </a:r>
            <a:r>
              <a:rPr lang="en-US" sz="1400" dirty="0">
                <a:latin typeface="Calibri" charset="0"/>
                <a:ea typeface="Calibri" charset="0"/>
                <a:cs typeface="Calibri" charset="0"/>
                <a:hlinkClick r:id="rId5"/>
              </a:rPr>
              <a:t>National Railway Museum / Science &amp; Society Picture </a:t>
            </a:r>
            <a:r>
              <a:rPr lang="en-US" sz="1400" dirty="0" smtClean="0">
                <a:latin typeface="Calibri" charset="0"/>
                <a:ea typeface="Calibri" charset="0"/>
                <a:cs typeface="Calibri" charset="0"/>
                <a:hlinkClick r:id="rId5"/>
              </a:rPr>
              <a:t>Library</a:t>
            </a:r>
            <a:endParaRPr lang="en-US" dirty="0">
              <a:latin typeface="Calibri" charset="0"/>
              <a:ea typeface="Calibri" charset="0"/>
              <a:cs typeface="Calibri" charset="0"/>
            </a:endParaRPr>
          </a:p>
        </p:txBody>
      </p:sp>
    </p:spTree>
    <p:extLst>
      <p:ext uri="{BB962C8B-B14F-4D97-AF65-F5344CB8AC3E}">
        <p14:creationId xmlns:p14="http://schemas.microsoft.com/office/powerpoint/2010/main" val="1248617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a:t>
            </a:r>
            <a:r>
              <a:rPr lang="en-US" dirty="0" smtClean="0"/>
              <a:t> New Way to Deliver!</a:t>
            </a:r>
            <a:endParaRPr lang="en-US" dirty="0"/>
          </a:p>
        </p:txBody>
      </p:sp>
      <p:sp>
        <p:nvSpPr>
          <p:cNvPr id="4" name="Rectangle 3"/>
          <p:cNvSpPr/>
          <p:nvPr/>
        </p:nvSpPr>
        <p:spPr>
          <a:xfrm>
            <a:off x="197116" y="1277740"/>
            <a:ext cx="8964488" cy="1938992"/>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Calibri" charset="0"/>
              </a:rPr>
              <a:t> </a:t>
            </a:r>
            <a:endParaRPr lang="en-US" sz="2000" dirty="0">
              <a:latin typeface="Calibri" charset="0"/>
              <a:ea typeface="Calibri" charset="0"/>
              <a:cs typeface="Calibri" charset="0"/>
            </a:endParaRPr>
          </a:p>
          <a:p>
            <a:pPr marL="0" marR="0">
              <a:spcBef>
                <a:spcPts val="0"/>
              </a:spcBef>
              <a:spcAft>
                <a:spcPts val="0"/>
              </a:spcAft>
            </a:pPr>
            <a:r>
              <a:rPr lang="en-GB" sz="2000" dirty="0" smtClean="0">
                <a:latin typeface="Calibri" charset="0"/>
                <a:ea typeface="Calibri" charset="0"/>
                <a:cs typeface="Calibri" charset="0"/>
              </a:rPr>
              <a:t>The coming of the railway also meant that fresh </a:t>
            </a:r>
            <a:r>
              <a:rPr lang="en-GB" sz="2000" dirty="0">
                <a:latin typeface="Calibri" charset="0"/>
                <a:ea typeface="Calibri" charset="0"/>
                <a:cs typeface="Calibri" charset="0"/>
              </a:rPr>
              <a:t>fruit, </a:t>
            </a:r>
            <a:r>
              <a:rPr lang="en-GB" sz="2000" dirty="0" smtClean="0">
                <a:latin typeface="Calibri" charset="0"/>
                <a:ea typeface="Calibri" charset="0"/>
                <a:cs typeface="Calibri" charset="0"/>
              </a:rPr>
              <a:t>vegetables, dairy </a:t>
            </a:r>
            <a:r>
              <a:rPr lang="en-GB" sz="2000" dirty="0">
                <a:latin typeface="Calibri" charset="0"/>
                <a:ea typeface="Calibri" charset="0"/>
                <a:cs typeface="Calibri" charset="0"/>
              </a:rPr>
              <a:t>and fish could all be transported much </a:t>
            </a:r>
            <a:r>
              <a:rPr lang="en-GB" sz="2000" dirty="0" smtClean="0">
                <a:latin typeface="Calibri" charset="0"/>
                <a:ea typeface="Calibri" charset="0"/>
                <a:cs typeface="Calibri" charset="0"/>
              </a:rPr>
              <a:t>quicker than by horse or boat. This meant that </a:t>
            </a:r>
            <a:r>
              <a:rPr lang="en-GB" sz="2000" dirty="0">
                <a:latin typeface="Calibri" charset="0"/>
                <a:ea typeface="Calibri" charset="0"/>
                <a:cs typeface="Calibri" charset="0"/>
              </a:rPr>
              <a:t>fresh produce could be delivered from different areas of the </a:t>
            </a:r>
            <a:r>
              <a:rPr lang="en-GB" sz="2000" dirty="0" smtClean="0">
                <a:latin typeface="Calibri" charset="0"/>
                <a:ea typeface="Calibri" charset="0"/>
                <a:cs typeface="Calibri" charset="0"/>
              </a:rPr>
              <a:t>country </a:t>
            </a:r>
            <a:r>
              <a:rPr lang="en-GB" sz="2000" dirty="0">
                <a:latin typeface="Calibri" charset="0"/>
                <a:ea typeface="Calibri" charset="0"/>
                <a:cs typeface="Calibri" charset="0"/>
              </a:rPr>
              <a:t>and from </a:t>
            </a:r>
            <a:r>
              <a:rPr lang="en-GB" sz="2000" dirty="0" smtClean="0">
                <a:latin typeface="Calibri" charset="0"/>
                <a:ea typeface="Calibri" charset="0"/>
                <a:cs typeface="Calibri" charset="0"/>
              </a:rPr>
              <a:t>ports, </a:t>
            </a:r>
            <a:r>
              <a:rPr lang="en-GB" sz="2000" dirty="0">
                <a:latin typeface="Calibri" charset="0"/>
                <a:ea typeface="Calibri" charset="0"/>
                <a:cs typeface="Calibri" charset="0"/>
              </a:rPr>
              <a:t>to be sold at market much more easily. National newspapers could also be delivered via train, </a:t>
            </a:r>
            <a:r>
              <a:rPr lang="en-GB" sz="2000" dirty="0" smtClean="0">
                <a:latin typeface="Calibri" charset="0"/>
                <a:ea typeface="Calibri" charset="0"/>
                <a:cs typeface="Calibri" charset="0"/>
              </a:rPr>
              <a:t>so </a:t>
            </a:r>
            <a:r>
              <a:rPr lang="en-GB" sz="2000" dirty="0">
                <a:latin typeface="Calibri" charset="0"/>
                <a:ea typeface="Calibri" charset="0"/>
                <a:cs typeface="Calibri" charset="0"/>
              </a:rPr>
              <a:t>more people </a:t>
            </a:r>
            <a:r>
              <a:rPr lang="en-GB" sz="2000" dirty="0" smtClean="0">
                <a:latin typeface="Calibri" charset="0"/>
                <a:ea typeface="Calibri" charset="0"/>
                <a:cs typeface="Calibri" charset="0"/>
              </a:rPr>
              <a:t>could read newspapers </a:t>
            </a:r>
            <a:r>
              <a:rPr lang="en-GB" sz="2000" dirty="0">
                <a:latin typeface="Calibri" charset="0"/>
                <a:ea typeface="Calibri" charset="0"/>
                <a:cs typeface="Calibri" charset="0"/>
              </a:rPr>
              <a:t>than </a:t>
            </a:r>
            <a:r>
              <a:rPr lang="en-GB" sz="2000" dirty="0" smtClean="0">
                <a:latin typeface="Calibri" charset="0"/>
                <a:ea typeface="Calibri" charset="0"/>
                <a:cs typeface="Calibri" charset="0"/>
              </a:rPr>
              <a:t>had done before</a:t>
            </a:r>
            <a:r>
              <a:rPr lang="en-GB" sz="2000" dirty="0">
                <a:latin typeface="Calibri" charset="0"/>
                <a:ea typeface="Calibri" charset="0"/>
                <a:cs typeface="Calibri" charset="0"/>
              </a:rPr>
              <a:t>. </a:t>
            </a:r>
            <a:endParaRPr lang="en-US" sz="2000" dirty="0">
              <a:latin typeface="Calibri" charset="0"/>
              <a:ea typeface="Calibri" charset="0"/>
              <a:cs typeface="Calibri"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96134"/>
            <a:ext cx="3203848" cy="2357994"/>
          </a:xfrm>
          <a:prstGeom prst="rect">
            <a:avLst/>
          </a:prstGeom>
        </p:spPr>
      </p:pic>
      <p:sp>
        <p:nvSpPr>
          <p:cNvPr id="6" name="TextBox 5"/>
          <p:cNvSpPr txBox="1"/>
          <p:nvPr/>
        </p:nvSpPr>
        <p:spPr>
          <a:xfrm>
            <a:off x="-13050" y="5589240"/>
            <a:ext cx="3097323" cy="430887"/>
          </a:xfrm>
          <a:prstGeom prst="rect">
            <a:avLst/>
          </a:prstGeom>
          <a:noFill/>
        </p:spPr>
        <p:txBody>
          <a:bodyPr wrap="none" rtlCol="0">
            <a:spAutoFit/>
          </a:bodyPr>
          <a:lstStyle/>
          <a:p>
            <a:r>
              <a:rPr lang="en-US" sz="1100" dirty="0" smtClean="0">
                <a:hlinkClick r:id="rId3" invalidUrl="http://www.nrm.org.uk/ourcollection/photo?group=Liverpool Street&amp;objid=1995-7233_LIVST_RF_130"/>
              </a:rPr>
              <a:t>Great Eastern Railway Refrigerator Van, 1898 </a:t>
            </a:r>
            <a:endParaRPr lang="en-US" sz="1100" dirty="0" smtClean="0"/>
          </a:p>
          <a:p>
            <a:r>
              <a:rPr lang="en-US" sz="1100" dirty="0" smtClean="0">
                <a:solidFill>
                  <a:srgbClr val="FFFFFF"/>
                </a:solidFill>
                <a:latin typeface="Verdana" charset="0"/>
                <a:hlinkClick r:id="rId4" invalidUrl="http://www.nrm.org.uk/ourcollection/photo?group=Liverpool Street&amp;objid=1995-7233_LIVST_DP_2307"/>
              </a:rPr>
              <a:t>© </a:t>
            </a:r>
            <a:r>
              <a:rPr lang="en-US" sz="1100" dirty="0">
                <a:solidFill>
                  <a:srgbClr val="FFFFFF"/>
                </a:solidFill>
                <a:latin typeface="Verdana" charset="0"/>
                <a:hlinkClick r:id="rId5" invalidUrl="http://www.nrm.org.uk/ourcollection/photo?group=Liverpool Street&amp;objid=1995-7233_LIVST_DP_2307"/>
              </a:rPr>
              <a:t>National Railway Museum and </a:t>
            </a:r>
            <a:r>
              <a:rPr lang="en-US" sz="1100" dirty="0" smtClean="0">
                <a:solidFill>
                  <a:srgbClr val="FFFFFF"/>
                </a:solidFill>
                <a:latin typeface="Verdana" charset="0"/>
                <a:hlinkClick r:id="rId6" invalidUrl="http://www.nrm.org.uk/ourcollection/photo?group=Liverpool Street&amp;objid=1995-7233_LIVST_DP_2307"/>
              </a:rPr>
              <a:t>SSPL</a:t>
            </a:r>
            <a:endParaRPr lang="en-US" sz="1100" dirty="0"/>
          </a:p>
        </p:txBody>
      </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19411" y="3170009"/>
            <a:ext cx="2326693" cy="2357994"/>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80373" y="3144252"/>
            <a:ext cx="3363627" cy="2455745"/>
          </a:xfrm>
          <a:prstGeom prst="rect">
            <a:avLst/>
          </a:prstGeom>
        </p:spPr>
      </p:pic>
      <p:sp>
        <p:nvSpPr>
          <p:cNvPr id="9" name="TextBox 8"/>
          <p:cNvSpPr txBox="1"/>
          <p:nvPr/>
        </p:nvSpPr>
        <p:spPr>
          <a:xfrm>
            <a:off x="3129537" y="5610474"/>
            <a:ext cx="2987016" cy="646331"/>
          </a:xfrm>
          <a:prstGeom prst="rect">
            <a:avLst/>
          </a:prstGeom>
          <a:noFill/>
        </p:spPr>
        <p:txBody>
          <a:bodyPr wrap="square" rtlCol="0">
            <a:spAutoFit/>
          </a:bodyPr>
          <a:lstStyle/>
          <a:p>
            <a:r>
              <a:rPr lang="en-US" sz="1100" dirty="0" smtClean="0">
                <a:cs typeface="+mn-cs"/>
                <a:hlinkClick r:id="rId9" action="ppaction://hlinkfile"/>
              </a:rPr>
              <a:t>Transporting potatoes by rail </a:t>
            </a:r>
            <a:r>
              <a:rPr lang="en-US" sz="1100" dirty="0" smtClean="0">
                <a:solidFill>
                  <a:srgbClr val="FFFFFF"/>
                </a:solidFill>
                <a:latin typeface="Verdana" charset="0"/>
                <a:cs typeface="+mn-cs"/>
                <a:hlinkClick r:id="rId9" action="ppaction://hlinkfile"/>
              </a:rPr>
              <a:t>© </a:t>
            </a:r>
          </a:p>
          <a:p>
            <a:r>
              <a:rPr lang="en-US" sz="1100" dirty="0" smtClean="0">
                <a:solidFill>
                  <a:srgbClr val="FFFFFF"/>
                </a:solidFill>
                <a:latin typeface="Verdana" charset="0"/>
                <a:cs typeface="+mn-cs"/>
                <a:hlinkClick r:id="rId9" action="ppaction://hlinkfile"/>
              </a:rPr>
              <a:t>National </a:t>
            </a:r>
            <a:r>
              <a:rPr lang="en-US" sz="1100" dirty="0">
                <a:solidFill>
                  <a:srgbClr val="FFFFFF"/>
                </a:solidFill>
                <a:latin typeface="Verdana" charset="0"/>
                <a:cs typeface="+mn-cs"/>
                <a:hlinkClick r:id="rId9" action="ppaction://hlinkfile"/>
              </a:rPr>
              <a:t>Railway Museum and SSPL</a:t>
            </a:r>
            <a:endParaRPr lang="en-US" sz="1100" dirty="0">
              <a:cs typeface="+mn-cs"/>
            </a:endParaRPr>
          </a:p>
          <a:p>
            <a:endParaRPr lang="en-US" sz="1400" dirty="0"/>
          </a:p>
        </p:txBody>
      </p:sp>
      <p:sp>
        <p:nvSpPr>
          <p:cNvPr id="10" name="Rectangle 9"/>
          <p:cNvSpPr/>
          <p:nvPr/>
        </p:nvSpPr>
        <p:spPr>
          <a:xfrm>
            <a:off x="6041702" y="5604461"/>
            <a:ext cx="3028299" cy="646331"/>
          </a:xfrm>
          <a:prstGeom prst="rect">
            <a:avLst/>
          </a:prstGeom>
        </p:spPr>
        <p:txBody>
          <a:bodyPr wrap="square">
            <a:spAutoFit/>
          </a:bodyPr>
          <a:lstStyle/>
          <a:p>
            <a:r>
              <a:rPr lang="en-US" sz="1100" dirty="0" smtClean="0">
                <a:hlinkClick r:id="rId10" invalidUrl="http://www.nrm.org.uk/ourcollection/photogallery?group=Liverpool Street"/>
              </a:rPr>
              <a:t>Transporting bananas by rail </a:t>
            </a:r>
            <a:r>
              <a:rPr lang="en-US" sz="1100" dirty="0" smtClean="0">
                <a:solidFill>
                  <a:srgbClr val="FFFFFF"/>
                </a:solidFill>
                <a:latin typeface="Verdana" charset="0"/>
                <a:hlinkClick r:id="rId11" invalidUrl="http://www.nrm.org.uk/ourcollection/photogallery?group=Liverpool Street"/>
              </a:rPr>
              <a:t>© National Railway Museum and SSPL</a:t>
            </a:r>
            <a:endParaRPr lang="en-US" sz="1100" dirty="0" smtClean="0"/>
          </a:p>
          <a:p>
            <a:endParaRPr lang="en-US" sz="1400" dirty="0"/>
          </a:p>
        </p:txBody>
      </p:sp>
    </p:spTree>
    <p:extLst>
      <p:ext uri="{BB962C8B-B14F-4D97-AF65-F5344CB8AC3E}">
        <p14:creationId xmlns:p14="http://schemas.microsoft.com/office/powerpoint/2010/main" val="725052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004048" y="2060848"/>
            <a:ext cx="3682752" cy="26642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Delivering All Sorts!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319" y="1700808"/>
            <a:ext cx="4128814" cy="4104456"/>
          </a:xfrm>
          <a:prstGeom prst="rect">
            <a:avLst/>
          </a:prstGeom>
        </p:spPr>
      </p:pic>
      <p:sp>
        <p:nvSpPr>
          <p:cNvPr id="5" name="TextBox 4"/>
          <p:cNvSpPr txBox="1"/>
          <p:nvPr/>
        </p:nvSpPr>
        <p:spPr>
          <a:xfrm>
            <a:off x="5292080" y="2238834"/>
            <a:ext cx="3592701" cy="2308324"/>
          </a:xfrm>
          <a:prstGeom prst="rect">
            <a:avLst/>
          </a:prstGeom>
          <a:noFill/>
        </p:spPr>
        <p:txBody>
          <a:bodyPr wrap="square" rtlCol="0">
            <a:spAutoFit/>
          </a:bodyPr>
          <a:lstStyle/>
          <a:p>
            <a:r>
              <a:rPr lang="en-US" sz="2400" b="1" smtClean="0">
                <a:solidFill>
                  <a:schemeClr val="bg1"/>
                </a:solidFill>
              </a:rPr>
              <a:t>Businesses </a:t>
            </a:r>
            <a:r>
              <a:rPr lang="en-US" sz="2400" b="1" dirty="0" smtClean="0">
                <a:solidFill>
                  <a:schemeClr val="bg1"/>
                </a:solidFill>
              </a:rPr>
              <a:t>usually used the railway to deliver coal, post or food, but they even used the railway to transport elephants!</a:t>
            </a:r>
            <a:endParaRPr lang="en-US" sz="2400" b="1" dirty="0">
              <a:solidFill>
                <a:schemeClr val="bg1"/>
              </a:solidFill>
            </a:endParaRPr>
          </a:p>
        </p:txBody>
      </p:sp>
      <p:sp>
        <p:nvSpPr>
          <p:cNvPr id="6" name="Rectangle 5"/>
          <p:cNvSpPr/>
          <p:nvPr/>
        </p:nvSpPr>
        <p:spPr>
          <a:xfrm>
            <a:off x="4821085" y="5121865"/>
            <a:ext cx="3358805" cy="584775"/>
          </a:xfrm>
          <a:prstGeom prst="rect">
            <a:avLst/>
          </a:prstGeom>
        </p:spPr>
        <p:txBody>
          <a:bodyPr wrap="none">
            <a:spAutoFit/>
          </a:bodyPr>
          <a:lstStyle/>
          <a:p>
            <a:r>
              <a:rPr lang="en-US" sz="1600" dirty="0" smtClean="0">
                <a:solidFill>
                  <a:srgbClr val="FFFFFF"/>
                </a:solidFill>
                <a:latin typeface="Calibri" charset="0"/>
                <a:ea typeface="Calibri" charset="0"/>
                <a:cs typeface="Calibri" charset="0"/>
                <a:hlinkClick r:id="rId3" action="ppaction://hlinkfile"/>
              </a:rPr>
              <a:t>Transporting Elephants</a:t>
            </a:r>
            <a:r>
              <a:rPr lang="en-US" sz="1600" dirty="0">
                <a:solidFill>
                  <a:srgbClr val="FFFFFF"/>
                </a:solidFill>
                <a:latin typeface="Calibri" charset="0"/>
                <a:ea typeface="Calibri" charset="0"/>
                <a:cs typeface="Calibri" charset="0"/>
                <a:hlinkClick r:id="rId3" action="ppaction://hlinkfile"/>
              </a:rPr>
              <a:t> </a:t>
            </a:r>
            <a:endParaRPr lang="en-US" sz="1600" dirty="0" smtClean="0">
              <a:solidFill>
                <a:srgbClr val="FFFFFF"/>
              </a:solidFill>
              <a:latin typeface="Calibri" charset="0"/>
              <a:ea typeface="Calibri" charset="0"/>
              <a:cs typeface="Calibri" charset="0"/>
              <a:hlinkClick r:id="rId3" action="ppaction://hlinkfile"/>
            </a:endParaRPr>
          </a:p>
          <a:p>
            <a:r>
              <a:rPr lang="en-US" sz="1600" dirty="0" smtClean="0">
                <a:solidFill>
                  <a:srgbClr val="FFFFFF"/>
                </a:solidFill>
                <a:latin typeface="Calibri" charset="0"/>
                <a:ea typeface="Calibri" charset="0"/>
                <a:cs typeface="Calibri" charset="0"/>
                <a:hlinkClick r:id="rId3" action="ppaction://hlinkfile"/>
              </a:rPr>
              <a:t>© National Railway Museum and SSPL</a:t>
            </a:r>
            <a:endParaRPr lang="en-US" sz="1600" dirty="0">
              <a:latin typeface="Calibri" charset="0"/>
              <a:ea typeface="Calibri" charset="0"/>
              <a:cs typeface="Calibri" charset="0"/>
            </a:endParaRPr>
          </a:p>
        </p:txBody>
      </p:sp>
    </p:spTree>
    <p:extLst>
      <p:ext uri="{BB962C8B-B14F-4D97-AF65-F5344CB8AC3E}">
        <p14:creationId xmlns:p14="http://schemas.microsoft.com/office/powerpoint/2010/main" val="787535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Beware- Danger at Work!</a:t>
            </a:r>
            <a:endParaRPr lang="en-US" dirty="0"/>
          </a:p>
        </p:txBody>
      </p:sp>
      <p:sp>
        <p:nvSpPr>
          <p:cNvPr id="5" name="TextBox 4"/>
          <p:cNvSpPr txBox="1"/>
          <p:nvPr/>
        </p:nvSpPr>
        <p:spPr>
          <a:xfrm>
            <a:off x="5145126" y="1670403"/>
            <a:ext cx="3998874" cy="4093428"/>
          </a:xfrm>
          <a:prstGeom prst="rect">
            <a:avLst/>
          </a:prstGeom>
          <a:noFill/>
        </p:spPr>
        <p:txBody>
          <a:bodyPr wrap="square" rtlCol="0">
            <a:spAutoFit/>
          </a:bodyPr>
          <a:lstStyle/>
          <a:p>
            <a:r>
              <a:rPr lang="en-US" sz="2000" dirty="0" smtClean="0">
                <a:latin typeface="Calibri" charset="0"/>
                <a:ea typeface="Calibri" charset="0"/>
                <a:cs typeface="Calibri" charset="0"/>
              </a:rPr>
              <a:t>But it was dangerous working on the Victorian railway and many railway workers were seriously injured or killed whilst  at work.</a:t>
            </a:r>
          </a:p>
          <a:p>
            <a:endParaRPr lang="en-US" sz="2000" dirty="0">
              <a:latin typeface="Calibri" charset="0"/>
              <a:ea typeface="Calibri" charset="0"/>
              <a:cs typeface="Calibri" charset="0"/>
            </a:endParaRPr>
          </a:p>
          <a:p>
            <a:r>
              <a:rPr lang="en-US" sz="2000" dirty="0" smtClean="0">
                <a:latin typeface="Calibri" charset="0"/>
                <a:ea typeface="Calibri" charset="0"/>
                <a:cs typeface="Calibri" charset="0"/>
              </a:rPr>
              <a:t>The Eastern Counties Railways did however offer a subscription to a </a:t>
            </a:r>
            <a:r>
              <a:rPr lang="en-US" sz="2000" dirty="0">
                <a:latin typeface="Calibri" charset="0"/>
                <a:ea typeface="Calibri" charset="0"/>
                <a:cs typeface="Calibri" charset="0"/>
              </a:rPr>
              <a:t>kind of </a:t>
            </a:r>
            <a:r>
              <a:rPr lang="en-US" sz="2000" dirty="0" smtClean="0">
                <a:latin typeface="Calibri" charset="0"/>
                <a:ea typeface="Calibri" charset="0"/>
                <a:cs typeface="Calibri" charset="0"/>
              </a:rPr>
              <a:t>hospital healthcare from </a:t>
            </a:r>
            <a:r>
              <a:rPr lang="en-US" sz="2000" dirty="0" err="1" smtClean="0">
                <a:latin typeface="Calibri" charset="0"/>
                <a:ea typeface="Calibri" charset="0"/>
                <a:cs typeface="Calibri" charset="0"/>
              </a:rPr>
              <a:t>Addenbrooke’s</a:t>
            </a:r>
            <a:r>
              <a:rPr lang="en-US" sz="2000" dirty="0" smtClean="0">
                <a:latin typeface="Calibri" charset="0"/>
                <a:ea typeface="Calibri" charset="0"/>
                <a:cs typeface="Calibri" charset="0"/>
              </a:rPr>
              <a:t>, which cost employees 10 guineas a year. </a:t>
            </a:r>
          </a:p>
          <a:p>
            <a:r>
              <a:rPr lang="en-US" sz="2000" dirty="0" smtClean="0">
                <a:latin typeface="Calibri" charset="0"/>
                <a:ea typeface="Calibri" charset="0"/>
                <a:cs typeface="Calibri" charset="0"/>
              </a:rPr>
              <a:t>As there was no free healthcare from the NHS back in the Victorian Era!</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329" y="1772817"/>
            <a:ext cx="4795719" cy="4060092"/>
          </a:xfrm>
          <a:prstGeom prst="rect">
            <a:avLst/>
          </a:prstGeom>
        </p:spPr>
      </p:pic>
      <p:sp>
        <p:nvSpPr>
          <p:cNvPr id="4" name="TextBox 3"/>
          <p:cNvSpPr txBox="1"/>
          <p:nvPr/>
        </p:nvSpPr>
        <p:spPr>
          <a:xfrm>
            <a:off x="3289490" y="5832909"/>
            <a:ext cx="3711272" cy="923330"/>
          </a:xfrm>
          <a:prstGeom prst="rect">
            <a:avLst/>
          </a:prstGeom>
          <a:noFill/>
        </p:spPr>
        <p:txBody>
          <a:bodyPr wrap="none" rtlCol="0">
            <a:spAutoFit/>
          </a:bodyPr>
          <a:lstStyle/>
          <a:p>
            <a:r>
              <a:rPr lang="en-US" dirty="0" smtClean="0">
                <a:hlinkClick r:id="rId3" invalidUrl="http://www.nrm.org.uk/ourcollection/photogallery?group=Liverpool Street"/>
              </a:rPr>
              <a:t>Photo of Cambridge </a:t>
            </a:r>
            <a:r>
              <a:rPr lang="en-US" dirty="0">
                <a:hlinkClick r:id="rId4" invalidUrl="http://www.nrm.org.uk/ourcollection/photogallery?group=Liverpool Street"/>
              </a:rPr>
              <a:t>Railway </a:t>
            </a:r>
            <a:r>
              <a:rPr lang="en-US" dirty="0" smtClean="0">
                <a:hlinkClick r:id="rId5" invalidUrl="http://www.nrm.org.uk/ourcollection/photogallery?group=Liverpool Street"/>
              </a:rPr>
              <a:t>Shed</a:t>
            </a:r>
          </a:p>
          <a:p>
            <a:r>
              <a:rPr lang="en-US" dirty="0" smtClean="0">
                <a:hlinkClick r:id="rId6" invalidUrl="http://www.nrm.org.uk/ourcollection/photogallery?group=Liverpool Street"/>
              </a:rPr>
              <a:t>from </a:t>
            </a:r>
            <a:r>
              <a:rPr lang="en-US" dirty="0">
                <a:hlinkClick r:id="rId7" invalidUrl="http://www.nrm.org.uk/ourcollection/photogallery?group=Liverpool Street"/>
              </a:rPr>
              <a:t>National Railways </a:t>
            </a:r>
            <a:r>
              <a:rPr lang="en-US" dirty="0" smtClean="0">
                <a:hlinkClick r:id="rId8" invalidUrl="http://www.nrm.org.uk/ourcollection/photogallery?group=Liverpool Street"/>
              </a:rPr>
              <a:t>Museum </a:t>
            </a:r>
          </a:p>
          <a:p>
            <a:r>
              <a:rPr lang="en-US" dirty="0" smtClean="0">
                <a:hlinkClick r:id="rId9" invalidUrl="http://www.nrm.org.uk/ourcollection/photogallery?group=Liverpool Street"/>
              </a:rPr>
              <a:t>Collection</a:t>
            </a:r>
            <a:r>
              <a:rPr lang="en-US" dirty="0">
                <a:solidFill>
                  <a:srgbClr val="FFFFFF"/>
                </a:solidFill>
                <a:latin typeface="Verdana" charset="0"/>
                <a:hlinkClick r:id="rId10" action="ppaction://hlinkfile"/>
              </a:rPr>
              <a:t> ©</a:t>
            </a:r>
            <a:endParaRPr lang="en-US" dirty="0" smtClean="0"/>
          </a:p>
        </p:txBody>
      </p:sp>
    </p:spTree>
    <p:extLst>
      <p:ext uri="{BB962C8B-B14F-4D97-AF65-F5344CB8AC3E}">
        <p14:creationId xmlns:p14="http://schemas.microsoft.com/office/powerpoint/2010/main" val="1344205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Railway Workers </a:t>
            </a:r>
            <a:br>
              <a:rPr lang="en-US" dirty="0" smtClean="0"/>
            </a:br>
            <a:r>
              <a:rPr lang="en-US" dirty="0" smtClean="0"/>
              <a:t>of Cambridge</a:t>
            </a:r>
            <a:endParaRPr lang="en-US" dirty="0"/>
          </a:p>
        </p:txBody>
      </p:sp>
      <p:sp>
        <p:nvSpPr>
          <p:cNvPr id="7" name="TextBox 6"/>
          <p:cNvSpPr txBox="1"/>
          <p:nvPr/>
        </p:nvSpPr>
        <p:spPr>
          <a:xfrm>
            <a:off x="251520" y="5661248"/>
            <a:ext cx="6840334" cy="646331"/>
          </a:xfrm>
          <a:prstGeom prst="rect">
            <a:avLst/>
          </a:prstGeom>
          <a:noFill/>
        </p:spPr>
        <p:txBody>
          <a:bodyPr wrap="none" rtlCol="0">
            <a:spAutoFit/>
          </a:bodyPr>
          <a:lstStyle/>
          <a:p>
            <a:r>
              <a:rPr lang="en-US" dirty="0" smtClean="0"/>
              <a:t>Photo of Station </a:t>
            </a:r>
            <a:r>
              <a:rPr lang="en-US" dirty="0"/>
              <a:t>Master and workers, </a:t>
            </a:r>
            <a:r>
              <a:rPr lang="en-US" dirty="0" smtClean="0"/>
              <a:t>from </a:t>
            </a:r>
            <a:r>
              <a:rPr lang="en-US" dirty="0"/>
              <a:t>Capturing Cambridge</a:t>
            </a:r>
          </a:p>
          <a:p>
            <a:endParaRPr lang="en-US" dirty="0"/>
          </a:p>
        </p:txBody>
      </p:sp>
      <p:sp>
        <p:nvSpPr>
          <p:cNvPr id="8" name="TextBox 7"/>
          <p:cNvSpPr txBox="1"/>
          <p:nvPr/>
        </p:nvSpPr>
        <p:spPr>
          <a:xfrm>
            <a:off x="6084168" y="1849740"/>
            <a:ext cx="2810624" cy="3323987"/>
          </a:xfrm>
          <a:prstGeom prst="rect">
            <a:avLst/>
          </a:prstGeom>
          <a:noFill/>
        </p:spPr>
        <p:txBody>
          <a:bodyPr wrap="square" rtlCol="0">
            <a:spAutoFit/>
          </a:bodyPr>
          <a:lstStyle/>
          <a:p>
            <a:r>
              <a:rPr lang="en-US" sz="2400" dirty="0" smtClean="0">
                <a:latin typeface="Calibri" charset="0"/>
                <a:ea typeface="Calibri" charset="0"/>
                <a:cs typeface="Calibri" charset="0"/>
              </a:rPr>
              <a:t>One of the Victorian workers on the railway was William Bright, who was described as a ‘good staff man’ and was the station master from 1884 to 1894. </a:t>
            </a:r>
          </a:p>
          <a:p>
            <a:endParaRPr lang="en-US" dirty="0"/>
          </a:p>
        </p:txBody>
      </p:sp>
      <p:sp>
        <p:nvSpPr>
          <p:cNvPr id="3" name="Rectangle 2"/>
          <p:cNvSpPr>
            <a:spLocks noChangeArrowheads="1"/>
          </p:cNvSpPr>
          <p:nvPr/>
        </p:nvSpPr>
        <p:spPr bwMode="auto">
          <a:xfrm>
            <a:off x="251519" y="1842614"/>
            <a:ext cx="105028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842614"/>
            <a:ext cx="5575281" cy="3674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338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Station Master’s House</a:t>
            </a:r>
            <a:endParaRPr lang="en-US" dirty="0"/>
          </a:p>
        </p:txBody>
      </p:sp>
      <p:sp>
        <p:nvSpPr>
          <p:cNvPr id="4" name="Rectangle 3"/>
          <p:cNvSpPr/>
          <p:nvPr/>
        </p:nvSpPr>
        <p:spPr>
          <a:xfrm>
            <a:off x="5580112" y="1521009"/>
            <a:ext cx="3563888" cy="4093428"/>
          </a:xfrm>
          <a:prstGeom prst="rect">
            <a:avLst/>
          </a:prstGeom>
        </p:spPr>
        <p:txBody>
          <a:bodyPr wrap="square">
            <a:spAutoFit/>
          </a:bodyPr>
          <a:lstStyle/>
          <a:p>
            <a:r>
              <a:rPr lang="en-US" sz="2000" dirty="0">
                <a:latin typeface="Calibri" charset="0"/>
                <a:ea typeface="Calibri" charset="0"/>
                <a:cs typeface="Calibri" charset="0"/>
              </a:rPr>
              <a:t>William Bright was the first person to live in </a:t>
            </a:r>
            <a:r>
              <a:rPr lang="en-US" sz="2000" dirty="0" err="1">
                <a:latin typeface="Calibri" charset="0"/>
                <a:ea typeface="Calibri" charset="0"/>
                <a:cs typeface="Calibri" charset="0"/>
              </a:rPr>
              <a:t>Morcombe</a:t>
            </a:r>
            <a:r>
              <a:rPr lang="en-US" sz="2000" dirty="0">
                <a:latin typeface="Calibri" charset="0"/>
                <a:ea typeface="Calibri" charset="0"/>
                <a:cs typeface="Calibri" charset="0"/>
              </a:rPr>
              <a:t> House, which was the </a:t>
            </a:r>
            <a:r>
              <a:rPr lang="en-US" sz="2000" dirty="0" smtClean="0">
                <a:latin typeface="Calibri" charset="0"/>
                <a:ea typeface="Calibri" charset="0"/>
                <a:cs typeface="Calibri" charset="0"/>
              </a:rPr>
              <a:t>Station </a:t>
            </a:r>
            <a:r>
              <a:rPr lang="en-US" sz="2000" dirty="0">
                <a:latin typeface="Calibri" charset="0"/>
                <a:ea typeface="Calibri" charset="0"/>
                <a:cs typeface="Calibri" charset="0"/>
              </a:rPr>
              <a:t>M</a:t>
            </a:r>
            <a:r>
              <a:rPr lang="en-US" sz="2000" dirty="0" smtClean="0">
                <a:latin typeface="Calibri" charset="0"/>
                <a:ea typeface="Calibri" charset="0"/>
                <a:cs typeface="Calibri" charset="0"/>
              </a:rPr>
              <a:t>aster’s </a:t>
            </a:r>
            <a:r>
              <a:rPr lang="en-US" sz="2000" dirty="0">
                <a:latin typeface="Calibri" charset="0"/>
                <a:ea typeface="Calibri" charset="0"/>
                <a:cs typeface="Calibri" charset="0"/>
              </a:rPr>
              <a:t>H</a:t>
            </a:r>
            <a:r>
              <a:rPr lang="en-US" sz="2000" dirty="0" smtClean="0">
                <a:latin typeface="Calibri" charset="0"/>
                <a:ea typeface="Calibri" charset="0"/>
                <a:cs typeface="Calibri" charset="0"/>
              </a:rPr>
              <a:t>ouse </a:t>
            </a:r>
            <a:r>
              <a:rPr lang="en-US" sz="2000" dirty="0">
                <a:latin typeface="Calibri" charset="0"/>
                <a:ea typeface="Calibri" charset="0"/>
                <a:cs typeface="Calibri" charset="0"/>
              </a:rPr>
              <a:t>for </a:t>
            </a:r>
            <a:r>
              <a:rPr lang="en-US" sz="2000" dirty="0" smtClean="0">
                <a:latin typeface="Calibri" charset="0"/>
                <a:ea typeface="Calibri" charset="0"/>
                <a:cs typeface="Calibri" charset="0"/>
              </a:rPr>
              <a:t>many </a:t>
            </a:r>
            <a:r>
              <a:rPr lang="en-US" sz="2000" dirty="0">
                <a:latin typeface="Calibri" charset="0"/>
                <a:ea typeface="Calibri" charset="0"/>
                <a:cs typeface="Calibri" charset="0"/>
              </a:rPr>
              <a:t>years. </a:t>
            </a:r>
            <a:r>
              <a:rPr lang="en-US" sz="2000" dirty="0" smtClean="0">
                <a:latin typeface="Calibri" charset="0"/>
                <a:ea typeface="Calibri" charset="0"/>
                <a:cs typeface="Calibri" charset="0"/>
              </a:rPr>
              <a:t>It was quite a spacious house compared to the houses of other railway workers.</a:t>
            </a:r>
          </a:p>
          <a:p>
            <a:endParaRPr lang="en-US" sz="2000" dirty="0">
              <a:latin typeface="Calibri" charset="0"/>
              <a:ea typeface="Calibri" charset="0"/>
              <a:cs typeface="Calibri" charset="0"/>
            </a:endParaRPr>
          </a:p>
          <a:p>
            <a:r>
              <a:rPr lang="en-US" sz="2000" dirty="0" smtClean="0">
                <a:latin typeface="Calibri" charset="0"/>
                <a:ea typeface="Calibri" charset="0"/>
                <a:cs typeface="Calibri" charset="0"/>
              </a:rPr>
              <a:t>It </a:t>
            </a:r>
            <a:r>
              <a:rPr lang="en-US" sz="2000" dirty="0">
                <a:latin typeface="Calibri" charset="0"/>
                <a:ea typeface="Calibri" charset="0"/>
                <a:cs typeface="Calibri" charset="0"/>
              </a:rPr>
              <a:t>stood where the Mill Road Butchers Shop now stands </a:t>
            </a:r>
            <a:r>
              <a:rPr lang="en-US" sz="2000" dirty="0" smtClean="0">
                <a:latin typeface="Calibri" charset="0"/>
                <a:ea typeface="Calibri" charset="0"/>
                <a:cs typeface="Calibri" charset="0"/>
              </a:rPr>
              <a:t>at number 128 Mill Road, on </a:t>
            </a:r>
            <a:r>
              <a:rPr lang="en-US" sz="2000" dirty="0">
                <a:latin typeface="Calibri" charset="0"/>
                <a:ea typeface="Calibri" charset="0"/>
                <a:cs typeface="Calibri" charset="0"/>
              </a:rPr>
              <a:t>the corner of Devonshire </a:t>
            </a:r>
            <a:r>
              <a:rPr lang="en-US" sz="2000" dirty="0" smtClean="0">
                <a:latin typeface="Calibri" charset="0"/>
                <a:ea typeface="Calibri" charset="0"/>
                <a:cs typeface="Calibri" charset="0"/>
              </a:rPr>
              <a:t>Road, which you can see in the photo.</a:t>
            </a:r>
            <a:endParaRPr lang="en-US" sz="2000" dirty="0">
              <a:latin typeface="Calibri" charset="0"/>
              <a:ea typeface="Calibri" charset="0"/>
              <a:cs typeface="Calibri" charset="0"/>
            </a:endParaRPr>
          </a:p>
        </p:txBody>
      </p:sp>
      <p:sp>
        <p:nvSpPr>
          <p:cNvPr id="5" name="Rectangle 4"/>
          <p:cNvSpPr/>
          <p:nvPr/>
        </p:nvSpPr>
        <p:spPr>
          <a:xfrm>
            <a:off x="0" y="5385990"/>
            <a:ext cx="5616624" cy="923330"/>
          </a:xfrm>
          <a:prstGeom prst="rect">
            <a:avLst/>
          </a:prstGeom>
        </p:spPr>
        <p:txBody>
          <a:bodyPr wrap="square">
            <a:spAutoFit/>
          </a:bodyPr>
          <a:lstStyle/>
          <a:p>
            <a:r>
              <a:rPr lang="en-US" dirty="0">
                <a:solidFill>
                  <a:srgbClr val="222222"/>
                </a:solidFill>
                <a:latin typeface="arial" charset="0"/>
              </a:rPr>
              <a:t> </a:t>
            </a:r>
            <a:r>
              <a:rPr lang="en-US" dirty="0" smtClean="0">
                <a:latin typeface="arial" charset="0"/>
              </a:rPr>
              <a:t>Photo of the </a:t>
            </a:r>
            <a:r>
              <a:rPr lang="en-US" dirty="0">
                <a:latin typeface="arial" charset="0"/>
              </a:rPr>
              <a:t>c</a:t>
            </a:r>
            <a:r>
              <a:rPr lang="en-US" dirty="0" smtClean="0">
                <a:latin typeface="arial" charset="0"/>
              </a:rPr>
              <a:t>orner </a:t>
            </a:r>
            <a:r>
              <a:rPr lang="en-US" dirty="0">
                <a:latin typeface="arial" charset="0"/>
              </a:rPr>
              <a:t>by </a:t>
            </a:r>
            <a:r>
              <a:rPr lang="en-US" dirty="0" smtClean="0">
                <a:latin typeface="arial" charset="0"/>
              </a:rPr>
              <a:t>the Butchers </a:t>
            </a:r>
            <a:r>
              <a:rPr lang="en-US" dirty="0">
                <a:latin typeface="arial" charset="0"/>
              </a:rPr>
              <a:t>shop (</a:t>
            </a:r>
            <a:r>
              <a:rPr lang="en-US" dirty="0" smtClean="0">
                <a:latin typeface="arial" charset="0"/>
              </a:rPr>
              <a:t>where </a:t>
            </a:r>
            <a:r>
              <a:rPr lang="en-US" dirty="0" err="1" smtClean="0">
                <a:latin typeface="arial" charset="0"/>
              </a:rPr>
              <a:t>Morcombe</a:t>
            </a:r>
            <a:r>
              <a:rPr lang="en-US" dirty="0" smtClean="0">
                <a:latin typeface="arial" charset="0"/>
              </a:rPr>
              <a:t> House was), f</a:t>
            </a:r>
            <a:r>
              <a:rPr lang="en-US" dirty="0" smtClean="0"/>
              <a:t>rom </a:t>
            </a:r>
            <a:r>
              <a:rPr lang="en-US" dirty="0"/>
              <a:t>Capturing Cambridge</a:t>
            </a:r>
          </a:p>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1700808"/>
            <a:ext cx="5255680" cy="3528392"/>
          </a:xfrm>
          <a:prstGeom prst="rect">
            <a:avLst/>
          </a:prstGeom>
        </p:spPr>
      </p:pic>
    </p:spTree>
    <p:extLst>
      <p:ext uri="{BB962C8B-B14F-4D97-AF65-F5344CB8AC3E}">
        <p14:creationId xmlns:p14="http://schemas.microsoft.com/office/powerpoint/2010/main" val="1769269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William Promotes </a:t>
            </a:r>
            <a:br>
              <a:rPr lang="en-US" dirty="0" smtClean="0"/>
            </a:br>
            <a:r>
              <a:rPr lang="en-US" dirty="0" smtClean="0"/>
              <a:t>St. John Ambulance</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099" y="1731173"/>
            <a:ext cx="4411529" cy="3267288"/>
          </a:xfrm>
          <a:prstGeom prst="rect">
            <a:avLst/>
          </a:prstGeom>
        </p:spPr>
      </p:pic>
      <p:sp>
        <p:nvSpPr>
          <p:cNvPr id="6" name="TextBox 5"/>
          <p:cNvSpPr txBox="1"/>
          <p:nvPr/>
        </p:nvSpPr>
        <p:spPr>
          <a:xfrm>
            <a:off x="269123" y="5207484"/>
            <a:ext cx="4560147" cy="738664"/>
          </a:xfrm>
          <a:prstGeom prst="rect">
            <a:avLst/>
          </a:prstGeom>
          <a:noFill/>
        </p:spPr>
        <p:txBody>
          <a:bodyPr wrap="square" rtlCol="0">
            <a:spAutoFit/>
          </a:bodyPr>
          <a:lstStyle/>
          <a:p>
            <a:r>
              <a:rPr lang="en-US" sz="1400" dirty="0" smtClean="0"/>
              <a:t>Photo of the Railway </a:t>
            </a:r>
            <a:r>
              <a:rPr lang="en-US" sz="1400" dirty="0"/>
              <a:t>Mission </a:t>
            </a:r>
            <a:r>
              <a:rPr lang="en-US" sz="1400" dirty="0" smtClean="0"/>
              <a:t>Hall, </a:t>
            </a:r>
            <a:r>
              <a:rPr lang="en-US" sz="1400" dirty="0"/>
              <a:t>Devonshire Road, </a:t>
            </a:r>
            <a:r>
              <a:rPr lang="en-US" sz="1400" dirty="0" smtClean="0"/>
              <a:t>1889, where St. John Ambulance meetings took place </a:t>
            </a:r>
          </a:p>
          <a:p>
            <a:r>
              <a:rPr lang="en-US" sz="1400" dirty="0" smtClean="0"/>
              <a:t>Keith </a:t>
            </a:r>
            <a:r>
              <a:rPr lang="en-US" sz="1400" dirty="0" err="1" smtClean="0"/>
              <a:t>Edkins</a:t>
            </a:r>
            <a:r>
              <a:rPr lang="en-US" sz="1400" dirty="0" smtClean="0"/>
              <a:t> 2008, </a:t>
            </a:r>
            <a:r>
              <a:rPr lang="en-US" sz="1400" dirty="0" err="1" smtClean="0"/>
              <a:t>geography.org.uk</a:t>
            </a:r>
            <a:r>
              <a:rPr lang="en-US" sz="1400" dirty="0" smtClean="0"/>
              <a:t> </a:t>
            </a:r>
            <a:endParaRPr lang="en-US" sz="1400" dirty="0"/>
          </a:p>
        </p:txBody>
      </p:sp>
      <p:sp>
        <p:nvSpPr>
          <p:cNvPr id="7" name="Rectangle 6"/>
          <p:cNvSpPr/>
          <p:nvPr/>
        </p:nvSpPr>
        <p:spPr>
          <a:xfrm>
            <a:off x="4726874" y="1779784"/>
            <a:ext cx="4438391" cy="4185761"/>
          </a:xfrm>
          <a:prstGeom prst="rect">
            <a:avLst/>
          </a:prstGeom>
        </p:spPr>
        <p:txBody>
          <a:bodyPr wrap="square">
            <a:spAutoFit/>
          </a:bodyPr>
          <a:lstStyle/>
          <a:p>
            <a:r>
              <a:rPr lang="en-US" sz="1900" dirty="0" smtClean="0">
                <a:latin typeface="Calibri" charset="0"/>
                <a:ea typeface="Calibri" charset="0"/>
                <a:cs typeface="Calibri" charset="0"/>
              </a:rPr>
              <a:t>William helped to promote St. John Ambulance Brigade in Cambridge, which trained people to provide free ambulance services to railway workers and other local people (as there was no NHS then).</a:t>
            </a:r>
            <a:r>
              <a:rPr lang="en-US" sz="1900" dirty="0">
                <a:latin typeface="Calibri" charset="0"/>
                <a:ea typeface="Calibri" charset="0"/>
                <a:cs typeface="Calibri" charset="0"/>
              </a:rPr>
              <a:t> </a:t>
            </a:r>
            <a:endParaRPr lang="en-US" sz="1900" dirty="0" smtClean="0">
              <a:latin typeface="Calibri" charset="0"/>
              <a:ea typeface="Calibri" charset="0"/>
              <a:cs typeface="Calibri" charset="0"/>
            </a:endParaRPr>
          </a:p>
          <a:p>
            <a:endParaRPr lang="en-US" sz="1900" dirty="0">
              <a:latin typeface="Calibri" charset="0"/>
              <a:ea typeface="Calibri" charset="0"/>
              <a:cs typeface="Calibri" charset="0"/>
            </a:endParaRPr>
          </a:p>
          <a:p>
            <a:r>
              <a:rPr lang="en-US" sz="1900" dirty="0" smtClean="0">
                <a:latin typeface="Calibri" charset="0"/>
                <a:ea typeface="Calibri" charset="0"/>
                <a:cs typeface="Calibri" charset="0"/>
              </a:rPr>
              <a:t>Records show that in 1893 he oversaw a demonstration of the St. John ambulance work and 59 people were presented with badges and certificates in the Railway Mission Hall for their achievements. The Hall was </a:t>
            </a:r>
            <a:r>
              <a:rPr lang="en-US" sz="1900" dirty="0">
                <a:latin typeface="Calibri" charset="0"/>
                <a:ea typeface="Calibri" charset="0"/>
                <a:cs typeface="Calibri" charset="0"/>
              </a:rPr>
              <a:t>just round the corner from William Bright’s </a:t>
            </a:r>
            <a:r>
              <a:rPr lang="en-US" sz="1900" dirty="0" smtClean="0">
                <a:latin typeface="Calibri" charset="0"/>
                <a:ea typeface="Calibri" charset="0"/>
                <a:cs typeface="Calibri" charset="0"/>
              </a:rPr>
              <a:t>house, so very convenient for him to get to meetings.</a:t>
            </a:r>
            <a:endParaRPr lang="en-US" sz="1900" dirty="0">
              <a:latin typeface="Calibri" charset="0"/>
              <a:ea typeface="Calibri" charset="0"/>
              <a:cs typeface="Calibri" charset="0"/>
            </a:endParaRPr>
          </a:p>
        </p:txBody>
      </p:sp>
    </p:spTree>
    <p:extLst>
      <p:ext uri="{BB962C8B-B14F-4D97-AF65-F5344CB8AC3E}">
        <p14:creationId xmlns:p14="http://schemas.microsoft.com/office/powerpoint/2010/main" val="1654776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Cambridge Railway Band</a:t>
            </a:r>
            <a:endParaRPr lang="en-US" dirty="0"/>
          </a:p>
        </p:txBody>
      </p:sp>
      <p:sp>
        <p:nvSpPr>
          <p:cNvPr id="6" name="TextBox 5"/>
          <p:cNvSpPr txBox="1"/>
          <p:nvPr/>
        </p:nvSpPr>
        <p:spPr>
          <a:xfrm>
            <a:off x="5785863" y="1768856"/>
            <a:ext cx="3261871" cy="3785652"/>
          </a:xfrm>
          <a:prstGeom prst="rect">
            <a:avLst/>
          </a:prstGeom>
          <a:noFill/>
        </p:spPr>
        <p:txBody>
          <a:bodyPr wrap="square" rtlCol="0">
            <a:spAutoFit/>
          </a:bodyPr>
          <a:lstStyle/>
          <a:p>
            <a:r>
              <a:rPr lang="en-US" sz="2000" dirty="0" smtClean="0">
                <a:latin typeface="Calibri" charset="0"/>
                <a:ea typeface="Calibri" charset="0"/>
                <a:cs typeface="Calibri" charset="0"/>
              </a:rPr>
              <a:t>During William Bright’s time, around 1892/3 the Cambridge Railway Band was formed. It was a brass band for local people to join, which was very popular, with about 30 members.</a:t>
            </a:r>
          </a:p>
          <a:p>
            <a:endParaRPr lang="en-US" sz="2000" dirty="0">
              <a:latin typeface="Calibri" charset="0"/>
              <a:ea typeface="Calibri" charset="0"/>
              <a:cs typeface="Calibri" charset="0"/>
            </a:endParaRPr>
          </a:p>
          <a:p>
            <a:r>
              <a:rPr lang="en-US" sz="2000" dirty="0" smtClean="0">
                <a:latin typeface="Calibri" charset="0"/>
                <a:ea typeface="Calibri" charset="0"/>
                <a:cs typeface="Calibri" charset="0"/>
              </a:rPr>
              <a:t>They played in a number of local venues, such as the Railway Mission Hall on Devonshire Road.</a:t>
            </a:r>
            <a:endParaRPr lang="en-US" sz="2000" dirty="0">
              <a:latin typeface="Calibri" charset="0"/>
              <a:ea typeface="Calibri" charset="0"/>
              <a:cs typeface="Calibri" charset="0"/>
            </a:endParaRPr>
          </a:p>
        </p:txBody>
      </p:sp>
      <p:sp>
        <p:nvSpPr>
          <p:cNvPr id="8" name="TextBox 7"/>
          <p:cNvSpPr txBox="1"/>
          <p:nvPr/>
        </p:nvSpPr>
        <p:spPr>
          <a:xfrm>
            <a:off x="457200" y="5554508"/>
            <a:ext cx="5981125" cy="646331"/>
          </a:xfrm>
          <a:prstGeom prst="rect">
            <a:avLst/>
          </a:prstGeom>
          <a:noFill/>
        </p:spPr>
        <p:txBody>
          <a:bodyPr wrap="none" rtlCol="0">
            <a:spAutoFit/>
          </a:bodyPr>
          <a:lstStyle/>
          <a:p>
            <a:r>
              <a:rPr lang="en-US" dirty="0" smtClean="0"/>
              <a:t>Photo of Boys Brigade </a:t>
            </a:r>
            <a:r>
              <a:rPr lang="en-US" dirty="0"/>
              <a:t>band, </a:t>
            </a:r>
            <a:r>
              <a:rPr lang="en-US" dirty="0" smtClean="0"/>
              <a:t>from </a:t>
            </a:r>
            <a:r>
              <a:rPr lang="en-US" dirty="0"/>
              <a:t>Capturing Cambridge</a:t>
            </a:r>
          </a:p>
          <a:p>
            <a:endParaRPr lang="en-US" dirty="0"/>
          </a:p>
        </p:txBody>
      </p:sp>
      <p:sp>
        <p:nvSpPr>
          <p:cNvPr id="3" name="Rectangle 2"/>
          <p:cNvSpPr>
            <a:spLocks noChangeArrowheads="1"/>
          </p:cNvSpPr>
          <p:nvPr/>
        </p:nvSpPr>
        <p:spPr bwMode="auto">
          <a:xfrm>
            <a:off x="286745" y="182854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4"/>
          <p:cNvSpPr>
            <a:spLocks noChangeArrowheads="1"/>
          </p:cNvSpPr>
          <p:nvPr/>
        </p:nvSpPr>
        <p:spPr bwMode="auto">
          <a:xfrm>
            <a:off x="310065" y="1828543"/>
            <a:ext cx="110922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066" y="1828544"/>
            <a:ext cx="5439520" cy="3544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144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7146070" y="2490016"/>
            <a:ext cx="1852710" cy="276404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The Railway Men </a:t>
            </a:r>
            <a:endParaRPr lang="en-US" dirty="0"/>
          </a:p>
        </p:txBody>
      </p:sp>
      <p:sp>
        <p:nvSpPr>
          <p:cNvPr id="6" name="Rectangle 5"/>
          <p:cNvSpPr/>
          <p:nvPr/>
        </p:nvSpPr>
        <p:spPr>
          <a:xfrm>
            <a:off x="200751" y="1609881"/>
            <a:ext cx="8828685" cy="4524315"/>
          </a:xfrm>
          <a:prstGeom prst="rect">
            <a:avLst/>
          </a:prstGeom>
        </p:spPr>
        <p:txBody>
          <a:bodyPr wrap="square">
            <a:spAutoFit/>
          </a:bodyPr>
          <a:lstStyle/>
          <a:p>
            <a:pPr marL="0" marR="0">
              <a:spcBef>
                <a:spcPts val="0"/>
              </a:spcBef>
              <a:spcAft>
                <a:spcPts val="0"/>
              </a:spcAft>
            </a:pPr>
            <a:r>
              <a:rPr lang="en-GB" dirty="0" smtClean="0">
                <a:latin typeface="Calibri" charset="0"/>
                <a:ea typeface="Calibri" charset="0"/>
                <a:cs typeface="Times New Roman" charset="0"/>
              </a:rPr>
              <a:t>The </a:t>
            </a:r>
            <a:r>
              <a:rPr lang="en-GB" dirty="0">
                <a:latin typeface="Calibri" charset="0"/>
                <a:ea typeface="Calibri" charset="0"/>
                <a:cs typeface="Times New Roman" charset="0"/>
              </a:rPr>
              <a:t>railway workers dominated the </a:t>
            </a:r>
            <a:r>
              <a:rPr lang="en-GB" dirty="0" smtClean="0">
                <a:latin typeface="Calibri" charset="0"/>
                <a:ea typeface="Calibri" charset="0"/>
                <a:cs typeface="Times New Roman" charset="0"/>
              </a:rPr>
              <a:t>area- for </a:t>
            </a:r>
            <a:r>
              <a:rPr lang="en-GB" dirty="0">
                <a:latin typeface="Calibri" charset="0"/>
                <a:ea typeface="Calibri" charset="0"/>
                <a:cs typeface="Times New Roman" charset="0"/>
              </a:rPr>
              <a:t>example in one street in 1900 there were:</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4 porters</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railway labourer</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2 fitters </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5 drivers</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coal porter</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2 stone breakers</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boilermaker</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signalman</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3 railway clerks</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2 guards</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foreman</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shunter</a:t>
            </a:r>
            <a:endParaRPr lang="en-US" dirty="0">
              <a:latin typeface="Calibri" charset="0"/>
              <a:ea typeface="Calibri" charset="0"/>
              <a:cs typeface="Times New Roman" charset="0"/>
            </a:endParaRPr>
          </a:p>
          <a:p>
            <a:pPr marL="0" marR="0">
              <a:spcBef>
                <a:spcPts val="0"/>
              </a:spcBef>
              <a:spcAft>
                <a:spcPts val="0"/>
              </a:spcAft>
            </a:pPr>
            <a:r>
              <a:rPr lang="en-GB" dirty="0">
                <a:latin typeface="Calibri" charset="0"/>
                <a:ea typeface="Calibri" charset="0"/>
                <a:cs typeface="Times New Roman" charset="0"/>
              </a:rPr>
              <a:t>1 goods inspector</a:t>
            </a:r>
            <a:endParaRPr lang="en-US" dirty="0">
              <a:latin typeface="Calibri" charset="0"/>
              <a:ea typeface="Calibri" charset="0"/>
              <a:cs typeface="Times New Roman" charset="0"/>
            </a:endParaRPr>
          </a:p>
          <a:p>
            <a:pPr marL="0" marR="0">
              <a:spcBef>
                <a:spcPts val="0"/>
              </a:spcBef>
              <a:spcAft>
                <a:spcPts val="0"/>
              </a:spcAft>
            </a:pPr>
            <a:r>
              <a:rPr lang="en-GB" dirty="0" smtClean="0">
                <a:latin typeface="Calibri" charset="0"/>
                <a:ea typeface="Calibri" charset="0"/>
                <a:cs typeface="Times New Roman" charset="0"/>
              </a:rPr>
              <a:t>1 carriage inspector </a:t>
            </a:r>
            <a:endParaRPr lang="en-US" dirty="0" smtClean="0">
              <a:latin typeface="Calibri" charset="0"/>
              <a:ea typeface="Calibri" charset="0"/>
              <a:cs typeface="Times New Roman" charset="0"/>
            </a:endParaRPr>
          </a:p>
          <a:p>
            <a:pPr marL="0" marR="0">
              <a:spcBef>
                <a:spcPts val="0"/>
              </a:spcBef>
              <a:spcAft>
                <a:spcPts val="0"/>
              </a:spcAft>
            </a:pPr>
            <a:r>
              <a:rPr lang="en-GB" dirty="0" smtClean="0">
                <a:latin typeface="Calibri" charset="0"/>
                <a:ea typeface="Calibri" charset="0"/>
                <a:cs typeface="Times New Roman" charset="0"/>
              </a:rPr>
              <a:t>1 </a:t>
            </a:r>
            <a:r>
              <a:rPr lang="en-GB" dirty="0">
                <a:latin typeface="Calibri" charset="0"/>
                <a:ea typeface="Calibri" charset="0"/>
                <a:cs typeface="Times New Roman" charset="0"/>
              </a:rPr>
              <a:t>railway </a:t>
            </a:r>
            <a:r>
              <a:rPr lang="en-GB" dirty="0" smtClean="0">
                <a:latin typeface="Calibri" charset="0"/>
                <a:ea typeface="Calibri" charset="0"/>
                <a:cs typeface="Times New Roman" charset="0"/>
              </a:rPr>
              <a:t>examiner</a:t>
            </a:r>
            <a:r>
              <a:rPr lang="en-GB" dirty="0">
                <a:latin typeface="Calibri" charset="0"/>
                <a:ea typeface="Calibri" charset="0"/>
                <a:cs typeface="Times New Roman" charset="0"/>
              </a:rPr>
              <a:t> </a:t>
            </a:r>
            <a:endParaRPr lang="en-US" dirty="0">
              <a:latin typeface="Calibri" charset="0"/>
              <a:ea typeface="Calibri" charset="0"/>
              <a:cs typeface="Times New Roman"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1232" y="2185685"/>
            <a:ext cx="4769618" cy="337271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064351" y="2689762"/>
            <a:ext cx="2016148" cy="2831544"/>
          </a:xfrm>
          <a:prstGeom prst="rect">
            <a:avLst/>
          </a:prstGeom>
        </p:spPr>
        <p:txBody>
          <a:bodyPr wrap="square">
            <a:spAutoFit/>
          </a:bodyPr>
          <a:lstStyle/>
          <a:p>
            <a:pPr algn="ctr">
              <a:spcBef>
                <a:spcPts val="0"/>
              </a:spcBef>
              <a:spcAft>
                <a:spcPts val="0"/>
              </a:spcAft>
            </a:pPr>
            <a:r>
              <a:rPr lang="en-GB" sz="2000" b="1" dirty="0">
                <a:solidFill>
                  <a:schemeClr val="bg1"/>
                </a:solidFill>
                <a:latin typeface="Calibri" charset="0"/>
                <a:ea typeface="Calibri" charset="0"/>
                <a:cs typeface="Times New Roman" charset="0"/>
              </a:rPr>
              <a:t>So there were a huge number </a:t>
            </a:r>
            <a:r>
              <a:rPr lang="en-GB" sz="2000" b="1" dirty="0" smtClean="0">
                <a:solidFill>
                  <a:schemeClr val="bg1"/>
                </a:solidFill>
                <a:latin typeface="Calibri" charset="0"/>
                <a:ea typeface="Calibri" charset="0"/>
                <a:cs typeface="Times New Roman" charset="0"/>
              </a:rPr>
              <a:t>of</a:t>
            </a:r>
          </a:p>
          <a:p>
            <a:pPr algn="ctr">
              <a:spcBef>
                <a:spcPts val="0"/>
              </a:spcBef>
              <a:spcAft>
                <a:spcPts val="0"/>
              </a:spcAft>
            </a:pPr>
            <a:r>
              <a:rPr lang="en-GB" sz="2000" b="1" dirty="0" smtClean="0">
                <a:solidFill>
                  <a:schemeClr val="bg1"/>
                </a:solidFill>
                <a:latin typeface="Calibri" charset="0"/>
                <a:ea typeface="Calibri" charset="0"/>
                <a:cs typeface="Times New Roman" charset="0"/>
              </a:rPr>
              <a:t>railway workers</a:t>
            </a:r>
            <a:r>
              <a:rPr lang="en-GB" sz="2000" b="1" dirty="0">
                <a:solidFill>
                  <a:schemeClr val="bg1"/>
                </a:solidFill>
                <a:latin typeface="Calibri" charset="0"/>
                <a:ea typeface="Calibri" charset="0"/>
                <a:cs typeface="Times New Roman" charset="0"/>
              </a:rPr>
              <a:t>, </a:t>
            </a:r>
            <a:r>
              <a:rPr lang="en-GB" sz="2000" b="1" dirty="0" smtClean="0">
                <a:solidFill>
                  <a:schemeClr val="bg1"/>
                </a:solidFill>
                <a:latin typeface="Calibri" charset="0"/>
                <a:ea typeface="Calibri" charset="0"/>
                <a:cs typeface="Times New Roman" charset="0"/>
              </a:rPr>
              <a:t>all doing </a:t>
            </a:r>
            <a:r>
              <a:rPr lang="en-GB" sz="2000" b="1" dirty="0">
                <a:solidFill>
                  <a:schemeClr val="bg1"/>
                </a:solidFill>
                <a:latin typeface="Calibri" charset="0"/>
                <a:ea typeface="Calibri" charset="0"/>
                <a:cs typeface="Times New Roman" charset="0"/>
              </a:rPr>
              <a:t>different jobs, </a:t>
            </a:r>
            <a:endParaRPr lang="en-GB" sz="2000" b="1" dirty="0" smtClean="0">
              <a:solidFill>
                <a:schemeClr val="bg1"/>
              </a:solidFill>
              <a:latin typeface="Calibri" charset="0"/>
              <a:ea typeface="Calibri" charset="0"/>
              <a:cs typeface="Times New Roman" charset="0"/>
            </a:endParaRPr>
          </a:p>
          <a:p>
            <a:pPr algn="ctr">
              <a:spcBef>
                <a:spcPts val="0"/>
              </a:spcBef>
              <a:spcAft>
                <a:spcPts val="0"/>
              </a:spcAft>
            </a:pPr>
            <a:r>
              <a:rPr lang="en-GB" sz="2000" b="1" dirty="0" smtClean="0">
                <a:solidFill>
                  <a:schemeClr val="bg1"/>
                </a:solidFill>
                <a:latin typeface="Calibri" charset="0"/>
                <a:ea typeface="Calibri" charset="0"/>
                <a:cs typeface="Times New Roman" charset="0"/>
              </a:rPr>
              <a:t>but living on </a:t>
            </a:r>
            <a:r>
              <a:rPr lang="en-GB" sz="2000" b="1" dirty="0">
                <a:solidFill>
                  <a:schemeClr val="bg1"/>
                </a:solidFill>
                <a:latin typeface="Calibri" charset="0"/>
                <a:ea typeface="Calibri" charset="0"/>
                <a:cs typeface="Times New Roman" charset="0"/>
              </a:rPr>
              <a:t>one </a:t>
            </a:r>
            <a:r>
              <a:rPr lang="en-GB" sz="2000" b="1" dirty="0" smtClean="0">
                <a:solidFill>
                  <a:schemeClr val="bg1"/>
                </a:solidFill>
                <a:latin typeface="Calibri" charset="0"/>
                <a:ea typeface="Calibri" charset="0"/>
                <a:cs typeface="Times New Roman" charset="0"/>
              </a:rPr>
              <a:t>street with their families!</a:t>
            </a:r>
            <a:endParaRPr lang="en-US" sz="2000" b="1" dirty="0">
              <a:solidFill>
                <a:schemeClr val="bg1"/>
              </a:solidFill>
              <a:latin typeface="Calibri" charset="0"/>
              <a:ea typeface="Calibri" charset="0"/>
              <a:cs typeface="Times New Roman" charset="0"/>
            </a:endParaRPr>
          </a:p>
          <a:p>
            <a:pPr marL="0" marR="0" algn="ctr">
              <a:spcBef>
                <a:spcPts val="0"/>
              </a:spcBef>
              <a:spcAft>
                <a:spcPts val="0"/>
              </a:spcAft>
            </a:pPr>
            <a:endParaRPr lang="en-US" dirty="0">
              <a:latin typeface="Calibri" charset="0"/>
              <a:ea typeface="Calibri" charset="0"/>
              <a:cs typeface="Times New Roman" charset="0"/>
            </a:endParaRPr>
          </a:p>
        </p:txBody>
      </p:sp>
      <p:sp>
        <p:nvSpPr>
          <p:cNvPr id="9" name="Rectangle 8"/>
          <p:cNvSpPr/>
          <p:nvPr/>
        </p:nvSpPr>
        <p:spPr>
          <a:xfrm>
            <a:off x="2411760" y="5515201"/>
            <a:ext cx="6912768" cy="923330"/>
          </a:xfrm>
          <a:prstGeom prst="rect">
            <a:avLst/>
          </a:prstGeom>
        </p:spPr>
        <p:txBody>
          <a:bodyPr wrap="square">
            <a:spAutoFit/>
          </a:bodyPr>
          <a:lstStyle/>
          <a:p>
            <a:r>
              <a:rPr lang="en-US" dirty="0" smtClean="0">
                <a:latin typeface="arial" charset="0"/>
              </a:rPr>
              <a:t>Photo </a:t>
            </a:r>
            <a:r>
              <a:rPr lang="en-US" dirty="0">
                <a:latin typeface="arial" charset="0"/>
              </a:rPr>
              <a:t>of Cambridge Railway Track </a:t>
            </a:r>
            <a:r>
              <a:rPr lang="en-US" dirty="0" smtClean="0">
                <a:latin typeface="arial" charset="0"/>
              </a:rPr>
              <a:t>Layers, </a:t>
            </a:r>
          </a:p>
          <a:p>
            <a:r>
              <a:rPr lang="en-US" dirty="0" smtClean="0">
                <a:latin typeface="arial" charset="0"/>
              </a:rPr>
              <a:t>from </a:t>
            </a:r>
            <a:r>
              <a:rPr lang="en-US" dirty="0" smtClean="0"/>
              <a:t>Capturing </a:t>
            </a:r>
            <a:r>
              <a:rPr lang="en-US" dirty="0"/>
              <a:t>Cambridge</a:t>
            </a:r>
          </a:p>
          <a:p>
            <a:endParaRPr lang="en-US" dirty="0"/>
          </a:p>
        </p:txBody>
      </p:sp>
    </p:spTree>
    <p:extLst>
      <p:ext uri="{BB962C8B-B14F-4D97-AF65-F5344CB8AC3E}">
        <p14:creationId xmlns:p14="http://schemas.microsoft.com/office/powerpoint/2010/main" val="389188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The Railway Comes to Cambridge!</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3" name="Rectangle 2"/>
          <p:cNvSpPr/>
          <p:nvPr/>
        </p:nvSpPr>
        <p:spPr>
          <a:xfrm>
            <a:off x="4514617" y="1798691"/>
            <a:ext cx="4449871" cy="3785652"/>
          </a:xfrm>
          <a:prstGeom prst="rect">
            <a:avLst/>
          </a:prstGeom>
        </p:spPr>
        <p:txBody>
          <a:bodyPr wrap="square">
            <a:spAutoFit/>
          </a:bodyPr>
          <a:lstStyle/>
          <a:p>
            <a:pPr marL="0" marR="0">
              <a:spcBef>
                <a:spcPts val="0"/>
              </a:spcBef>
              <a:spcAft>
                <a:spcPts val="0"/>
              </a:spcAft>
            </a:pPr>
            <a:r>
              <a:rPr lang="en-GB" sz="2400" dirty="0" smtClean="0">
                <a:latin typeface="Calibri" charset="0"/>
                <a:ea typeface="Calibri" charset="0"/>
                <a:cs typeface="Times New Roman" charset="0"/>
              </a:rPr>
              <a:t>The first successful railway locomotive train ran in 1804 and Stephenson’s Rocket was designed in 1829. Railways then started to expand across the UK. </a:t>
            </a:r>
          </a:p>
          <a:p>
            <a:pPr marL="0" marR="0">
              <a:spcBef>
                <a:spcPts val="0"/>
              </a:spcBef>
              <a:spcAft>
                <a:spcPts val="0"/>
              </a:spcAft>
            </a:pPr>
            <a:endParaRPr lang="en-GB" sz="2400" dirty="0" smtClean="0">
              <a:latin typeface="Calibri" charset="0"/>
              <a:ea typeface="Calibri" charset="0"/>
              <a:cs typeface="Times New Roman" charset="0"/>
            </a:endParaRPr>
          </a:p>
          <a:p>
            <a:pPr marL="0" marR="0">
              <a:spcBef>
                <a:spcPts val="0"/>
              </a:spcBef>
              <a:spcAft>
                <a:spcPts val="0"/>
              </a:spcAft>
            </a:pPr>
            <a:r>
              <a:rPr lang="en-GB" sz="2400" dirty="0" smtClean="0">
                <a:latin typeface="Calibri" charset="0"/>
                <a:ea typeface="Calibri" charset="0"/>
                <a:cs typeface="Times New Roman" charset="0"/>
              </a:rPr>
              <a:t>Eventually </a:t>
            </a:r>
            <a:r>
              <a:rPr lang="en-GB" sz="2400" dirty="0">
                <a:latin typeface="Calibri" charset="0"/>
                <a:ea typeface="Calibri" charset="0"/>
                <a:cs typeface="Times New Roman" charset="0"/>
              </a:rPr>
              <a:t>the </a:t>
            </a:r>
            <a:r>
              <a:rPr lang="en-GB" sz="2400" dirty="0" smtClean="0">
                <a:latin typeface="Calibri" charset="0"/>
                <a:ea typeface="Calibri" charset="0"/>
                <a:cs typeface="Times New Roman" charset="0"/>
              </a:rPr>
              <a:t>railway </a:t>
            </a:r>
            <a:r>
              <a:rPr lang="en-GB" sz="2400" dirty="0">
                <a:latin typeface="Calibri" charset="0"/>
                <a:ea typeface="Calibri" charset="0"/>
                <a:cs typeface="Times New Roman" charset="0"/>
              </a:rPr>
              <a:t>reached Cambridge in July 1845, when the first trains made their way there from both London and Norwich.</a:t>
            </a:r>
            <a:endParaRPr lang="en-US" sz="2400" dirty="0">
              <a:effectLst/>
              <a:latin typeface="Calibri" charset="0"/>
              <a:ea typeface="Calibri" charset="0"/>
              <a:cs typeface="Times New Roman"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2034027"/>
            <a:ext cx="3983258" cy="3277889"/>
          </a:xfrm>
          <a:prstGeom prst="rect">
            <a:avLst/>
          </a:prstGeom>
        </p:spPr>
      </p:pic>
      <p:sp>
        <p:nvSpPr>
          <p:cNvPr id="5" name="TextBox 4"/>
          <p:cNvSpPr txBox="1"/>
          <p:nvPr/>
        </p:nvSpPr>
        <p:spPr>
          <a:xfrm>
            <a:off x="457200" y="5604735"/>
            <a:ext cx="7380537" cy="800219"/>
          </a:xfrm>
          <a:prstGeom prst="rect">
            <a:avLst/>
          </a:prstGeom>
          <a:noFill/>
        </p:spPr>
        <p:txBody>
          <a:bodyPr wrap="square" rtlCol="0">
            <a:spAutoFit/>
          </a:bodyPr>
          <a:lstStyle/>
          <a:p>
            <a:r>
              <a:rPr lang="en-US" sz="1400" dirty="0" smtClean="0">
                <a:solidFill>
                  <a:srgbClr val="FFFFFF"/>
                </a:solidFill>
                <a:latin typeface="Verdana" charset="0"/>
                <a:hlinkClick r:id="rId3"/>
              </a:rPr>
              <a:t>A Great Eastern Railway Train on display at the National Railway Museum © </a:t>
            </a:r>
            <a:r>
              <a:rPr lang="en-US" sz="1400" dirty="0">
                <a:solidFill>
                  <a:srgbClr val="FFFFFF"/>
                </a:solidFill>
                <a:latin typeface="Verdana" charset="0"/>
                <a:hlinkClick r:id="rId3"/>
              </a:rPr>
              <a:t>National Railway Museum and SSPL</a:t>
            </a:r>
            <a:endParaRPr lang="en-US" sz="1400" dirty="0"/>
          </a:p>
          <a:p>
            <a:endParaRPr lang="en-US"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232009" y="5450724"/>
            <a:ext cx="3860272" cy="136705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The Railway Men of Cambridge</a:t>
            </a:r>
            <a:endParaRPr lang="en-US" dirty="0"/>
          </a:p>
        </p:txBody>
      </p:sp>
      <p:sp>
        <p:nvSpPr>
          <p:cNvPr id="4" name="Rectangle 3"/>
          <p:cNvSpPr/>
          <p:nvPr/>
        </p:nvSpPr>
        <p:spPr>
          <a:xfrm>
            <a:off x="5076057" y="1737583"/>
            <a:ext cx="4067943" cy="3785652"/>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Times New Roman" charset="0"/>
              </a:rPr>
              <a:t>The </a:t>
            </a:r>
            <a:r>
              <a:rPr lang="en-GB" sz="2000" dirty="0" smtClean="0">
                <a:latin typeface="Calibri" charset="0"/>
                <a:ea typeface="Calibri" charset="0"/>
                <a:cs typeface="Times New Roman" charset="0"/>
              </a:rPr>
              <a:t>Railway </a:t>
            </a:r>
            <a:r>
              <a:rPr lang="en-GB" sz="2000" dirty="0">
                <a:latin typeface="Calibri" charset="0"/>
                <a:ea typeface="Calibri" charset="0"/>
                <a:cs typeface="Times New Roman" charset="0"/>
              </a:rPr>
              <a:t>Men (Workers on the Railway) </a:t>
            </a:r>
            <a:r>
              <a:rPr lang="en-GB" sz="2000" dirty="0" smtClean="0">
                <a:latin typeface="Calibri" charset="0"/>
                <a:ea typeface="Calibri" charset="0"/>
                <a:cs typeface="Times New Roman" charset="0"/>
              </a:rPr>
              <a:t>usually lived in </a:t>
            </a:r>
            <a:r>
              <a:rPr lang="en-GB" sz="2000" dirty="0">
                <a:latin typeface="Calibri" charset="0"/>
                <a:ea typeface="Calibri" charset="0"/>
                <a:cs typeface="Times New Roman" charset="0"/>
              </a:rPr>
              <a:t>walking distance of the station</a:t>
            </a:r>
            <a:r>
              <a:rPr lang="en-GB" sz="2000" dirty="0" smtClean="0">
                <a:latin typeface="Calibri" charset="0"/>
                <a:ea typeface="Calibri" charset="0"/>
                <a:cs typeface="Times New Roman" charset="0"/>
              </a:rPr>
              <a:t>.</a:t>
            </a:r>
          </a:p>
          <a:p>
            <a:pPr marL="0" marR="0">
              <a:spcBef>
                <a:spcPts val="0"/>
              </a:spcBef>
              <a:spcAft>
                <a:spcPts val="0"/>
              </a:spcAft>
            </a:pPr>
            <a:endParaRPr lang="en-GB" sz="2000" dirty="0">
              <a:latin typeface="Calibri" charset="0"/>
              <a:ea typeface="Calibri" charset="0"/>
              <a:cs typeface="Times New Roman" charset="0"/>
            </a:endParaRPr>
          </a:p>
          <a:p>
            <a:pPr marL="0" marR="0">
              <a:spcBef>
                <a:spcPts val="0"/>
              </a:spcBef>
              <a:spcAft>
                <a:spcPts val="0"/>
              </a:spcAft>
            </a:pPr>
            <a:r>
              <a:rPr lang="en-GB" sz="2000" dirty="0" smtClean="0">
                <a:latin typeface="Calibri" charset="0"/>
                <a:ea typeface="Calibri" charset="0"/>
                <a:cs typeface="Times New Roman" charset="0"/>
              </a:rPr>
              <a:t>The Victorian Railway Cottages where workers lived can still be seen on Mill Road today. </a:t>
            </a:r>
          </a:p>
          <a:p>
            <a:pPr marL="0" marR="0">
              <a:spcBef>
                <a:spcPts val="0"/>
              </a:spcBef>
              <a:spcAft>
                <a:spcPts val="0"/>
              </a:spcAft>
            </a:pPr>
            <a:endParaRPr lang="en-GB" sz="2000" dirty="0">
              <a:latin typeface="Calibri" charset="0"/>
              <a:ea typeface="Calibri" charset="0"/>
              <a:cs typeface="Times New Roman" charset="0"/>
            </a:endParaRPr>
          </a:p>
          <a:p>
            <a:pPr marL="0" marR="0">
              <a:spcBef>
                <a:spcPts val="0"/>
              </a:spcBef>
              <a:spcAft>
                <a:spcPts val="0"/>
              </a:spcAft>
            </a:pPr>
            <a:r>
              <a:rPr lang="en-GB" sz="2000" dirty="0" smtClean="0">
                <a:latin typeface="Calibri" charset="0"/>
                <a:ea typeface="Calibri" charset="0"/>
                <a:cs typeface="Times New Roman" charset="0"/>
              </a:rPr>
              <a:t>Once the railway grew workers then moved over the bridge into other areas close to the station such as Romsey Town. </a:t>
            </a:r>
            <a:endParaRPr lang="en-US" sz="2000" dirty="0">
              <a:latin typeface="Calibri" charset="0"/>
              <a:ea typeface="Calibri" charset="0"/>
              <a:cs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62" y="1859395"/>
            <a:ext cx="4855330" cy="3266916"/>
          </a:xfrm>
          <a:prstGeom prst="rect">
            <a:avLst/>
          </a:prstGeom>
        </p:spPr>
      </p:pic>
      <p:sp>
        <p:nvSpPr>
          <p:cNvPr id="6" name="TextBox 5"/>
          <p:cNvSpPr txBox="1"/>
          <p:nvPr/>
        </p:nvSpPr>
        <p:spPr>
          <a:xfrm>
            <a:off x="220726" y="5147587"/>
            <a:ext cx="3119803" cy="954107"/>
          </a:xfrm>
          <a:prstGeom prst="rect">
            <a:avLst/>
          </a:prstGeom>
          <a:noFill/>
        </p:spPr>
        <p:txBody>
          <a:bodyPr wrap="square" rtlCol="0">
            <a:spAutoFit/>
          </a:bodyPr>
          <a:lstStyle/>
          <a:p>
            <a:r>
              <a:rPr lang="en-US" sz="1400" dirty="0" smtClean="0"/>
              <a:t>Photo of The Railway Cottages on Mill Road- where some of the railway workers lived, From Capturing Cambridge</a:t>
            </a:r>
            <a:endParaRPr lang="en-US" sz="1400" dirty="0"/>
          </a:p>
        </p:txBody>
      </p:sp>
      <p:sp>
        <p:nvSpPr>
          <p:cNvPr id="3" name="Rectangle 2"/>
          <p:cNvSpPr/>
          <p:nvPr/>
        </p:nvSpPr>
        <p:spPr>
          <a:xfrm>
            <a:off x="3260132" y="5248123"/>
            <a:ext cx="3912547" cy="1569660"/>
          </a:xfrm>
          <a:prstGeom prst="rect">
            <a:avLst/>
          </a:prstGeom>
        </p:spPr>
        <p:txBody>
          <a:bodyPr wrap="square">
            <a:spAutoFit/>
          </a:bodyPr>
          <a:lstStyle/>
          <a:p>
            <a:endParaRPr lang="en-US" sz="1600" dirty="0"/>
          </a:p>
          <a:p>
            <a:r>
              <a:rPr lang="en-US" sz="1600" dirty="0">
                <a:solidFill>
                  <a:schemeClr val="bg1"/>
                </a:solidFill>
              </a:rPr>
              <a:t>The census of 1851 shows that 29% of people who lived on Mill Road were in some way employed by the railway, a big change from the previous decade, before the coming of the railway. </a:t>
            </a:r>
          </a:p>
        </p:txBody>
      </p:sp>
    </p:spTree>
    <p:extLst>
      <p:ext uri="{BB962C8B-B14F-4D97-AF65-F5344CB8AC3E}">
        <p14:creationId xmlns:p14="http://schemas.microsoft.com/office/powerpoint/2010/main" val="1113775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Cramped Living Conditions </a:t>
            </a:r>
            <a:br>
              <a:rPr lang="en-US" dirty="0" smtClean="0"/>
            </a:br>
            <a:r>
              <a:rPr lang="en-US" dirty="0" smtClean="0"/>
              <a:t>in the Railway Cottages</a:t>
            </a:r>
            <a:endParaRPr lang="en-US" dirty="0"/>
          </a:p>
        </p:txBody>
      </p:sp>
      <p:sp>
        <p:nvSpPr>
          <p:cNvPr id="4" name="TextBox 3"/>
          <p:cNvSpPr txBox="1"/>
          <p:nvPr/>
        </p:nvSpPr>
        <p:spPr>
          <a:xfrm>
            <a:off x="179512" y="1583242"/>
            <a:ext cx="3370670" cy="4955203"/>
          </a:xfrm>
          <a:prstGeom prst="rect">
            <a:avLst/>
          </a:prstGeom>
          <a:noFill/>
        </p:spPr>
        <p:txBody>
          <a:bodyPr wrap="square" rtlCol="0">
            <a:spAutoFit/>
          </a:bodyPr>
          <a:lstStyle/>
          <a:p>
            <a:r>
              <a:rPr lang="en-US" sz="2000" dirty="0" smtClean="0">
                <a:latin typeface="Calibri" charset="0"/>
                <a:ea typeface="Calibri" charset="0"/>
                <a:cs typeface="Calibri" charset="0"/>
              </a:rPr>
              <a:t>So not everyone lived in such spacious houses like the Station Master. Most railway workers would have</a:t>
            </a:r>
          </a:p>
          <a:p>
            <a:r>
              <a:rPr lang="en-US" sz="2000" dirty="0" smtClean="0">
                <a:latin typeface="Calibri" charset="0"/>
                <a:ea typeface="Calibri" charset="0"/>
                <a:cs typeface="Calibri" charset="0"/>
              </a:rPr>
              <a:t>lived in cramp conditions. </a:t>
            </a:r>
          </a:p>
          <a:p>
            <a:endParaRPr lang="en-US" sz="2000" dirty="0">
              <a:latin typeface="Calibri" charset="0"/>
              <a:ea typeface="Calibri" charset="0"/>
              <a:cs typeface="Calibri" charset="0"/>
            </a:endParaRPr>
          </a:p>
          <a:p>
            <a:r>
              <a:rPr lang="en-US" sz="2000" dirty="0" smtClean="0">
                <a:latin typeface="Calibri" charset="0"/>
                <a:ea typeface="Calibri" charset="0"/>
                <a:cs typeface="Calibri" charset="0"/>
              </a:rPr>
              <a:t>For example in the No. 28, one of railway cottages on Mill Road, there were 5 members of the Butler family and 9 members of the Linsey family all living in the same house, so 8 people earning a wage and 6 children under 15 years old.</a:t>
            </a:r>
          </a:p>
          <a:p>
            <a:r>
              <a:rPr lang="en-US" dirty="0"/>
              <a:t> </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8800" y="1787155"/>
            <a:ext cx="5136618" cy="3456181"/>
          </a:xfrm>
          <a:prstGeom prst="rect">
            <a:avLst/>
          </a:prstGeom>
        </p:spPr>
      </p:pic>
      <p:sp>
        <p:nvSpPr>
          <p:cNvPr id="3" name="TextBox 2"/>
          <p:cNvSpPr txBox="1"/>
          <p:nvPr/>
        </p:nvSpPr>
        <p:spPr>
          <a:xfrm>
            <a:off x="3550182" y="5399792"/>
            <a:ext cx="5753854" cy="369332"/>
          </a:xfrm>
          <a:prstGeom prst="rect">
            <a:avLst/>
          </a:prstGeom>
          <a:noFill/>
        </p:spPr>
        <p:txBody>
          <a:bodyPr wrap="square" rtlCol="0">
            <a:spAutoFit/>
          </a:bodyPr>
          <a:lstStyle/>
          <a:p>
            <a:r>
              <a:rPr lang="en-US" dirty="0" smtClean="0"/>
              <a:t>Photo of Railway Cottages </a:t>
            </a:r>
            <a:r>
              <a:rPr lang="en-US" smtClean="0"/>
              <a:t>from Capturing </a:t>
            </a:r>
            <a:r>
              <a:rPr lang="en-US" dirty="0" smtClean="0"/>
              <a:t>Cambridge</a:t>
            </a:r>
            <a:endParaRPr lang="en-US" dirty="0"/>
          </a:p>
        </p:txBody>
      </p:sp>
    </p:spTree>
    <p:extLst>
      <p:ext uri="{BB962C8B-B14F-4D97-AF65-F5344CB8AC3E}">
        <p14:creationId xmlns:p14="http://schemas.microsoft.com/office/powerpoint/2010/main" val="338916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Bombing of the Railway Cottages in World War II</a:t>
            </a:r>
            <a:endParaRPr lang="en-US" dirty="0"/>
          </a:p>
        </p:txBody>
      </p:sp>
      <p:sp>
        <p:nvSpPr>
          <p:cNvPr id="4" name="TextBox 3"/>
          <p:cNvSpPr txBox="1"/>
          <p:nvPr/>
        </p:nvSpPr>
        <p:spPr>
          <a:xfrm>
            <a:off x="6083732" y="2011698"/>
            <a:ext cx="3106688" cy="3139321"/>
          </a:xfrm>
          <a:prstGeom prst="rect">
            <a:avLst/>
          </a:prstGeom>
          <a:noFill/>
        </p:spPr>
        <p:txBody>
          <a:bodyPr wrap="square" rtlCol="0">
            <a:spAutoFit/>
          </a:bodyPr>
          <a:lstStyle/>
          <a:p>
            <a:r>
              <a:rPr lang="en-US" sz="2200" dirty="0" smtClean="0">
                <a:latin typeface="Calibri" charset="0"/>
                <a:ea typeface="Calibri" charset="0"/>
                <a:cs typeface="Calibri" charset="0"/>
              </a:rPr>
              <a:t>Eric Lee was 7 years old when the planes bombed the Railway Cottages during World War II. </a:t>
            </a:r>
          </a:p>
          <a:p>
            <a:endParaRPr lang="en-US" sz="2200" dirty="0" smtClean="0">
              <a:latin typeface="Calibri" charset="0"/>
              <a:ea typeface="Calibri" charset="0"/>
              <a:cs typeface="Calibri" charset="0"/>
            </a:endParaRPr>
          </a:p>
          <a:p>
            <a:r>
              <a:rPr lang="en-US" sz="2200" dirty="0" smtClean="0">
                <a:latin typeface="Calibri" charset="0"/>
                <a:ea typeface="Calibri" charset="0"/>
                <a:cs typeface="Calibri" charset="0"/>
              </a:rPr>
              <a:t>He lived just round the corner on Great Eastern Street and remembers the bombing happening.</a:t>
            </a:r>
            <a:endParaRPr lang="en-US" sz="2200" dirty="0">
              <a:latin typeface="Calibri" charset="0"/>
              <a:ea typeface="Calibri" charset="0"/>
              <a:cs typeface="Calibri" charset="0"/>
            </a:endParaRPr>
          </a:p>
        </p:txBody>
      </p:sp>
      <p:sp>
        <p:nvSpPr>
          <p:cNvPr id="6" name="Rectangle 5"/>
          <p:cNvSpPr/>
          <p:nvPr/>
        </p:nvSpPr>
        <p:spPr>
          <a:xfrm>
            <a:off x="216271" y="5399005"/>
            <a:ext cx="5891356" cy="923330"/>
          </a:xfrm>
          <a:prstGeom prst="rect">
            <a:avLst/>
          </a:prstGeom>
        </p:spPr>
        <p:txBody>
          <a:bodyPr wrap="none">
            <a:spAutoFit/>
          </a:bodyPr>
          <a:lstStyle/>
          <a:p>
            <a:r>
              <a:rPr lang="en-US" dirty="0" smtClean="0">
                <a:latin typeface="arial" charset="0"/>
              </a:rPr>
              <a:t>The Dornier aircraft that bombed the Railway Cottages, </a:t>
            </a:r>
          </a:p>
          <a:p>
            <a:r>
              <a:rPr lang="en-US" dirty="0" smtClean="0"/>
              <a:t>From </a:t>
            </a:r>
            <a:r>
              <a:rPr lang="en-US" dirty="0"/>
              <a:t>Capturing Cambridge</a:t>
            </a:r>
          </a:p>
          <a:p>
            <a:endParaRPr lang="en-US" dirty="0"/>
          </a:p>
        </p:txBody>
      </p:sp>
      <p:sp>
        <p:nvSpPr>
          <p:cNvPr id="3" name="Rectangle 2"/>
          <p:cNvSpPr>
            <a:spLocks noChangeArrowheads="1"/>
          </p:cNvSpPr>
          <p:nvPr/>
        </p:nvSpPr>
        <p:spPr bwMode="auto">
          <a:xfrm>
            <a:off x="216271" y="1988839"/>
            <a:ext cx="1061019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71" y="1784533"/>
            <a:ext cx="5773780" cy="3416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897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Eric’s Memories of the Bombing on Mill Road in WWII</a:t>
            </a:r>
            <a:endParaRPr lang="en-US" dirty="0"/>
          </a:p>
        </p:txBody>
      </p:sp>
      <p:sp>
        <p:nvSpPr>
          <p:cNvPr id="4" name="Rectangle 3"/>
          <p:cNvSpPr/>
          <p:nvPr/>
        </p:nvSpPr>
        <p:spPr>
          <a:xfrm>
            <a:off x="85979" y="1833291"/>
            <a:ext cx="4857355" cy="4185761"/>
          </a:xfrm>
          <a:prstGeom prst="rect">
            <a:avLst/>
          </a:prstGeom>
        </p:spPr>
        <p:txBody>
          <a:bodyPr wrap="square">
            <a:spAutoFit/>
          </a:bodyPr>
          <a:lstStyle/>
          <a:p>
            <a:r>
              <a:rPr lang="en-US" sz="1900" i="1" dirty="0" smtClean="0">
                <a:latin typeface="Times New Roman" charset="0"/>
                <a:ea typeface="Times New Roman" charset="0"/>
              </a:rPr>
              <a:t>“On </a:t>
            </a:r>
            <a:r>
              <a:rPr lang="en-US" sz="1900" i="1" dirty="0">
                <a:latin typeface="Times New Roman" charset="0"/>
                <a:ea typeface="Times New Roman" charset="0"/>
              </a:rPr>
              <a:t>the day of the Mill Road bombing we came out of school in Ross Street ‒ my brother Tony and I. We ran all the way home and on the way the air raid siren went. We looked down the railway track and there was a German plane, and he came up the line dropping bombs. We ran in the house and hid under the stairs with our Mum as you did in those days. The Cambridge Daily News must have sent a photographer early the following morning (a January afternoon would have been dark by 4 p.m.) as the following remarkable photographs and commentary appeared in the newspaper of 31 </a:t>
            </a:r>
            <a:r>
              <a:rPr lang="en-US" sz="1900" i="1" dirty="0" smtClean="0">
                <a:latin typeface="Times New Roman" charset="0"/>
                <a:ea typeface="Times New Roman" charset="0"/>
              </a:rPr>
              <a:t>January”</a:t>
            </a:r>
            <a:endParaRPr lang="en-US" sz="1900" i="1" dirty="0"/>
          </a:p>
        </p:txBody>
      </p:sp>
      <p:sp>
        <p:nvSpPr>
          <p:cNvPr id="5" name="Rectangle 4"/>
          <p:cNvSpPr/>
          <p:nvPr/>
        </p:nvSpPr>
        <p:spPr>
          <a:xfrm>
            <a:off x="4317568" y="5911330"/>
            <a:ext cx="3466728" cy="923330"/>
          </a:xfrm>
          <a:prstGeom prst="rect">
            <a:avLst/>
          </a:prstGeom>
        </p:spPr>
        <p:txBody>
          <a:bodyPr wrap="square">
            <a:spAutoFit/>
          </a:bodyPr>
          <a:lstStyle/>
          <a:p>
            <a:r>
              <a:rPr lang="en-US" dirty="0">
                <a:latin typeface="arial" charset="0"/>
              </a:rPr>
              <a:t>Cambridge Daily </a:t>
            </a:r>
            <a:r>
              <a:rPr lang="en-US" dirty="0" smtClean="0">
                <a:latin typeface="arial" charset="0"/>
              </a:rPr>
              <a:t>News,</a:t>
            </a:r>
          </a:p>
          <a:p>
            <a:r>
              <a:rPr lang="en-US" dirty="0" smtClean="0">
                <a:latin typeface="arial" charset="0"/>
              </a:rPr>
              <a:t>31</a:t>
            </a:r>
            <a:r>
              <a:rPr lang="en-US" baseline="30000" dirty="0" smtClean="0">
                <a:latin typeface="arial" charset="0"/>
              </a:rPr>
              <a:t>st</a:t>
            </a:r>
            <a:r>
              <a:rPr lang="en-US" dirty="0" smtClean="0">
                <a:latin typeface="arial" charset="0"/>
              </a:rPr>
              <a:t> January 1941-</a:t>
            </a:r>
          </a:p>
          <a:p>
            <a:r>
              <a:rPr lang="en-US" dirty="0" smtClean="0">
                <a:latin typeface="arial" charset="0"/>
              </a:rPr>
              <a:t>Mill </a:t>
            </a:r>
            <a:r>
              <a:rPr lang="en-US" dirty="0">
                <a:latin typeface="arial" charset="0"/>
              </a:rPr>
              <a:t>Road Bridge </a:t>
            </a:r>
            <a:r>
              <a:rPr lang="en-US" dirty="0" smtClean="0">
                <a:latin typeface="arial" charset="0"/>
              </a:rPr>
              <a:t>Bombing</a:t>
            </a:r>
            <a:endParaRPr lang="en-US" dirty="0"/>
          </a:p>
        </p:txBody>
      </p:sp>
      <p:sp>
        <p:nvSpPr>
          <p:cNvPr id="3" name="Rectangle 2"/>
          <p:cNvSpPr>
            <a:spLocks noChangeArrowheads="1"/>
          </p:cNvSpPr>
          <p:nvPr/>
        </p:nvSpPr>
        <p:spPr bwMode="auto">
          <a:xfrm>
            <a:off x="5004048" y="1502880"/>
            <a:ext cx="559041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09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0834" y="1702330"/>
            <a:ext cx="4293166" cy="4078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0938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8892" y="4941168"/>
            <a:ext cx="8905596" cy="105747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en-US" b="1" dirty="0">
                <a:solidFill>
                  <a:schemeClr val="bg1"/>
                </a:solidFill>
                <a:latin typeface="Calibri" charset="0"/>
                <a:ea typeface="Calibri" charset="0"/>
                <a:cs typeface="Calibri" charset="0"/>
              </a:rPr>
              <a:t>The writers of the newspaper were careful not to give the Germans any clues about the bombing, for example not stating the name of the town or mentioning how close it was to the </a:t>
            </a:r>
            <a:r>
              <a:rPr lang="en-US" b="1" dirty="0" smtClean="0">
                <a:solidFill>
                  <a:schemeClr val="bg1"/>
                </a:solidFill>
                <a:latin typeface="Calibri" charset="0"/>
                <a:ea typeface="Calibri" charset="0"/>
                <a:cs typeface="Calibri" charset="0"/>
              </a:rPr>
              <a:t>railway line or station.</a:t>
            </a:r>
            <a:endParaRPr lang="en-US" b="1" dirty="0">
              <a:solidFill>
                <a:schemeClr val="bg1"/>
              </a:solidFill>
              <a:latin typeface="Calibri" charset="0"/>
              <a:ea typeface="Calibri" charset="0"/>
              <a:cs typeface="Calibri" charset="0"/>
            </a:endParaRPr>
          </a:p>
        </p:txBody>
      </p:sp>
      <p:sp>
        <p:nvSpPr>
          <p:cNvPr id="2" name="Title 1"/>
          <p:cNvSpPr>
            <a:spLocks noGrp="1"/>
          </p:cNvSpPr>
          <p:nvPr>
            <p:ph type="title"/>
          </p:nvPr>
        </p:nvSpPr>
        <p:spPr/>
        <p:txBody>
          <a:bodyPr/>
          <a:lstStyle/>
          <a:p>
            <a:pPr algn="ctr"/>
            <a:r>
              <a:rPr lang="en-US" dirty="0" smtClean="0"/>
              <a:t>Cambridge Daily News </a:t>
            </a:r>
            <a:br>
              <a:rPr lang="en-US" dirty="0" smtClean="0"/>
            </a:br>
            <a:r>
              <a:rPr lang="en-US" dirty="0" smtClean="0"/>
              <a:t>31</a:t>
            </a:r>
            <a:r>
              <a:rPr lang="en-US" baseline="30000" dirty="0" smtClean="0"/>
              <a:t>st</a:t>
            </a:r>
            <a:r>
              <a:rPr lang="en-US" dirty="0" smtClean="0"/>
              <a:t> January, 1941 </a:t>
            </a:r>
            <a:endParaRPr lang="en-US" dirty="0"/>
          </a:p>
        </p:txBody>
      </p:sp>
      <p:sp>
        <p:nvSpPr>
          <p:cNvPr id="4" name="Rectangle 3"/>
          <p:cNvSpPr/>
          <p:nvPr/>
        </p:nvSpPr>
        <p:spPr>
          <a:xfrm>
            <a:off x="58892" y="1449937"/>
            <a:ext cx="9085108" cy="3662541"/>
          </a:xfrm>
          <a:prstGeom prst="rect">
            <a:avLst/>
          </a:prstGeom>
        </p:spPr>
        <p:txBody>
          <a:bodyPr wrap="square">
            <a:spAutoFit/>
          </a:bodyPr>
          <a:lstStyle/>
          <a:p>
            <a:r>
              <a:rPr lang="en-US" sz="2000" dirty="0" smtClean="0">
                <a:latin typeface="Calibri" charset="0"/>
                <a:ea typeface="Calibri" charset="0"/>
                <a:cs typeface="Calibri" charset="0"/>
              </a:rPr>
              <a:t>The Newspaper Article read:</a:t>
            </a:r>
          </a:p>
          <a:p>
            <a:endParaRPr lang="en-US" sz="2400" dirty="0">
              <a:latin typeface="Calibri" charset="0"/>
              <a:ea typeface="Calibri" charset="0"/>
              <a:cs typeface="Calibri" charset="0"/>
            </a:endParaRPr>
          </a:p>
          <a:p>
            <a:r>
              <a:rPr lang="en-US" sz="2400" dirty="0" smtClean="0">
                <a:latin typeface="Calibri" charset="0"/>
                <a:ea typeface="Calibri" charset="0"/>
                <a:cs typeface="Calibri" charset="0"/>
              </a:rPr>
              <a:t>“BOMBS </a:t>
            </a:r>
            <a:r>
              <a:rPr lang="en-US" sz="2400" dirty="0">
                <a:latin typeface="Calibri" charset="0"/>
                <a:ea typeface="Calibri" charset="0"/>
                <a:cs typeface="Calibri" charset="0"/>
              </a:rPr>
              <a:t>NEXT DOOR — BUT SHE CARRIES ON! </a:t>
            </a:r>
            <a:endParaRPr lang="en-US" sz="2400" dirty="0" smtClean="0">
              <a:latin typeface="Calibri" charset="0"/>
              <a:ea typeface="Calibri" charset="0"/>
              <a:cs typeface="Calibri" charset="0"/>
            </a:endParaRPr>
          </a:p>
          <a:p>
            <a:r>
              <a:rPr lang="en-US" sz="2000" dirty="0" smtClean="0">
                <a:latin typeface="Calibri" charset="0"/>
                <a:ea typeface="Calibri" charset="0"/>
                <a:cs typeface="Calibri" charset="0"/>
              </a:rPr>
              <a:t>Bombs </a:t>
            </a:r>
            <a:r>
              <a:rPr lang="en-US" sz="2000" dirty="0">
                <a:latin typeface="Calibri" charset="0"/>
                <a:ea typeface="Calibri" charset="0"/>
                <a:cs typeface="Calibri" charset="0"/>
              </a:rPr>
              <a:t>dropped by a “tip and run” raider in an East Anglian town yesterday afternoon fell between two houses and caused local damage. Windows were also broken in the streets around. These pictures show scenes where the bombs fell. A housewife is calmly brushing from her window debris blown from the house next door, and Civil </a:t>
            </a:r>
            <a:r>
              <a:rPr lang="en-US" sz="2000" dirty="0" err="1">
                <a:latin typeface="Calibri" charset="0"/>
                <a:ea typeface="Calibri" charset="0"/>
                <a:cs typeface="Calibri" charset="0"/>
              </a:rPr>
              <a:t>Defence</a:t>
            </a:r>
            <a:r>
              <a:rPr lang="en-US" sz="2000" dirty="0">
                <a:latin typeface="Calibri" charset="0"/>
                <a:ea typeface="Calibri" charset="0"/>
                <a:cs typeface="Calibri" charset="0"/>
              </a:rPr>
              <a:t> workers are taking refreshment after their duties have been completed. It was learned to-day that the fatal casualties were only two, and not three, as was first believed</a:t>
            </a:r>
            <a:r>
              <a:rPr lang="en-US" sz="2000" dirty="0" smtClean="0">
                <a:latin typeface="Calibri" charset="0"/>
                <a:ea typeface="Calibri" charset="0"/>
                <a:cs typeface="Calibri" charset="0"/>
              </a:rPr>
              <a:t>.</a:t>
            </a:r>
            <a:r>
              <a:rPr lang="en-US" sz="2400" dirty="0" smtClean="0">
                <a:latin typeface="Calibri" charset="0"/>
                <a:ea typeface="Calibri" charset="0"/>
                <a:cs typeface="Calibri" charset="0"/>
              </a:rPr>
              <a:t>”</a:t>
            </a:r>
          </a:p>
          <a:p>
            <a:endParaRPr lang="en-US" sz="2000" dirty="0"/>
          </a:p>
        </p:txBody>
      </p:sp>
    </p:spTree>
    <p:extLst>
      <p:ext uri="{BB962C8B-B14F-4D97-AF65-F5344CB8AC3E}">
        <p14:creationId xmlns:p14="http://schemas.microsoft.com/office/powerpoint/2010/main" val="1887827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Herbert Family’s Memory </a:t>
            </a:r>
            <a:br>
              <a:rPr lang="en-US" dirty="0" smtClean="0"/>
            </a:br>
            <a:r>
              <a:rPr lang="en-US" dirty="0" smtClean="0"/>
              <a:t>of the Bombing</a:t>
            </a:r>
            <a:endParaRPr lang="en-US" dirty="0"/>
          </a:p>
        </p:txBody>
      </p:sp>
      <p:sp>
        <p:nvSpPr>
          <p:cNvPr id="4" name="Rectangle 3"/>
          <p:cNvSpPr/>
          <p:nvPr/>
        </p:nvSpPr>
        <p:spPr>
          <a:xfrm>
            <a:off x="62190" y="1614458"/>
            <a:ext cx="8964488" cy="1292662"/>
          </a:xfrm>
          <a:prstGeom prst="rect">
            <a:avLst/>
          </a:prstGeom>
        </p:spPr>
        <p:txBody>
          <a:bodyPr wrap="square">
            <a:spAutoFit/>
          </a:bodyPr>
          <a:lstStyle/>
          <a:p>
            <a:r>
              <a:rPr lang="en-US" sz="2000" dirty="0" smtClean="0">
                <a:latin typeface="Calibri" charset="0"/>
              </a:rPr>
              <a:t>The Herbert family also lived in the Railway Cottages. On 6</a:t>
            </a:r>
            <a:r>
              <a:rPr lang="en-US" sz="2000" baseline="30000" dirty="0" smtClean="0">
                <a:latin typeface="Calibri" charset="0"/>
              </a:rPr>
              <a:t>th</a:t>
            </a:r>
            <a:r>
              <a:rPr lang="en-US" sz="2000" dirty="0" smtClean="0">
                <a:latin typeface="Calibri" charset="0"/>
              </a:rPr>
              <a:t> May, 1938 Roger </a:t>
            </a:r>
            <a:r>
              <a:rPr lang="en-US" sz="2000" dirty="0">
                <a:latin typeface="Calibri" charset="0"/>
              </a:rPr>
              <a:t>S</a:t>
            </a:r>
            <a:r>
              <a:rPr lang="en-US" sz="2000" dirty="0" smtClean="0">
                <a:latin typeface="Calibri" charset="0"/>
              </a:rPr>
              <a:t>impkins was born in the Railway Cottages. </a:t>
            </a:r>
            <a:r>
              <a:rPr lang="en-US" sz="2000" dirty="0">
                <a:latin typeface="Calibri" charset="0"/>
              </a:rPr>
              <a:t>H</a:t>
            </a:r>
            <a:r>
              <a:rPr lang="en-US" sz="2000" dirty="0" smtClean="0">
                <a:latin typeface="Calibri" charset="0"/>
              </a:rPr>
              <a:t>e was 3 years old when the bombing happened.  He shared this memory with the Mill Road History Project:</a:t>
            </a:r>
          </a:p>
          <a:p>
            <a:endParaRPr lang="en-US" dirty="0">
              <a:latin typeface="Calibri" charset="0"/>
            </a:endParaRPr>
          </a:p>
        </p:txBody>
      </p:sp>
      <p:sp>
        <p:nvSpPr>
          <p:cNvPr id="5" name="Rectangle 4"/>
          <p:cNvSpPr/>
          <p:nvPr/>
        </p:nvSpPr>
        <p:spPr>
          <a:xfrm>
            <a:off x="3222103" y="5996226"/>
            <a:ext cx="3851920" cy="923330"/>
          </a:xfrm>
          <a:prstGeom prst="rect">
            <a:avLst/>
          </a:prstGeom>
        </p:spPr>
        <p:txBody>
          <a:bodyPr wrap="square">
            <a:spAutoFit/>
          </a:bodyPr>
          <a:lstStyle/>
          <a:p>
            <a:pPr algn="r"/>
            <a:r>
              <a:rPr lang="en-US" dirty="0" smtClean="0">
                <a:latin typeface="Calibri" charset="0"/>
                <a:ea typeface="Calibri" charset="0"/>
                <a:cs typeface="+mn-cs"/>
              </a:rPr>
              <a:t>Photo of Mrs</a:t>
            </a:r>
            <a:r>
              <a:rPr lang="en-US" dirty="0">
                <a:latin typeface="Calibri" charset="0"/>
                <a:ea typeface="Calibri" charset="0"/>
                <a:cs typeface="+mn-cs"/>
              </a:rPr>
              <a:t>. </a:t>
            </a:r>
            <a:r>
              <a:rPr lang="en-US" dirty="0" smtClean="0">
                <a:latin typeface="Calibri" charset="0"/>
                <a:ea typeface="Calibri" charset="0"/>
                <a:cs typeface="+mn-cs"/>
              </a:rPr>
              <a:t>Simpkins, in later life, </a:t>
            </a:r>
          </a:p>
          <a:p>
            <a:pPr algn="r"/>
            <a:r>
              <a:rPr lang="en-US" dirty="0" smtClean="0">
                <a:latin typeface="Calibri" charset="0"/>
                <a:ea typeface="Calibri" charset="0"/>
                <a:cs typeface="+mn-cs"/>
              </a:rPr>
              <a:t>From </a:t>
            </a:r>
            <a:r>
              <a:rPr lang="en-US" dirty="0">
                <a:latin typeface="Calibri" charset="0"/>
                <a:ea typeface="Calibri" charset="0"/>
                <a:cs typeface="+mn-cs"/>
              </a:rPr>
              <a:t>Capturing Cambridge</a:t>
            </a:r>
          </a:p>
          <a:p>
            <a:pPr algn="r"/>
            <a:endParaRPr lang="en-US" dirty="0">
              <a:cs typeface="+mn-cs"/>
            </a:endParaRPr>
          </a:p>
        </p:txBody>
      </p:sp>
      <p:sp>
        <p:nvSpPr>
          <p:cNvPr id="3" name="Rectangle 2"/>
          <p:cNvSpPr>
            <a:spLocks noChangeArrowheads="1"/>
          </p:cNvSpPr>
          <p:nvPr/>
        </p:nvSpPr>
        <p:spPr bwMode="auto">
          <a:xfrm>
            <a:off x="2699792" y="37531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1092" y="2708368"/>
            <a:ext cx="3048000" cy="32639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2778" y="2708920"/>
            <a:ext cx="5085285" cy="3139321"/>
          </a:xfrm>
          <a:prstGeom prst="rect">
            <a:avLst/>
          </a:prstGeom>
        </p:spPr>
        <p:txBody>
          <a:bodyPr wrap="square">
            <a:spAutoFit/>
          </a:bodyPr>
          <a:lstStyle/>
          <a:p>
            <a:r>
              <a:rPr lang="en-US" i="1" dirty="0">
                <a:latin typeface="Calibri" charset="0"/>
              </a:rPr>
              <a:t>“Dad was a messenger boy when he first started with the railway, but when they were bombed out he was a guard, a goods guard during the war. Ours was actually knocked down because me and mum were in it. I can’t remember it because I was too young but mum went under the stairs, we got under the stairs and I suppose it all come down on us. They must have dug us out. I know she got a cut, I didn’t get nothing, me, but Mum had a cut on her head. I suppose that was quite serious. I never heard anyone else was injured.”</a:t>
            </a:r>
          </a:p>
        </p:txBody>
      </p:sp>
    </p:spTree>
    <p:extLst>
      <p:ext uri="{BB962C8B-B14F-4D97-AF65-F5344CB8AC3E}">
        <p14:creationId xmlns:p14="http://schemas.microsoft.com/office/powerpoint/2010/main" val="1231341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story continues</a:t>
            </a:r>
            <a:r>
              <a:rPr lang="is-IS" dirty="0" smtClean="0"/>
              <a:t>…</a:t>
            </a:r>
            <a:endParaRPr lang="en-US" dirty="0"/>
          </a:p>
        </p:txBody>
      </p:sp>
      <p:sp>
        <p:nvSpPr>
          <p:cNvPr id="4" name="TextBox 3"/>
          <p:cNvSpPr txBox="1"/>
          <p:nvPr/>
        </p:nvSpPr>
        <p:spPr>
          <a:xfrm>
            <a:off x="140818" y="1916832"/>
            <a:ext cx="7946791" cy="984885"/>
          </a:xfrm>
          <a:prstGeom prst="rect">
            <a:avLst/>
          </a:prstGeom>
          <a:noFill/>
        </p:spPr>
        <p:txBody>
          <a:bodyPr wrap="none" rtlCol="0">
            <a:spAutoFit/>
          </a:bodyPr>
          <a:lstStyle/>
          <a:p>
            <a:r>
              <a:rPr lang="en-US" sz="2000" dirty="0" smtClean="0">
                <a:latin typeface="Calibri" charset="0"/>
                <a:ea typeface="Calibri" charset="0"/>
                <a:cs typeface="Calibri" charset="0"/>
              </a:rPr>
              <a:t>Roger’s brother Robin (who was born a year after the bombing) continued </a:t>
            </a:r>
          </a:p>
          <a:p>
            <a:r>
              <a:rPr lang="en-US" sz="2000" dirty="0" smtClean="0">
                <a:latin typeface="Calibri" charset="0"/>
                <a:ea typeface="Calibri" charset="0"/>
                <a:cs typeface="Calibri" charset="0"/>
              </a:rPr>
              <a:t>the story:</a:t>
            </a:r>
          </a:p>
          <a:p>
            <a:endParaRPr lang="en-US" i="1" dirty="0"/>
          </a:p>
        </p:txBody>
      </p:sp>
      <p:sp>
        <p:nvSpPr>
          <p:cNvPr id="6" name="Rectangle 5"/>
          <p:cNvSpPr/>
          <p:nvPr/>
        </p:nvSpPr>
        <p:spPr>
          <a:xfrm>
            <a:off x="4726460" y="5471237"/>
            <a:ext cx="3605026" cy="1477328"/>
          </a:xfrm>
          <a:prstGeom prst="rect">
            <a:avLst/>
          </a:prstGeom>
        </p:spPr>
        <p:txBody>
          <a:bodyPr wrap="none">
            <a:spAutoFit/>
          </a:bodyPr>
          <a:lstStyle/>
          <a:p>
            <a:r>
              <a:rPr lang="en-US" dirty="0" smtClean="0">
                <a:latin typeface="Calibri" charset="0"/>
                <a:ea typeface="Calibri" charset="0"/>
                <a:cs typeface="Calibri" charset="0"/>
              </a:rPr>
              <a:t>Photo of Herbert </a:t>
            </a:r>
            <a:r>
              <a:rPr lang="en-US" dirty="0">
                <a:latin typeface="Calibri" charset="0"/>
                <a:ea typeface="Calibri" charset="0"/>
                <a:cs typeface="Calibri" charset="0"/>
              </a:rPr>
              <a:t>and Edith </a:t>
            </a:r>
            <a:r>
              <a:rPr lang="en-US" dirty="0" smtClean="0">
                <a:latin typeface="Calibri" charset="0"/>
                <a:ea typeface="Calibri" charset="0"/>
                <a:cs typeface="Calibri" charset="0"/>
              </a:rPr>
              <a:t>Simpkins</a:t>
            </a:r>
          </a:p>
          <a:p>
            <a:r>
              <a:rPr lang="en-US" dirty="0">
                <a:latin typeface="Calibri" charset="0"/>
                <a:ea typeface="Calibri" charset="0"/>
                <a:cs typeface="Calibri" charset="0"/>
              </a:rPr>
              <a:t>o</a:t>
            </a:r>
            <a:r>
              <a:rPr lang="en-US" dirty="0" smtClean="0">
                <a:latin typeface="Calibri" charset="0"/>
                <a:ea typeface="Calibri" charset="0"/>
                <a:cs typeface="Calibri" charset="0"/>
              </a:rPr>
              <a:t>n their wedding day</a:t>
            </a:r>
          </a:p>
          <a:p>
            <a:r>
              <a:rPr lang="en-US" dirty="0" smtClean="0">
                <a:latin typeface="Calibri" charset="0"/>
                <a:ea typeface="Calibri" charset="0"/>
                <a:cs typeface="Calibri" charset="0"/>
              </a:rPr>
              <a:t>From </a:t>
            </a:r>
            <a:r>
              <a:rPr lang="en-US" dirty="0">
                <a:latin typeface="Calibri" charset="0"/>
                <a:ea typeface="Calibri" charset="0"/>
                <a:cs typeface="Calibri" charset="0"/>
              </a:rPr>
              <a:t>Capturing </a:t>
            </a:r>
            <a:endParaRPr lang="en-US" dirty="0" smtClean="0">
              <a:latin typeface="Calibri" charset="0"/>
              <a:ea typeface="Calibri" charset="0"/>
              <a:cs typeface="Calibri" charset="0"/>
            </a:endParaRPr>
          </a:p>
          <a:p>
            <a:r>
              <a:rPr lang="en-US" dirty="0" smtClean="0">
                <a:latin typeface="Calibri" charset="0"/>
                <a:ea typeface="Calibri" charset="0"/>
                <a:cs typeface="Calibri" charset="0"/>
              </a:rPr>
              <a:t>Cambridge</a:t>
            </a:r>
            <a:endParaRPr lang="en-US" dirty="0">
              <a:latin typeface="Calibri" charset="0"/>
              <a:ea typeface="Calibri" charset="0"/>
              <a:cs typeface="Calibri" charset="0"/>
            </a:endParaRPr>
          </a:p>
          <a:p>
            <a:endParaRPr lang="en-US" dirty="0"/>
          </a:p>
        </p:txBody>
      </p:sp>
      <p:sp>
        <p:nvSpPr>
          <p:cNvPr id="3" name="Rectangle 2"/>
          <p:cNvSpPr/>
          <p:nvPr/>
        </p:nvSpPr>
        <p:spPr>
          <a:xfrm>
            <a:off x="154460" y="2653187"/>
            <a:ext cx="4572000" cy="3416320"/>
          </a:xfrm>
          <a:prstGeom prst="rect">
            <a:avLst/>
          </a:prstGeom>
        </p:spPr>
        <p:txBody>
          <a:bodyPr>
            <a:spAutoFit/>
          </a:bodyPr>
          <a:lstStyle/>
          <a:p>
            <a:r>
              <a:rPr lang="en-US" i="1" dirty="0"/>
              <a:t>“The old chap, my dad, used to say he came back from a work shift early in the </a:t>
            </a:r>
          </a:p>
          <a:p>
            <a:r>
              <a:rPr lang="en-US" i="1" dirty="0"/>
              <a:t>morning about 3 or </a:t>
            </a:r>
            <a:r>
              <a:rPr lang="en-US" i="1" dirty="0" smtClean="0"/>
              <a:t>4am </a:t>
            </a:r>
            <a:r>
              <a:rPr lang="en-US" i="1" dirty="0"/>
              <a:t>and walked over the bridge from the Argyle Street side. </a:t>
            </a:r>
          </a:p>
          <a:p>
            <a:r>
              <a:rPr lang="en-US" i="1" dirty="0"/>
              <a:t>He met a policeman who said ‛So where are you going?’ and he said ‛I’m just going </a:t>
            </a:r>
          </a:p>
          <a:p>
            <a:r>
              <a:rPr lang="en-US" i="1" dirty="0"/>
              <a:t>home; I live just over the other side of the bridge’. The policeman said ‛I’m afraid your</a:t>
            </a:r>
          </a:p>
          <a:p>
            <a:r>
              <a:rPr lang="en-US" i="1" dirty="0"/>
              <a:t> home isn’t there any more.’ Apparently he always used to say to Mum ‛If anything </a:t>
            </a:r>
          </a:p>
          <a:p>
            <a:r>
              <a:rPr lang="en-US" i="1" dirty="0"/>
              <a:t>drops out of the sky get under that staircase’.”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3593" y="2426615"/>
            <a:ext cx="4055375" cy="2971878"/>
          </a:xfrm>
          <a:prstGeom prst="rect">
            <a:avLst/>
          </a:prstGeom>
        </p:spPr>
      </p:pic>
    </p:spTree>
    <p:extLst>
      <p:ext uri="{BB962C8B-B14F-4D97-AF65-F5344CB8AC3E}">
        <p14:creationId xmlns:p14="http://schemas.microsoft.com/office/powerpoint/2010/main" val="336209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Fragments of the Bomb </a:t>
            </a:r>
            <a:br>
              <a:rPr lang="en-US" dirty="0" smtClean="0"/>
            </a:br>
            <a:r>
              <a:rPr lang="en-US" dirty="0" smtClean="0"/>
              <a:t>Still Survive</a:t>
            </a:r>
            <a:endParaRPr lang="en-US" dirty="0"/>
          </a:p>
        </p:txBody>
      </p:sp>
      <p:sp>
        <p:nvSpPr>
          <p:cNvPr id="5" name="Rectangle 4"/>
          <p:cNvSpPr/>
          <p:nvPr/>
        </p:nvSpPr>
        <p:spPr>
          <a:xfrm>
            <a:off x="6316651" y="3933055"/>
            <a:ext cx="2768266" cy="2031325"/>
          </a:xfrm>
          <a:prstGeom prst="rect">
            <a:avLst/>
          </a:prstGeom>
        </p:spPr>
        <p:txBody>
          <a:bodyPr wrap="square">
            <a:spAutoFit/>
          </a:bodyPr>
          <a:lstStyle/>
          <a:p>
            <a:r>
              <a:rPr lang="en-US" dirty="0" smtClean="0">
                <a:latin typeface="Calibri" charset="0"/>
              </a:rPr>
              <a:t>Photo of fragment </a:t>
            </a:r>
            <a:r>
              <a:rPr lang="en-US" dirty="0">
                <a:latin typeface="Calibri" charset="0"/>
              </a:rPr>
              <a:t>of bomb picked up by Charles Langley on 30 January 1941 </a:t>
            </a:r>
            <a:r>
              <a:rPr lang="en-US" dirty="0" smtClean="0">
                <a:latin typeface="Calibri" charset="0"/>
              </a:rPr>
              <a:t>From Capturing Cambridge (Reproduced </a:t>
            </a:r>
            <a:r>
              <a:rPr lang="en-US" dirty="0">
                <a:latin typeface="Calibri" charset="0"/>
              </a:rPr>
              <a:t>by kind permission of Pam </a:t>
            </a:r>
            <a:r>
              <a:rPr lang="en-US" dirty="0" err="1">
                <a:latin typeface="Calibri" charset="0"/>
              </a:rPr>
              <a:t>Seaber</a:t>
            </a:r>
            <a:r>
              <a:rPr lang="en-US" dirty="0">
                <a:latin typeface="Calibri" charset="0"/>
              </a:rPr>
              <a:t>. Photograph Caro Wilson) </a:t>
            </a:r>
            <a:endParaRPr lang="en-US" dirty="0"/>
          </a:p>
        </p:txBody>
      </p:sp>
      <p:sp>
        <p:nvSpPr>
          <p:cNvPr id="6" name="Rectangle 5"/>
          <p:cNvSpPr/>
          <p:nvPr/>
        </p:nvSpPr>
        <p:spPr>
          <a:xfrm>
            <a:off x="179512" y="1537047"/>
            <a:ext cx="6196222" cy="4616648"/>
          </a:xfrm>
          <a:prstGeom prst="rect">
            <a:avLst/>
          </a:prstGeom>
        </p:spPr>
        <p:txBody>
          <a:bodyPr wrap="square">
            <a:spAutoFit/>
          </a:bodyPr>
          <a:lstStyle/>
          <a:p>
            <a:r>
              <a:rPr lang="en-US" sz="1400" i="1" dirty="0" smtClean="0">
                <a:latin typeface="Calibri" charset="0"/>
              </a:rPr>
              <a:t>“I </a:t>
            </a:r>
            <a:r>
              <a:rPr lang="en-US" sz="1400" i="1" dirty="0">
                <a:latin typeface="Calibri" charset="0"/>
              </a:rPr>
              <a:t>was 13 in 1941 and went to Central school. January 30th was the day of my grandmother’s funeral. She lived in Mawson Road so after the funeral the family apparently collected back at Mawson Road. And as I was thought to be young to attend the funeral I was staying with a </a:t>
            </a:r>
            <a:r>
              <a:rPr lang="en-US" sz="1400" i="1" dirty="0" err="1">
                <a:latin typeface="Calibri" charset="0"/>
              </a:rPr>
              <a:t>neighbour</a:t>
            </a:r>
            <a:r>
              <a:rPr lang="en-US" sz="1400" i="1" dirty="0">
                <a:latin typeface="Calibri" charset="0"/>
              </a:rPr>
              <a:t> at 37 Ross Street. </a:t>
            </a:r>
            <a:endParaRPr lang="en-US" sz="1400" i="1" dirty="0" smtClean="0">
              <a:latin typeface="Calibri" charset="0"/>
            </a:endParaRPr>
          </a:p>
          <a:p>
            <a:r>
              <a:rPr lang="en-US" sz="1400" i="1" dirty="0" smtClean="0">
                <a:latin typeface="Calibri" charset="0"/>
              </a:rPr>
              <a:t>   And </a:t>
            </a:r>
            <a:r>
              <a:rPr lang="en-US" sz="1400" i="1" dirty="0">
                <a:latin typeface="Calibri" charset="0"/>
              </a:rPr>
              <a:t>of course the bomb fell. As far as I can remember I was </a:t>
            </a:r>
            <a:r>
              <a:rPr lang="en-US" sz="1400" i="1" dirty="0" smtClean="0">
                <a:latin typeface="Calibri" charset="0"/>
              </a:rPr>
              <a:t>expected </a:t>
            </a:r>
            <a:r>
              <a:rPr lang="en-US" sz="1400" i="1" dirty="0">
                <a:latin typeface="Calibri" charset="0"/>
              </a:rPr>
              <a:t>back at the house about four o’clock or half past three, but I thought they said leave at four o’clock and of course my parents panicked because when the bomb dropped I could possibly have been on the bridge. </a:t>
            </a:r>
            <a:r>
              <a:rPr lang="en-US" sz="1400" i="1" dirty="0" smtClean="0">
                <a:latin typeface="Calibri" charset="0"/>
              </a:rPr>
              <a:t>My </a:t>
            </a:r>
            <a:r>
              <a:rPr lang="en-US" sz="1400" i="1" dirty="0">
                <a:latin typeface="Calibri" charset="0"/>
              </a:rPr>
              <a:t>father walked as far as the bridge and he had quite a job getting over because they were stopping people coming over at the time, but when he explained that his daughter could have been on the bridge they let him through to check I was still at Ross Street</a:t>
            </a:r>
            <a:r>
              <a:rPr lang="en-US" sz="1400" i="1" dirty="0" smtClean="0">
                <a:latin typeface="Calibri" charset="0"/>
              </a:rPr>
              <a:t>.</a:t>
            </a:r>
          </a:p>
          <a:p>
            <a:r>
              <a:rPr lang="en-US" sz="1400" i="1" dirty="0" smtClean="0">
                <a:latin typeface="Calibri" charset="0"/>
              </a:rPr>
              <a:t>    </a:t>
            </a:r>
            <a:r>
              <a:rPr lang="en-US" sz="1400" i="1" dirty="0">
                <a:latin typeface="Calibri" charset="0"/>
              </a:rPr>
              <a:t>I remember him arriving at Ross Street , great great relief. And of course then we had to go back and they let us back over the bridge. I can’t remember what it looked like at all. They must have been holding people back; there was very little traffic in those days; it was mainly pedestrians. I’ve no idea when he picked up the bit of bomb…. this is completely guess work.. I would have said when he was asking permission to go over the bridge, when he was standing there. I don’t recall him stopping when we were together but I really don’t remember. </a:t>
            </a:r>
            <a:r>
              <a:rPr lang="en-US" sz="1400" i="1" dirty="0" smtClean="0">
                <a:latin typeface="Calibri" charset="0"/>
              </a:rPr>
              <a:t>I </a:t>
            </a:r>
            <a:r>
              <a:rPr lang="en-US" sz="1400" i="1" dirty="0">
                <a:latin typeface="Calibri" charset="0"/>
              </a:rPr>
              <a:t>remember the gap in the bridge, about half way up where the bomb caught the railing. They </a:t>
            </a:r>
            <a:r>
              <a:rPr lang="en-US" sz="1400" i="1" dirty="0" smtClean="0">
                <a:latin typeface="Calibri" charset="0"/>
              </a:rPr>
              <a:t>didn’t </a:t>
            </a:r>
            <a:r>
              <a:rPr lang="en-US" sz="1400" i="1" dirty="0">
                <a:latin typeface="Calibri" charset="0"/>
              </a:rPr>
              <a:t>start mending that for a long long time, till after the war I think. </a:t>
            </a:r>
            <a:r>
              <a:rPr lang="en-US" sz="1400" i="1" dirty="0" smtClean="0">
                <a:latin typeface="Calibri" charset="0"/>
              </a:rPr>
              <a:t> Somehow </a:t>
            </a:r>
            <a:r>
              <a:rPr lang="en-US" sz="1400" i="1" dirty="0">
                <a:latin typeface="Calibri" charset="0"/>
              </a:rPr>
              <a:t>we’ve kept that bit of the bomb all the time, through all the house moves</a:t>
            </a:r>
            <a:r>
              <a:rPr lang="en-US" sz="1400" i="1" dirty="0" smtClean="0">
                <a:latin typeface="Calibri" charset="0"/>
              </a:rPr>
              <a:t>.”</a:t>
            </a:r>
            <a:endParaRPr lang="en-US" sz="1400" i="1" dirty="0"/>
          </a:p>
        </p:txBody>
      </p:sp>
      <p:sp>
        <p:nvSpPr>
          <p:cNvPr id="3" name="Rectangle 2"/>
          <p:cNvSpPr>
            <a:spLocks noChangeArrowheads="1"/>
          </p:cNvSpPr>
          <p:nvPr/>
        </p:nvSpPr>
        <p:spPr bwMode="auto">
          <a:xfrm>
            <a:off x="6665335" y="1844823"/>
            <a:ext cx="102184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716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6651" y="1768289"/>
            <a:ext cx="2795815"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981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10146"/>
          </a:xfrm>
        </p:spPr>
        <p:txBody>
          <a:bodyPr/>
          <a:lstStyle/>
          <a:p>
            <a:pPr algn="ctr"/>
            <a:r>
              <a:rPr lang="en-US" dirty="0" smtClean="0"/>
              <a:t>Inspiration for Your </a:t>
            </a:r>
            <a:r>
              <a:rPr lang="en-US" dirty="0"/>
              <a:t>O</a:t>
            </a:r>
            <a:r>
              <a:rPr lang="en-US" dirty="0" smtClean="0"/>
              <a:t>wn </a:t>
            </a:r>
            <a:br>
              <a:rPr lang="en-US" dirty="0" smtClean="0"/>
            </a:br>
            <a:r>
              <a:rPr lang="en-US" dirty="0" smtClean="0"/>
              <a:t>Poetry About the Railways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1664209"/>
            <a:ext cx="3189145" cy="2127758"/>
          </a:xfrm>
          <a:prstGeom prst="rect">
            <a:avLst/>
          </a:prstGeom>
        </p:spPr>
      </p:pic>
      <p:sp>
        <p:nvSpPr>
          <p:cNvPr id="5" name="Rectangle 4"/>
          <p:cNvSpPr/>
          <p:nvPr/>
        </p:nvSpPr>
        <p:spPr>
          <a:xfrm>
            <a:off x="228600" y="3930290"/>
            <a:ext cx="8686800" cy="2123658"/>
          </a:xfrm>
          <a:prstGeom prst="rect">
            <a:avLst/>
          </a:prstGeom>
        </p:spPr>
        <p:txBody>
          <a:bodyPr wrap="square">
            <a:spAutoFit/>
          </a:bodyPr>
          <a:lstStyle/>
          <a:p>
            <a:r>
              <a:rPr lang="en-US" sz="2200" dirty="0" smtClean="0">
                <a:latin typeface="Calibri" charset="0"/>
                <a:ea typeface="Calibri" charset="0"/>
                <a:cs typeface="Calibri" charset="0"/>
              </a:rPr>
              <a:t>In his book ‘What Is Poetry?’ (pages 16-20) Michael also talks about Robert Louis Stephenson’s poem ‘From a Railway Carriage’ which is a great example of a poem that gives an impression of something – in this example it’s going on </a:t>
            </a:r>
            <a:r>
              <a:rPr lang="en-US" sz="2200" smtClean="0">
                <a:latin typeface="Calibri" charset="0"/>
                <a:ea typeface="Calibri" charset="0"/>
                <a:cs typeface="Calibri" charset="0"/>
              </a:rPr>
              <a:t>a train. </a:t>
            </a:r>
            <a:r>
              <a:rPr lang="en-US" sz="2200" dirty="0" smtClean="0">
                <a:latin typeface="Calibri" charset="0"/>
                <a:ea typeface="Calibri" charset="0"/>
                <a:cs typeface="Calibri" charset="0"/>
              </a:rPr>
              <a:t>Listen </a:t>
            </a:r>
            <a:r>
              <a:rPr lang="en-US" sz="2200" dirty="0">
                <a:latin typeface="Calibri" charset="0"/>
                <a:ea typeface="Calibri" charset="0"/>
                <a:cs typeface="Calibri" charset="0"/>
              </a:rPr>
              <a:t>to children from Ridgefield performing </a:t>
            </a:r>
            <a:r>
              <a:rPr lang="en-US" sz="2200" dirty="0">
                <a:latin typeface="Calibri" charset="0"/>
                <a:ea typeface="Calibri" charset="0"/>
                <a:cs typeface="Calibri" charset="0"/>
                <a:hlinkClick r:id="rId3"/>
              </a:rPr>
              <a:t>Robert Louis Stephenson’s poem ‘From a Railway Carriage’ and their own poems inspired by his poem </a:t>
            </a:r>
            <a:r>
              <a:rPr lang="en-US" sz="2200" dirty="0" smtClean="0">
                <a:latin typeface="Calibri" charset="0"/>
                <a:ea typeface="Calibri" charset="0"/>
                <a:cs typeface="Calibri" charset="0"/>
                <a:hlinkClick r:id="rId3"/>
              </a:rPr>
              <a:t>here</a:t>
            </a:r>
            <a:r>
              <a:rPr lang="en-US" sz="2200" dirty="0" smtClean="0">
                <a:latin typeface="Calibri" charset="0"/>
                <a:ea typeface="Calibri" charset="0"/>
                <a:cs typeface="Calibri" charset="0"/>
              </a:rPr>
              <a:t>. </a:t>
            </a:r>
          </a:p>
        </p:txBody>
      </p:sp>
      <p:sp>
        <p:nvSpPr>
          <p:cNvPr id="6" name="Rectangle 5"/>
          <p:cNvSpPr/>
          <p:nvPr/>
        </p:nvSpPr>
        <p:spPr>
          <a:xfrm>
            <a:off x="179512" y="1806632"/>
            <a:ext cx="5416330" cy="2123658"/>
          </a:xfrm>
          <a:prstGeom prst="rect">
            <a:avLst/>
          </a:prstGeom>
        </p:spPr>
        <p:txBody>
          <a:bodyPr wrap="square">
            <a:spAutoFit/>
          </a:bodyPr>
          <a:lstStyle/>
          <a:p>
            <a:r>
              <a:rPr lang="en-US" sz="2200" dirty="0" smtClean="0">
                <a:latin typeface="Calibri" charset="0"/>
                <a:ea typeface="Calibri" charset="0"/>
                <a:cs typeface="Calibri" charset="0"/>
              </a:rPr>
              <a:t>Michael Rosen has lots of great ideas to help you get started with your own poetry writing inspired by the railways.</a:t>
            </a:r>
          </a:p>
          <a:p>
            <a:r>
              <a:rPr lang="en-US" sz="2200" dirty="0" smtClean="0">
                <a:latin typeface="Calibri" charset="0"/>
                <a:ea typeface="Calibri" charset="0"/>
                <a:cs typeface="Calibri" charset="0"/>
              </a:rPr>
              <a:t>Watch </a:t>
            </a:r>
            <a:r>
              <a:rPr lang="en-US" sz="2200" dirty="0">
                <a:latin typeface="Calibri" charset="0"/>
                <a:ea typeface="Calibri" charset="0"/>
                <a:cs typeface="Calibri" charset="0"/>
              </a:rPr>
              <a:t>Michael Rosen performing his </a:t>
            </a:r>
            <a:r>
              <a:rPr lang="en-US" sz="2200" dirty="0" smtClean="0">
                <a:latin typeface="Calibri" charset="0"/>
                <a:ea typeface="Calibri" charset="0"/>
                <a:cs typeface="Calibri" charset="0"/>
              </a:rPr>
              <a:t>poem </a:t>
            </a:r>
            <a:r>
              <a:rPr lang="en-US" sz="2200" dirty="0">
                <a:latin typeface="Calibri" charset="0"/>
                <a:ea typeface="Calibri" charset="0"/>
                <a:cs typeface="Calibri" charset="0"/>
                <a:hlinkClick r:id="rId4"/>
              </a:rPr>
              <a:t>‘Hand on the Bridge’ here </a:t>
            </a:r>
            <a:r>
              <a:rPr lang="en-US" sz="2200" dirty="0" smtClean="0">
                <a:latin typeface="Calibri" charset="0"/>
                <a:ea typeface="Calibri" charset="0"/>
                <a:cs typeface="Calibri" charset="0"/>
              </a:rPr>
              <a:t>which is inspired by the rhythm of the train going down the track. </a:t>
            </a:r>
            <a:endParaRPr lang="en-US" sz="2200" dirty="0">
              <a:latin typeface="Calibri" charset="0"/>
              <a:ea typeface="Calibri" charset="0"/>
              <a:cs typeface="Calibri" charset="0"/>
            </a:endParaRPr>
          </a:p>
        </p:txBody>
      </p:sp>
    </p:spTree>
    <p:extLst>
      <p:ext uri="{BB962C8B-B14F-4D97-AF65-F5344CB8AC3E}">
        <p14:creationId xmlns:p14="http://schemas.microsoft.com/office/powerpoint/2010/main" val="933976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More Inspiration for Your Own Poetry About the Railways</a:t>
            </a:r>
            <a:endParaRPr lang="en-US" dirty="0"/>
          </a:p>
        </p:txBody>
      </p:sp>
      <p:sp>
        <p:nvSpPr>
          <p:cNvPr id="3" name="Content Placeholder 2"/>
          <p:cNvSpPr>
            <a:spLocks noGrp="1"/>
          </p:cNvSpPr>
          <p:nvPr>
            <p:ph idx="1"/>
          </p:nvPr>
        </p:nvSpPr>
        <p:spPr>
          <a:xfrm>
            <a:off x="468313" y="1844674"/>
            <a:ext cx="8229600" cy="4176613"/>
          </a:xfrm>
        </p:spPr>
        <p:txBody>
          <a:bodyPr/>
          <a:lstStyle/>
          <a:p>
            <a:r>
              <a:rPr lang="en-US" sz="2600" dirty="0">
                <a:latin typeface="Calibri" charset="0"/>
                <a:ea typeface="Calibri" charset="0"/>
                <a:cs typeface="Calibri" charset="0"/>
              </a:rPr>
              <a:t>A</a:t>
            </a:r>
            <a:r>
              <a:rPr lang="en-US" sz="2600" dirty="0" smtClean="0">
                <a:latin typeface="Calibri" charset="0"/>
                <a:ea typeface="Calibri" charset="0"/>
                <a:cs typeface="Calibri" charset="0"/>
              </a:rPr>
              <a:t>nother poem to help inspire your poetry writing is called ‘This is the Night Mail’ by W. H. Auden, which also has a great sense of rhythm and pace, to mimic the trains. The poem was written especially for a documentary about the trains that delivered mail called ‘The Night Mail’.</a:t>
            </a:r>
          </a:p>
          <a:p>
            <a:r>
              <a:rPr lang="en-US" sz="2600" dirty="0" smtClean="0">
                <a:latin typeface="Calibri" charset="0"/>
                <a:ea typeface="Calibri" charset="0"/>
                <a:cs typeface="Calibri" charset="0"/>
              </a:rPr>
              <a:t>Watch a </a:t>
            </a:r>
            <a:r>
              <a:rPr lang="en-US" sz="2600" dirty="0" smtClean="0">
                <a:latin typeface="Calibri" charset="0"/>
                <a:ea typeface="Calibri" charset="0"/>
                <a:cs typeface="Calibri" charset="0"/>
                <a:hlinkClick r:id="rId2"/>
              </a:rPr>
              <a:t>video of the poem being performed here</a:t>
            </a:r>
            <a:r>
              <a:rPr lang="en-US" sz="2600" dirty="0" smtClean="0">
                <a:latin typeface="Calibri" charset="0"/>
                <a:ea typeface="Calibri" charset="0"/>
                <a:cs typeface="Calibri" charset="0"/>
              </a:rPr>
              <a:t>.</a:t>
            </a:r>
          </a:p>
          <a:p>
            <a:r>
              <a:rPr lang="en-US" sz="2600" dirty="0">
                <a:latin typeface="Calibri" charset="0"/>
                <a:ea typeface="Calibri" charset="0"/>
                <a:cs typeface="Calibri" charset="0"/>
              </a:rPr>
              <a:t>You can use these these poems as inspiration for writing your own poetry about the </a:t>
            </a:r>
            <a:r>
              <a:rPr lang="en-US" sz="2600" dirty="0" smtClean="0">
                <a:latin typeface="Calibri" charset="0"/>
                <a:ea typeface="Calibri" charset="0"/>
                <a:cs typeface="Calibri" charset="0"/>
              </a:rPr>
              <a:t>railways, travelling </a:t>
            </a:r>
            <a:r>
              <a:rPr lang="en-US" sz="2600" dirty="0">
                <a:latin typeface="Calibri" charset="0"/>
                <a:ea typeface="Calibri" charset="0"/>
                <a:cs typeface="Calibri" charset="0"/>
              </a:rPr>
              <a:t>by </a:t>
            </a:r>
            <a:r>
              <a:rPr lang="en-US" sz="2600" dirty="0" smtClean="0">
                <a:latin typeface="Calibri" charset="0"/>
                <a:ea typeface="Calibri" charset="0"/>
                <a:cs typeface="Calibri" charset="0"/>
              </a:rPr>
              <a:t>train and working on the railways!</a:t>
            </a:r>
            <a:endParaRPr lang="en-US" sz="2600" dirty="0">
              <a:latin typeface="Calibri" charset="0"/>
              <a:ea typeface="Calibri" charset="0"/>
              <a:cs typeface="Calibri" charset="0"/>
            </a:endParaRPr>
          </a:p>
          <a:p>
            <a:endParaRPr lang="en-US" sz="2800" dirty="0" smtClean="0">
              <a:latin typeface="Calibri" charset="0"/>
              <a:ea typeface="Calibri" charset="0"/>
              <a:cs typeface="Calibri" charset="0"/>
            </a:endParaRPr>
          </a:p>
        </p:txBody>
      </p:sp>
    </p:spTree>
    <p:extLst>
      <p:ext uri="{BB962C8B-B14F-4D97-AF65-F5344CB8AC3E}">
        <p14:creationId xmlns:p14="http://schemas.microsoft.com/office/powerpoint/2010/main" val="1859489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The Train Routes Keep Expanding !</a:t>
            </a:r>
            <a:endParaRPr lang="en-GB" sz="4000" dirty="0"/>
          </a:p>
        </p:txBody>
      </p:sp>
      <p:sp>
        <p:nvSpPr>
          <p:cNvPr id="4" name="Rectangle 3"/>
          <p:cNvSpPr/>
          <p:nvPr/>
        </p:nvSpPr>
        <p:spPr>
          <a:xfrm>
            <a:off x="5004048" y="2131191"/>
            <a:ext cx="3898776" cy="1938992"/>
          </a:xfrm>
          <a:prstGeom prst="rect">
            <a:avLst/>
          </a:prstGeom>
        </p:spPr>
        <p:txBody>
          <a:bodyPr wrap="square">
            <a:spAutoFit/>
          </a:bodyPr>
          <a:lstStyle/>
          <a:p>
            <a:r>
              <a:rPr lang="en-GB" sz="2400" dirty="0">
                <a:latin typeface="Calibri" charset="0"/>
                <a:ea typeface="Calibri" charset="0"/>
                <a:cs typeface="Times New Roman" charset="0"/>
              </a:rPr>
              <a:t>Two years later, in 1847, the line from Peterborough to Cambridge was built, with stops at both March and Ely </a:t>
            </a:r>
            <a:r>
              <a:rPr lang="en-GB" sz="2400" dirty="0" smtClean="0">
                <a:latin typeface="Calibri" charset="0"/>
                <a:ea typeface="Calibri" charset="0"/>
                <a:cs typeface="Times New Roman" charset="0"/>
              </a:rPr>
              <a:t>on the route. </a:t>
            </a:r>
            <a:endParaRPr lang="en-US" sz="2400" dirty="0"/>
          </a:p>
        </p:txBody>
      </p:sp>
      <p:sp>
        <p:nvSpPr>
          <p:cNvPr id="5" name="Rectangle 4"/>
          <p:cNvSpPr/>
          <p:nvPr/>
        </p:nvSpPr>
        <p:spPr>
          <a:xfrm>
            <a:off x="4788024" y="4797152"/>
            <a:ext cx="3898776" cy="738664"/>
          </a:xfrm>
          <a:prstGeom prst="rect">
            <a:avLst/>
          </a:prstGeom>
        </p:spPr>
        <p:txBody>
          <a:bodyPr wrap="square">
            <a:spAutoFit/>
          </a:bodyPr>
          <a:lstStyle/>
          <a:p>
            <a:r>
              <a:rPr lang="en-US" sz="1400" dirty="0" smtClean="0">
                <a:solidFill>
                  <a:srgbClr val="FFFFFF"/>
                </a:solidFill>
                <a:latin typeface="Verdana" charset="0"/>
                <a:hlinkClick r:id="rId2" invalidUrl="http://www.nrm.org.uk/ourcollection/photo?group=Liverpool Street&amp;objid=1995-7233_LIVST_DP_2307"/>
              </a:rPr>
              <a:t>Parcel Delivery Sorting at Peterborough Station- 1970 </a:t>
            </a:r>
          </a:p>
          <a:p>
            <a:r>
              <a:rPr lang="en-US" sz="1400" dirty="0" smtClean="0">
                <a:solidFill>
                  <a:srgbClr val="FFFFFF"/>
                </a:solidFill>
                <a:latin typeface="Verdana" charset="0"/>
                <a:hlinkClick r:id="rId3" invalidUrl="http://www.nrm.org.uk/ourcollection/photo?group=Liverpool Street&amp;objid=1995-7233_LIVST_DP_2307"/>
              </a:rPr>
              <a:t>© </a:t>
            </a:r>
            <a:r>
              <a:rPr lang="en-US" sz="1400" dirty="0">
                <a:solidFill>
                  <a:srgbClr val="FFFFFF"/>
                </a:solidFill>
                <a:latin typeface="Verdana" charset="0"/>
                <a:hlinkClick r:id="rId4" invalidUrl="http://www.nrm.org.uk/ourcollection/photo?group=Liverpool Street&amp;objid=1995-7233_LIVST_DP_2307"/>
              </a:rPr>
              <a:t>National Railway Museum and SSPL</a:t>
            </a:r>
            <a:endParaRPr lang="en-US" sz="1400"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1772817"/>
            <a:ext cx="4157983" cy="4176464"/>
          </a:xfrm>
          <a:prstGeom prst="rect">
            <a:avLst/>
          </a:prstGeom>
        </p:spPr>
      </p:pic>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r>
              <a:rPr lang="is-IS" dirty="0" smtClean="0"/>
              <a:t>…</a:t>
            </a:r>
            <a:endParaRPr lang="en-US" dirty="0"/>
          </a:p>
        </p:txBody>
      </p:sp>
      <p:sp>
        <p:nvSpPr>
          <p:cNvPr id="3" name="Content Placeholder 2"/>
          <p:cNvSpPr>
            <a:spLocks noGrp="1"/>
          </p:cNvSpPr>
          <p:nvPr>
            <p:ph idx="1"/>
          </p:nvPr>
        </p:nvSpPr>
        <p:spPr>
          <a:xfrm>
            <a:off x="457200" y="1700808"/>
            <a:ext cx="8229600" cy="4032250"/>
          </a:xfrm>
        </p:spPr>
        <p:txBody>
          <a:bodyPr/>
          <a:lstStyle/>
          <a:p>
            <a:r>
              <a:rPr lang="en-US" dirty="0" smtClean="0">
                <a:latin typeface="Calibri" charset="0"/>
                <a:ea typeface="Calibri" charset="0"/>
                <a:cs typeface="Calibri" charset="0"/>
                <a:hlinkClick r:id="rId2"/>
              </a:rPr>
              <a:t>The Railway Cottages Report</a:t>
            </a:r>
            <a:r>
              <a:rPr lang="en-US" dirty="0" smtClean="0">
                <a:latin typeface="Calibri" charset="0"/>
                <a:ea typeface="Calibri" charset="0"/>
                <a:cs typeface="Calibri" charset="0"/>
              </a:rPr>
              <a:t>- from Capturing Cambridge</a:t>
            </a:r>
          </a:p>
          <a:p>
            <a:r>
              <a:rPr lang="en-US" dirty="0" smtClean="0">
                <a:latin typeface="Calibri" charset="0"/>
                <a:ea typeface="Calibri" charset="0"/>
                <a:cs typeface="Calibri" charset="0"/>
                <a:hlinkClick r:id="rId3"/>
              </a:rPr>
              <a:t>Capturing Cambridge- Mill Road Area</a:t>
            </a:r>
            <a:r>
              <a:rPr lang="en-US" dirty="0" smtClean="0">
                <a:latin typeface="Calibri" charset="0"/>
                <a:ea typeface="Calibri" charset="0"/>
                <a:cs typeface="Calibri" charset="0"/>
              </a:rPr>
              <a:t>- further information</a:t>
            </a:r>
          </a:p>
          <a:p>
            <a:r>
              <a:rPr lang="en-US" dirty="0" smtClean="0">
                <a:latin typeface="Calibri" charset="0"/>
                <a:ea typeface="Calibri" charset="0"/>
                <a:cs typeface="Calibri" charset="0"/>
                <a:hlinkClick r:id="rId4"/>
              </a:rPr>
              <a:t>The National Railway Museum </a:t>
            </a:r>
            <a:r>
              <a:rPr lang="en-US" dirty="0">
                <a:latin typeface="Calibri" charset="0"/>
                <a:ea typeface="Calibri" charset="0"/>
                <a:cs typeface="Calibri" charset="0"/>
              </a:rPr>
              <a:t>- </a:t>
            </a:r>
            <a:r>
              <a:rPr lang="en-US" dirty="0">
                <a:latin typeface="Calibri" charset="0"/>
                <a:ea typeface="Calibri" charset="0"/>
                <a:cs typeface="Calibri" charset="0"/>
                <a:hlinkClick r:id="rId4"/>
              </a:rPr>
              <a:t>http://www.nrm.org.uk</a:t>
            </a:r>
            <a:r>
              <a:rPr lang="en-US" dirty="0" smtClean="0">
                <a:latin typeface="Calibri" charset="0"/>
                <a:ea typeface="Calibri" charset="0"/>
                <a:cs typeface="Calibri" charset="0"/>
                <a:hlinkClick r:id="rId4"/>
              </a:rPr>
              <a:t>/</a:t>
            </a:r>
            <a:endParaRPr lang="en-US" dirty="0" smtClean="0">
              <a:latin typeface="Calibri" charset="0"/>
              <a:ea typeface="Calibri" charset="0"/>
              <a:cs typeface="Calibri" charset="0"/>
            </a:endParaRPr>
          </a:p>
          <a:p>
            <a:r>
              <a:rPr lang="en-US" dirty="0" smtClean="0">
                <a:latin typeface="Calibri" charset="0"/>
                <a:ea typeface="Calibri" charset="0"/>
                <a:cs typeface="Calibri" charset="0"/>
                <a:hlinkClick r:id="rId5"/>
              </a:rPr>
              <a:t>The National Railway Museum Collection</a:t>
            </a:r>
            <a:r>
              <a:rPr lang="en-US" dirty="0" smtClean="0">
                <a:latin typeface="Calibri" charset="0"/>
                <a:ea typeface="Calibri" charset="0"/>
                <a:cs typeface="Calibri" charset="0"/>
              </a:rPr>
              <a:t>- with hundreds of railway images, posters etc. </a:t>
            </a:r>
          </a:p>
        </p:txBody>
      </p:sp>
    </p:spTree>
    <p:extLst>
      <p:ext uri="{BB962C8B-B14F-4D97-AF65-F5344CB8AC3E}">
        <p14:creationId xmlns:p14="http://schemas.microsoft.com/office/powerpoint/2010/main" val="13326985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Train Line to Bus Route</a:t>
            </a:r>
            <a:r>
              <a:rPr lang="is-IS" dirty="0" smtClean="0"/>
              <a:t>…</a:t>
            </a:r>
            <a:endParaRPr lang="en-US" dirty="0"/>
          </a:p>
        </p:txBody>
      </p:sp>
      <p:sp>
        <p:nvSpPr>
          <p:cNvPr id="4" name="Rectangle 3"/>
          <p:cNvSpPr/>
          <p:nvPr/>
        </p:nvSpPr>
        <p:spPr>
          <a:xfrm>
            <a:off x="5004048" y="1988840"/>
            <a:ext cx="3923928" cy="1938992"/>
          </a:xfrm>
          <a:prstGeom prst="rect">
            <a:avLst/>
          </a:prstGeom>
        </p:spPr>
        <p:txBody>
          <a:bodyPr wrap="square">
            <a:spAutoFit/>
          </a:bodyPr>
          <a:lstStyle/>
          <a:p>
            <a:r>
              <a:rPr lang="en-GB" sz="2400" dirty="0">
                <a:latin typeface="Calibri" charset="0"/>
                <a:ea typeface="Calibri" charset="0"/>
                <a:cs typeface="Times New Roman" charset="0"/>
              </a:rPr>
              <a:t>There was also another line, going west towards St. Ives and </a:t>
            </a:r>
            <a:r>
              <a:rPr lang="en-GB" sz="2400" dirty="0" smtClean="0">
                <a:latin typeface="Calibri" charset="0"/>
                <a:ea typeface="Calibri" charset="0"/>
                <a:cs typeface="Times New Roman" charset="0"/>
              </a:rPr>
              <a:t>Huntington. </a:t>
            </a:r>
          </a:p>
          <a:p>
            <a:endParaRPr lang="en-GB" sz="2400" dirty="0">
              <a:latin typeface="Calibri" charset="0"/>
              <a:ea typeface="Calibri" charset="0"/>
              <a:cs typeface="Times New Roman" charset="0"/>
            </a:endParaRPr>
          </a:p>
          <a:p>
            <a:r>
              <a:rPr lang="en-GB" sz="2400" dirty="0" smtClean="0">
                <a:latin typeface="Calibri" charset="0"/>
                <a:ea typeface="Calibri" charset="0"/>
                <a:cs typeface="Times New Roman" charset="0"/>
              </a:rPr>
              <a:t> </a:t>
            </a:r>
            <a:endParaRPr lang="en-US" sz="24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110" y="1978170"/>
            <a:ext cx="4546848" cy="3386664"/>
          </a:xfrm>
          <a:prstGeom prst="rect">
            <a:avLst/>
          </a:prstGeom>
        </p:spPr>
      </p:pic>
      <p:sp>
        <p:nvSpPr>
          <p:cNvPr id="6" name="Explosion 1 5"/>
          <p:cNvSpPr/>
          <p:nvPr/>
        </p:nvSpPr>
        <p:spPr>
          <a:xfrm>
            <a:off x="4283968" y="3212976"/>
            <a:ext cx="4644008" cy="3312368"/>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b="1" dirty="0">
                <a:solidFill>
                  <a:schemeClr val="bg1"/>
                </a:solidFill>
                <a:latin typeface="Calibri" charset="0"/>
                <a:ea typeface="Calibri" charset="0"/>
                <a:cs typeface="Times New Roman" charset="0"/>
              </a:rPr>
              <a:t>FACTOID! </a:t>
            </a:r>
          </a:p>
          <a:p>
            <a:pPr algn="ctr"/>
            <a:r>
              <a:rPr lang="en-GB" sz="1600" b="1" dirty="0">
                <a:solidFill>
                  <a:schemeClr val="bg1"/>
                </a:solidFill>
                <a:latin typeface="Calibri" charset="0"/>
                <a:ea typeface="Calibri" charset="0"/>
                <a:cs typeface="Times New Roman" charset="0"/>
              </a:rPr>
              <a:t>The route of the old railway tracks is now the route that the guided bus uses to get to Cambridge</a:t>
            </a:r>
            <a:r>
              <a:rPr lang="en-GB" dirty="0">
                <a:solidFill>
                  <a:schemeClr val="bg1"/>
                </a:solidFill>
                <a:latin typeface="Calibri" charset="0"/>
                <a:ea typeface="Calibri" charset="0"/>
                <a:cs typeface="Times New Roman" charset="0"/>
              </a:rPr>
              <a:t>. </a:t>
            </a:r>
            <a:endParaRPr lang="en-US" dirty="0">
              <a:solidFill>
                <a:schemeClr val="bg1"/>
              </a:solidFill>
            </a:endParaRPr>
          </a:p>
        </p:txBody>
      </p:sp>
      <p:sp>
        <p:nvSpPr>
          <p:cNvPr id="3" name="Rectangle 2"/>
          <p:cNvSpPr/>
          <p:nvPr/>
        </p:nvSpPr>
        <p:spPr>
          <a:xfrm>
            <a:off x="457200" y="5377774"/>
            <a:ext cx="4779098" cy="923330"/>
          </a:xfrm>
          <a:prstGeom prst="rect">
            <a:avLst/>
          </a:prstGeom>
        </p:spPr>
        <p:txBody>
          <a:bodyPr wrap="square">
            <a:spAutoFit/>
          </a:bodyPr>
          <a:lstStyle/>
          <a:p>
            <a:r>
              <a:rPr lang="en-US" dirty="0">
                <a:hlinkClick r:id="rId3" invalidUrl="http://www.nrm.org.uk/ourcollection/photogallery?group=Liverpool Street"/>
              </a:rPr>
              <a:t>Station in Great Eastern Railway </a:t>
            </a:r>
            <a:r>
              <a:rPr lang="en-US" dirty="0" smtClean="0">
                <a:hlinkClick r:id="rId4" invalidUrl="http://www.nrm.org.uk/ourcollection/photogallery?group=Liverpool Street"/>
              </a:rPr>
              <a:t>Line from </a:t>
            </a:r>
          </a:p>
          <a:p>
            <a:r>
              <a:rPr lang="en-US" dirty="0" smtClean="0">
                <a:hlinkClick r:id="rId5" invalidUrl="http://www.nrm.org.uk/ourcollection/photogallery?group=Liverpool Street"/>
              </a:rPr>
              <a:t>National Railway Museum Collection </a:t>
            </a:r>
            <a:r>
              <a:rPr lang="en-US" dirty="0" smtClean="0">
                <a:solidFill>
                  <a:srgbClr val="FFFFFF"/>
                </a:solidFill>
                <a:latin typeface="Verdana" charset="0"/>
                <a:hlinkClick r:id="rId6" invalidUrl="http://www.nrm.org.uk/ourcollection/photogallery?group=Liverpool Street"/>
              </a:rPr>
              <a:t>©</a:t>
            </a:r>
            <a:endParaRPr lang="en-US" dirty="0"/>
          </a:p>
          <a:p>
            <a:r>
              <a:rPr lang="en-US" dirty="0" smtClean="0"/>
              <a:t> </a:t>
            </a:r>
            <a:endParaRPr lang="en-US" dirty="0"/>
          </a:p>
        </p:txBody>
      </p:sp>
    </p:spTree>
    <p:extLst>
      <p:ext uri="{BB962C8B-B14F-4D97-AF65-F5344CB8AC3E}">
        <p14:creationId xmlns:p14="http://schemas.microsoft.com/office/powerpoint/2010/main" val="1364675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5328592" y="1740449"/>
            <a:ext cx="3707904" cy="426267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579296" cy="1143000"/>
          </a:xfrm>
        </p:spPr>
        <p:txBody>
          <a:bodyPr/>
          <a:lstStyle/>
          <a:p>
            <a:pPr algn="ctr"/>
            <a:r>
              <a:rPr lang="en-GB" dirty="0" smtClean="0"/>
              <a:t>Great Eastern Speed!</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328592" y="1794296"/>
            <a:ext cx="3707904" cy="4154984"/>
          </a:xfrm>
          <a:prstGeom prst="rect">
            <a:avLst/>
          </a:prstGeom>
        </p:spPr>
        <p:txBody>
          <a:bodyPr wrap="square">
            <a:spAutoFit/>
          </a:bodyPr>
          <a:lstStyle/>
          <a:p>
            <a:pPr algn="ctr"/>
            <a:r>
              <a:rPr lang="en-GB" sz="2400" b="1" dirty="0" smtClean="0">
                <a:solidFill>
                  <a:schemeClr val="bg1"/>
                </a:solidFill>
                <a:latin typeface="Calibri" charset="0"/>
                <a:ea typeface="Calibri" charset="0"/>
                <a:cs typeface="Times New Roman" charset="0"/>
              </a:rPr>
              <a:t>FACTOID!</a:t>
            </a:r>
          </a:p>
          <a:p>
            <a:pPr algn="ctr"/>
            <a:r>
              <a:rPr lang="en-GB" sz="2400" b="1" dirty="0" smtClean="0">
                <a:solidFill>
                  <a:schemeClr val="bg1"/>
                </a:solidFill>
                <a:latin typeface="Calibri" charset="0"/>
                <a:ea typeface="Calibri" charset="0"/>
                <a:cs typeface="Times New Roman" charset="0"/>
              </a:rPr>
              <a:t>The </a:t>
            </a:r>
            <a:r>
              <a:rPr lang="en-GB" sz="2400" b="1" dirty="0">
                <a:solidFill>
                  <a:schemeClr val="bg1"/>
                </a:solidFill>
                <a:latin typeface="Calibri" charset="0"/>
                <a:ea typeface="Calibri" charset="0"/>
                <a:cs typeface="Times New Roman" charset="0"/>
              </a:rPr>
              <a:t>old Great Eastern route to Cambridge </a:t>
            </a:r>
            <a:r>
              <a:rPr lang="en-GB" sz="2400" b="1" dirty="0" smtClean="0">
                <a:solidFill>
                  <a:schemeClr val="bg1"/>
                </a:solidFill>
                <a:latin typeface="Calibri" charset="0"/>
                <a:ea typeface="Calibri" charset="0"/>
                <a:cs typeface="Times New Roman" charset="0"/>
              </a:rPr>
              <a:t>had </a:t>
            </a:r>
            <a:r>
              <a:rPr lang="en-GB" sz="2400" b="1" dirty="0">
                <a:solidFill>
                  <a:schemeClr val="bg1"/>
                </a:solidFill>
                <a:latin typeface="Calibri" charset="0"/>
                <a:ea typeface="Calibri" charset="0"/>
                <a:cs typeface="Times New Roman" charset="0"/>
              </a:rPr>
              <a:t>some of the fastest trains on it- with a train recorded at going at </a:t>
            </a:r>
            <a:r>
              <a:rPr lang="en-GB" sz="2400" b="1" dirty="0" smtClean="0">
                <a:solidFill>
                  <a:schemeClr val="bg1"/>
                </a:solidFill>
                <a:latin typeface="Calibri" charset="0"/>
                <a:ea typeface="Calibri" charset="0"/>
                <a:cs typeface="Times New Roman" charset="0"/>
              </a:rPr>
              <a:t>70mph! </a:t>
            </a:r>
            <a:r>
              <a:rPr lang="en-GB" sz="2400" b="1" dirty="0">
                <a:solidFill>
                  <a:schemeClr val="bg1"/>
                </a:solidFill>
                <a:latin typeface="Calibri" charset="0"/>
                <a:ea typeface="Calibri" charset="0"/>
                <a:cs typeface="Times New Roman" charset="0"/>
              </a:rPr>
              <a:t>The trains had a non-stop time of 72 minutes from Liverpool Street to Cambridge, covering 55.75 miles on </a:t>
            </a:r>
            <a:endParaRPr lang="en-GB" sz="2400" b="1" dirty="0" smtClean="0">
              <a:solidFill>
                <a:schemeClr val="bg1"/>
              </a:solidFill>
              <a:latin typeface="Calibri" charset="0"/>
              <a:ea typeface="Calibri" charset="0"/>
              <a:cs typeface="Times New Roman" charset="0"/>
            </a:endParaRPr>
          </a:p>
          <a:p>
            <a:pPr algn="ctr"/>
            <a:r>
              <a:rPr lang="en-GB" sz="2400" b="1" dirty="0" smtClean="0">
                <a:solidFill>
                  <a:schemeClr val="bg1"/>
                </a:solidFill>
                <a:latin typeface="Calibri" charset="0"/>
                <a:ea typeface="Calibri" charset="0"/>
                <a:cs typeface="Times New Roman" charset="0"/>
              </a:rPr>
              <a:t>its </a:t>
            </a:r>
            <a:r>
              <a:rPr lang="en-GB" sz="2400" b="1" dirty="0">
                <a:solidFill>
                  <a:schemeClr val="bg1"/>
                </a:solidFill>
                <a:latin typeface="Calibri" charset="0"/>
                <a:ea typeface="Calibri" charset="0"/>
                <a:cs typeface="Times New Roman" charset="0"/>
              </a:rPr>
              <a:t>journey. </a:t>
            </a:r>
            <a:endParaRPr lang="en-US" sz="2400" b="1"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287" y="1694470"/>
            <a:ext cx="4868157" cy="3662492"/>
          </a:xfrm>
          <a:prstGeom prst="rect">
            <a:avLst/>
          </a:prstGeom>
        </p:spPr>
      </p:pic>
      <p:sp>
        <p:nvSpPr>
          <p:cNvPr id="7" name="TextBox 6"/>
          <p:cNvSpPr txBox="1"/>
          <p:nvPr/>
        </p:nvSpPr>
        <p:spPr>
          <a:xfrm>
            <a:off x="1906" y="5410809"/>
            <a:ext cx="5291833" cy="584775"/>
          </a:xfrm>
          <a:prstGeom prst="rect">
            <a:avLst/>
          </a:prstGeom>
          <a:noFill/>
        </p:spPr>
        <p:txBody>
          <a:bodyPr wrap="none" rtlCol="0">
            <a:spAutoFit/>
          </a:bodyPr>
          <a:lstStyle/>
          <a:p>
            <a:r>
              <a:rPr lang="en-US" sz="1600" dirty="0" smtClean="0">
                <a:hlinkClick r:id="rId3"/>
              </a:rPr>
              <a:t>Great Eastern Railway Hotels poster</a:t>
            </a:r>
            <a:r>
              <a:rPr lang="en-US" sz="1600" dirty="0" smtClean="0"/>
              <a:t> © National Railway</a:t>
            </a:r>
          </a:p>
          <a:p>
            <a:r>
              <a:rPr lang="en-US" sz="1600" dirty="0" smtClean="0"/>
              <a:t>Museum, York/ </a:t>
            </a:r>
            <a:r>
              <a:rPr lang="en-US" sz="1600" dirty="0"/>
              <a:t>Science &amp; Society Picture </a:t>
            </a:r>
            <a:r>
              <a:rPr lang="en-US" sz="1600" dirty="0" smtClean="0"/>
              <a:t>Library</a:t>
            </a:r>
            <a:endParaRPr lang="en-US" sz="1600" dirty="0"/>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41" y="1902052"/>
            <a:ext cx="3318043" cy="3312859"/>
          </a:xfrm>
          <a:prstGeom prst="rect">
            <a:avLst/>
          </a:prstGeom>
        </p:spPr>
      </p:pic>
      <p:sp>
        <p:nvSpPr>
          <p:cNvPr id="5" name="Explosion 1 4"/>
          <p:cNvSpPr/>
          <p:nvPr/>
        </p:nvSpPr>
        <p:spPr>
          <a:xfrm>
            <a:off x="2726336" y="1928119"/>
            <a:ext cx="6336704" cy="480080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4638"/>
            <a:ext cx="8579296" cy="1143000"/>
          </a:xfrm>
        </p:spPr>
        <p:txBody>
          <a:bodyPr/>
          <a:lstStyle/>
          <a:p>
            <a:pPr algn="ctr"/>
            <a:r>
              <a:rPr lang="en-GB" dirty="0" smtClean="0"/>
              <a:t>Time for a Change!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3591248" y="3312859"/>
            <a:ext cx="4572000" cy="1477328"/>
          </a:xfrm>
          <a:prstGeom prst="rect">
            <a:avLst/>
          </a:prstGeom>
        </p:spPr>
        <p:txBody>
          <a:bodyPr>
            <a:spAutoFit/>
          </a:bodyPr>
          <a:lstStyle/>
          <a:p>
            <a:pPr marL="0" marR="0" algn="ctr">
              <a:spcBef>
                <a:spcPts val="0"/>
              </a:spcBef>
              <a:spcAft>
                <a:spcPts val="0"/>
              </a:spcAft>
            </a:pPr>
            <a:r>
              <a:rPr lang="en-GB" b="1" dirty="0">
                <a:solidFill>
                  <a:schemeClr val="bg1"/>
                </a:solidFill>
                <a:latin typeface="Calibri" charset="0"/>
                <a:ea typeface="Calibri" charset="0"/>
                <a:cs typeface="Times New Roman" charset="0"/>
              </a:rPr>
              <a:t>FACTOID!</a:t>
            </a:r>
            <a:endParaRPr lang="en-US" b="1" dirty="0">
              <a:solidFill>
                <a:schemeClr val="bg1"/>
              </a:solidFill>
              <a:latin typeface="Calibri" charset="0"/>
              <a:ea typeface="Calibri" charset="0"/>
              <a:cs typeface="Times New Roman" charset="0"/>
            </a:endParaRPr>
          </a:p>
          <a:p>
            <a:pPr marL="0" marR="0" algn="ctr">
              <a:spcBef>
                <a:spcPts val="0"/>
              </a:spcBef>
              <a:spcAft>
                <a:spcPts val="0"/>
              </a:spcAft>
            </a:pPr>
            <a:r>
              <a:rPr lang="en-GB" b="1" dirty="0">
                <a:solidFill>
                  <a:schemeClr val="bg1"/>
                </a:solidFill>
                <a:latin typeface="Calibri" charset="0"/>
                <a:ea typeface="Calibri" charset="0"/>
                <a:cs typeface="Times New Roman" charset="0"/>
              </a:rPr>
              <a:t>British time was standardised across the whole country for the very first </a:t>
            </a:r>
            <a:r>
              <a:rPr lang="en-GB" b="1" dirty="0" smtClean="0">
                <a:solidFill>
                  <a:schemeClr val="bg1"/>
                </a:solidFill>
                <a:latin typeface="Calibri" charset="0"/>
                <a:ea typeface="Calibri" charset="0"/>
                <a:cs typeface="Times New Roman" charset="0"/>
              </a:rPr>
              <a:t>time in 1880, </a:t>
            </a:r>
          </a:p>
          <a:p>
            <a:pPr marL="0" marR="0" algn="ctr">
              <a:spcBef>
                <a:spcPts val="0"/>
              </a:spcBef>
              <a:spcAft>
                <a:spcPts val="0"/>
              </a:spcAft>
            </a:pPr>
            <a:r>
              <a:rPr lang="en-GB" b="1" dirty="0" smtClean="0">
                <a:solidFill>
                  <a:schemeClr val="bg1"/>
                </a:solidFill>
                <a:latin typeface="Calibri" charset="0"/>
                <a:ea typeface="Calibri" charset="0"/>
                <a:cs typeface="Times New Roman" charset="0"/>
              </a:rPr>
              <a:t>as </a:t>
            </a:r>
            <a:r>
              <a:rPr lang="en-GB" b="1" dirty="0">
                <a:solidFill>
                  <a:schemeClr val="bg1"/>
                </a:solidFill>
                <a:latin typeface="Calibri" charset="0"/>
                <a:ea typeface="Calibri" charset="0"/>
                <a:cs typeface="Times New Roman" charset="0"/>
              </a:rPr>
              <a:t>trains needed to be able to run to a set timetable.</a:t>
            </a:r>
            <a:endParaRPr lang="en-US" b="1" dirty="0">
              <a:solidFill>
                <a:schemeClr val="bg1"/>
              </a:solidFill>
              <a:effectLst/>
              <a:latin typeface="Calibri" charset="0"/>
              <a:ea typeface="Calibri" charset="0"/>
              <a:cs typeface="Times New Roman" charset="0"/>
            </a:endParaRPr>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dirty="0" smtClean="0"/>
              <a:t>The </a:t>
            </a:r>
            <a:r>
              <a:rPr lang="en-GB" sz="3600" smtClean="0"/>
              <a:t>Grand Design </a:t>
            </a:r>
            <a:r>
              <a:rPr lang="en-GB" sz="3600" dirty="0" smtClean="0"/>
              <a:t>of the Railway Station</a:t>
            </a:r>
            <a:endParaRPr lang="en-GB" sz="3600" dirty="0"/>
          </a:p>
        </p:txBody>
      </p:sp>
      <p:sp>
        <p:nvSpPr>
          <p:cNvPr id="4" name="Rectangle 3"/>
          <p:cNvSpPr/>
          <p:nvPr/>
        </p:nvSpPr>
        <p:spPr>
          <a:xfrm>
            <a:off x="4139952" y="1777194"/>
            <a:ext cx="5004048" cy="1200329"/>
          </a:xfrm>
          <a:prstGeom prst="rect">
            <a:avLst/>
          </a:prstGeom>
        </p:spPr>
        <p:txBody>
          <a:bodyPr wrap="square">
            <a:spAutoFit/>
          </a:bodyPr>
          <a:lstStyle/>
          <a:p>
            <a:pPr marL="0" marR="0">
              <a:spcBef>
                <a:spcPts val="0"/>
              </a:spcBef>
              <a:spcAft>
                <a:spcPts val="0"/>
              </a:spcAft>
            </a:pPr>
            <a:r>
              <a:rPr lang="en-GB" dirty="0">
                <a:latin typeface="Calibri" charset="0"/>
                <a:ea typeface="Calibri" charset="0"/>
                <a:cs typeface="Times New Roman" charset="0"/>
              </a:rPr>
              <a:t>The </a:t>
            </a:r>
            <a:r>
              <a:rPr lang="en-GB" dirty="0" smtClean="0">
                <a:latin typeface="Calibri" charset="0"/>
                <a:ea typeface="Calibri" charset="0"/>
                <a:cs typeface="Times New Roman" charset="0"/>
              </a:rPr>
              <a:t>Victorian design </a:t>
            </a:r>
            <a:r>
              <a:rPr lang="en-GB" dirty="0">
                <a:latin typeface="Calibri" charset="0"/>
                <a:ea typeface="Calibri" charset="0"/>
                <a:cs typeface="Times New Roman" charset="0"/>
              </a:rPr>
              <a:t>of the station was mainly </a:t>
            </a:r>
            <a:r>
              <a:rPr lang="en-GB" dirty="0" smtClean="0">
                <a:latin typeface="Calibri" charset="0"/>
                <a:ea typeface="Calibri" charset="0"/>
                <a:cs typeface="Times New Roman" charset="0"/>
              </a:rPr>
              <a:t>the inspiration </a:t>
            </a:r>
            <a:r>
              <a:rPr lang="en-GB" dirty="0">
                <a:latin typeface="Calibri" charset="0"/>
                <a:ea typeface="Calibri" charset="0"/>
                <a:cs typeface="Times New Roman" charset="0"/>
              </a:rPr>
              <a:t>of architect Francis </a:t>
            </a:r>
            <a:r>
              <a:rPr lang="en-GB" dirty="0" smtClean="0">
                <a:latin typeface="Calibri" charset="0"/>
                <a:ea typeface="Calibri" charset="0"/>
                <a:cs typeface="Times New Roman" charset="0"/>
              </a:rPr>
              <a:t>Thompson.</a:t>
            </a:r>
            <a:r>
              <a:rPr lang="en-US" dirty="0">
                <a:latin typeface="Calibri" charset="0"/>
                <a:ea typeface="Calibri" charset="0"/>
                <a:cs typeface="Times New Roman" charset="0"/>
              </a:rPr>
              <a:t> </a:t>
            </a:r>
            <a:r>
              <a:rPr lang="en-US" dirty="0" smtClean="0">
                <a:latin typeface="Calibri" charset="0"/>
                <a:ea typeface="Calibri" charset="0"/>
                <a:cs typeface="Times New Roman" charset="0"/>
              </a:rPr>
              <a:t>T</a:t>
            </a:r>
            <a:r>
              <a:rPr lang="en-GB" dirty="0" smtClean="0">
                <a:latin typeface="Calibri" charset="0"/>
                <a:ea typeface="Calibri" charset="0"/>
                <a:cs typeface="Times New Roman" charset="0"/>
              </a:rPr>
              <a:t>he </a:t>
            </a:r>
            <a:r>
              <a:rPr lang="en-GB" dirty="0">
                <a:latin typeface="Calibri" charset="0"/>
                <a:ea typeface="Calibri" charset="0"/>
                <a:cs typeface="Times New Roman" charset="0"/>
              </a:rPr>
              <a:t>very first </a:t>
            </a:r>
            <a:r>
              <a:rPr lang="en-GB" dirty="0" smtClean="0">
                <a:latin typeface="Calibri" charset="0"/>
                <a:ea typeface="Calibri" charset="0"/>
                <a:cs typeface="Times New Roman" charset="0"/>
              </a:rPr>
              <a:t>station opened in 1845 and had </a:t>
            </a:r>
            <a:r>
              <a:rPr lang="en-GB" dirty="0">
                <a:latin typeface="Calibri" charset="0"/>
                <a:ea typeface="Calibri" charset="0"/>
                <a:cs typeface="Times New Roman" charset="0"/>
              </a:rPr>
              <a:t>just one platform for trains to go both up and down on</a:t>
            </a:r>
            <a:r>
              <a:rPr lang="en-GB" dirty="0" smtClean="0">
                <a:latin typeface="Calibri" charset="0"/>
                <a:ea typeface="Calibri" charset="0"/>
                <a:cs typeface="Times New Roman"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90" y="1824262"/>
            <a:ext cx="3839732" cy="2879799"/>
          </a:xfrm>
          <a:prstGeom prst="rect">
            <a:avLst/>
          </a:prstGeom>
        </p:spPr>
      </p:pic>
      <p:sp>
        <p:nvSpPr>
          <p:cNvPr id="7" name="Rectangle 6"/>
          <p:cNvSpPr/>
          <p:nvPr/>
        </p:nvSpPr>
        <p:spPr>
          <a:xfrm>
            <a:off x="4139952" y="3049095"/>
            <a:ext cx="4868105" cy="1477328"/>
          </a:xfrm>
          <a:prstGeom prst="rect">
            <a:avLst/>
          </a:prstGeom>
        </p:spPr>
        <p:txBody>
          <a:bodyPr wrap="square">
            <a:spAutoFit/>
          </a:bodyPr>
          <a:lstStyle/>
          <a:p>
            <a:pPr marL="0" marR="0">
              <a:spcBef>
                <a:spcPts val="0"/>
              </a:spcBef>
              <a:spcAft>
                <a:spcPts val="0"/>
              </a:spcAft>
            </a:pPr>
            <a:r>
              <a:rPr lang="en-GB" dirty="0">
                <a:latin typeface="Calibri" charset="0"/>
                <a:ea typeface="Calibri" charset="0"/>
                <a:cs typeface="Times New Roman" charset="0"/>
              </a:rPr>
              <a:t>However, the design of station was seen to be more impressive than the other stations along </a:t>
            </a:r>
            <a:r>
              <a:rPr lang="en-GB" dirty="0" smtClean="0">
                <a:latin typeface="Calibri" charset="0"/>
                <a:ea typeface="Calibri" charset="0"/>
                <a:cs typeface="Times New Roman" charset="0"/>
              </a:rPr>
              <a:t>the </a:t>
            </a:r>
            <a:r>
              <a:rPr lang="en-GB" dirty="0">
                <a:latin typeface="Calibri" charset="0"/>
                <a:ea typeface="Calibri" charset="0"/>
                <a:cs typeface="Times New Roman" charset="0"/>
              </a:rPr>
              <a:t>line, with its grand columns and arches. It also had decorative cornices and friezes- some of which you can still see in the station today</a:t>
            </a:r>
            <a:r>
              <a:rPr lang="en-GB" dirty="0" smtClean="0">
                <a:latin typeface="Calibri" charset="0"/>
                <a:ea typeface="Calibri" charset="0"/>
                <a:cs typeface="Times New Roman" charset="0"/>
              </a:rPr>
              <a:t>!</a:t>
            </a:r>
          </a:p>
        </p:txBody>
      </p:sp>
      <p:sp>
        <p:nvSpPr>
          <p:cNvPr id="8" name="Rectangle 7"/>
          <p:cNvSpPr/>
          <p:nvPr/>
        </p:nvSpPr>
        <p:spPr>
          <a:xfrm>
            <a:off x="138377" y="4838833"/>
            <a:ext cx="2388757" cy="954107"/>
          </a:xfrm>
          <a:prstGeom prst="rect">
            <a:avLst/>
          </a:prstGeom>
        </p:spPr>
        <p:txBody>
          <a:bodyPr wrap="square">
            <a:spAutoFit/>
          </a:bodyPr>
          <a:lstStyle/>
          <a:p>
            <a:pPr>
              <a:spcBef>
                <a:spcPts val="0"/>
              </a:spcBef>
              <a:spcAft>
                <a:spcPts val="0"/>
              </a:spcAft>
            </a:pPr>
            <a:r>
              <a:rPr lang="en-GB" sz="1400" dirty="0">
                <a:latin typeface="Calibri" charset="0"/>
                <a:ea typeface="Calibri" charset="0"/>
                <a:cs typeface="Times New Roman" charset="0"/>
              </a:rPr>
              <a:t>Photo of </a:t>
            </a:r>
            <a:r>
              <a:rPr lang="en-GB" sz="1400" dirty="0"/>
              <a:t>Cambridge station building close-up, showing the entrance, Sunil </a:t>
            </a:r>
            <a:r>
              <a:rPr lang="en-GB" sz="1400" dirty="0" err="1"/>
              <a:t>Prasannan</a:t>
            </a:r>
            <a:r>
              <a:rPr lang="en-GB" sz="1400" dirty="0"/>
              <a:t>, 2009</a:t>
            </a:r>
            <a:endParaRPr lang="en-US" sz="1400" dirty="0">
              <a:latin typeface="Calibri" charset="0"/>
              <a:ea typeface="Calibri" charset="0"/>
              <a:cs typeface="Times New Roman" charset="0"/>
            </a:endParaRPr>
          </a:p>
        </p:txBody>
      </p:sp>
      <p:sp>
        <p:nvSpPr>
          <p:cNvPr id="10" name="Explosion 1 9"/>
          <p:cNvSpPr/>
          <p:nvPr/>
        </p:nvSpPr>
        <p:spPr>
          <a:xfrm>
            <a:off x="2527134" y="4526423"/>
            <a:ext cx="4709162" cy="2250389"/>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algn="ctr">
              <a:spcBef>
                <a:spcPts val="0"/>
              </a:spcBef>
              <a:spcAft>
                <a:spcPts val="0"/>
              </a:spcAft>
            </a:pPr>
            <a:r>
              <a:rPr lang="en-GB" sz="1400" b="1" dirty="0" smtClean="0">
                <a:solidFill>
                  <a:schemeClr val="bg1"/>
                </a:solidFill>
                <a:latin typeface="Calibri" charset="0"/>
                <a:ea typeface="Calibri" charset="0"/>
                <a:cs typeface="Times New Roman" charset="0"/>
              </a:rPr>
              <a:t>FACTOID!</a:t>
            </a:r>
          </a:p>
          <a:p>
            <a:pPr marL="0" marR="0" algn="ctr">
              <a:spcBef>
                <a:spcPts val="0"/>
              </a:spcBef>
              <a:spcAft>
                <a:spcPts val="0"/>
              </a:spcAft>
            </a:pPr>
            <a:r>
              <a:rPr lang="en-GB" sz="1200" b="1" dirty="0" smtClean="0">
                <a:solidFill>
                  <a:schemeClr val="bg1"/>
                </a:solidFill>
                <a:latin typeface="Calibri" charset="0"/>
                <a:ea typeface="Calibri" charset="0"/>
                <a:cs typeface="Times New Roman" charset="0"/>
              </a:rPr>
              <a:t>The </a:t>
            </a:r>
            <a:r>
              <a:rPr lang="en-GB" sz="1200" b="1" dirty="0">
                <a:solidFill>
                  <a:schemeClr val="bg1"/>
                </a:solidFill>
                <a:latin typeface="Calibri" charset="0"/>
                <a:ea typeface="Calibri" charset="0"/>
                <a:cs typeface="Times New Roman" charset="0"/>
              </a:rPr>
              <a:t>original part of the station </a:t>
            </a:r>
            <a:r>
              <a:rPr lang="en-GB" sz="1200" b="1" dirty="0" smtClean="0">
                <a:solidFill>
                  <a:schemeClr val="bg1"/>
                </a:solidFill>
                <a:latin typeface="Calibri" charset="0"/>
                <a:ea typeface="Calibri" charset="0"/>
                <a:cs typeface="Times New Roman" charset="0"/>
              </a:rPr>
              <a:t>is now a </a:t>
            </a:r>
            <a:r>
              <a:rPr lang="en-GB" sz="1200" b="1" dirty="0">
                <a:solidFill>
                  <a:schemeClr val="bg1"/>
                </a:solidFill>
                <a:latin typeface="Calibri" charset="0"/>
                <a:ea typeface="Calibri" charset="0"/>
                <a:cs typeface="Times New Roman" charset="0"/>
              </a:rPr>
              <a:t>Grade II </a:t>
            </a:r>
            <a:r>
              <a:rPr lang="en-GB" sz="1200" b="1" dirty="0" smtClean="0">
                <a:solidFill>
                  <a:schemeClr val="bg1"/>
                </a:solidFill>
                <a:latin typeface="Calibri" charset="0"/>
                <a:ea typeface="Calibri" charset="0"/>
                <a:cs typeface="Times New Roman" charset="0"/>
              </a:rPr>
              <a:t>listed building and has been since 1962.</a:t>
            </a:r>
            <a:endParaRPr lang="en-US" sz="1200" b="1" dirty="0">
              <a:solidFill>
                <a:schemeClr val="bg1"/>
              </a:solidFill>
              <a:latin typeface="Calibri" charset="0"/>
              <a:ea typeface="Calibri" charset="0"/>
              <a:cs typeface="Times New Roman" charset="0"/>
            </a:endParaRPr>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All Aboard the Train!</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4716016" y="1674075"/>
            <a:ext cx="4320480" cy="4401205"/>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Times New Roman" charset="0"/>
              </a:rPr>
              <a:t>When </a:t>
            </a:r>
            <a:r>
              <a:rPr lang="en-GB" sz="2000" dirty="0" smtClean="0">
                <a:latin typeface="Calibri" charset="0"/>
                <a:ea typeface="Calibri" charset="0"/>
                <a:cs typeface="Times New Roman" charset="0"/>
              </a:rPr>
              <a:t>the Victorians </a:t>
            </a:r>
            <a:r>
              <a:rPr lang="en-GB" sz="2000" dirty="0">
                <a:latin typeface="Calibri" charset="0"/>
                <a:ea typeface="Calibri" charset="0"/>
                <a:cs typeface="Times New Roman" charset="0"/>
              </a:rPr>
              <a:t>first built </a:t>
            </a:r>
            <a:r>
              <a:rPr lang="en-GB" sz="2000" dirty="0" smtClean="0">
                <a:latin typeface="Calibri" charset="0"/>
                <a:ea typeface="Calibri" charset="0"/>
                <a:cs typeface="Times New Roman" charset="0"/>
              </a:rPr>
              <a:t>the station there </a:t>
            </a:r>
            <a:r>
              <a:rPr lang="en-GB" sz="2000" dirty="0">
                <a:latin typeface="Calibri" charset="0"/>
                <a:ea typeface="Calibri" charset="0"/>
                <a:cs typeface="Times New Roman" charset="0"/>
              </a:rPr>
              <a:t>was just a wooden platform for passengers to stand on while they waited for their train. </a:t>
            </a:r>
            <a:endParaRPr lang="en-GB" sz="2000" dirty="0" smtClean="0">
              <a:latin typeface="Calibri" charset="0"/>
              <a:ea typeface="Calibri" charset="0"/>
              <a:cs typeface="Times New Roman" charset="0"/>
            </a:endParaRPr>
          </a:p>
          <a:p>
            <a:pPr marL="0" marR="0">
              <a:spcBef>
                <a:spcPts val="0"/>
              </a:spcBef>
              <a:spcAft>
                <a:spcPts val="0"/>
              </a:spcAft>
            </a:pPr>
            <a:endParaRPr lang="en-GB" sz="2000" dirty="0">
              <a:latin typeface="Calibri" charset="0"/>
              <a:ea typeface="Calibri" charset="0"/>
              <a:cs typeface="Times New Roman" charset="0"/>
            </a:endParaRPr>
          </a:p>
          <a:p>
            <a:pPr marL="0" marR="0">
              <a:spcBef>
                <a:spcPts val="0"/>
              </a:spcBef>
              <a:spcAft>
                <a:spcPts val="0"/>
              </a:spcAft>
            </a:pPr>
            <a:r>
              <a:rPr lang="en-GB" sz="2000" dirty="0" smtClean="0">
                <a:latin typeface="Calibri" charset="0"/>
                <a:ea typeface="Calibri" charset="0"/>
                <a:cs typeface="Times New Roman" charset="0"/>
              </a:rPr>
              <a:t>There </a:t>
            </a:r>
            <a:r>
              <a:rPr lang="en-GB" sz="2000" dirty="0">
                <a:latin typeface="Calibri" charset="0"/>
                <a:ea typeface="Calibri" charset="0"/>
                <a:cs typeface="Times New Roman" charset="0"/>
              </a:rPr>
              <a:t>was no tunnel or footbridge for people </a:t>
            </a:r>
            <a:r>
              <a:rPr lang="en-GB" sz="2000" dirty="0" smtClean="0">
                <a:latin typeface="Calibri" charset="0"/>
                <a:ea typeface="Calibri" charset="0"/>
                <a:cs typeface="Times New Roman" charset="0"/>
              </a:rPr>
              <a:t>to </a:t>
            </a:r>
            <a:r>
              <a:rPr lang="en-GB" sz="2000" dirty="0">
                <a:latin typeface="Calibri" charset="0"/>
                <a:ea typeface="Calibri" charset="0"/>
                <a:cs typeface="Times New Roman" charset="0"/>
              </a:rPr>
              <a:t>safely </a:t>
            </a:r>
            <a:r>
              <a:rPr lang="en-GB" sz="2000" dirty="0" smtClean="0">
                <a:latin typeface="Calibri" charset="0"/>
                <a:ea typeface="Calibri" charset="0"/>
                <a:cs typeface="Times New Roman" charset="0"/>
              </a:rPr>
              <a:t>access </a:t>
            </a:r>
            <a:r>
              <a:rPr lang="en-GB" sz="2000" dirty="0">
                <a:latin typeface="Calibri" charset="0"/>
                <a:ea typeface="Calibri" charset="0"/>
                <a:cs typeface="Times New Roman" charset="0"/>
              </a:rPr>
              <a:t>the train, so people just climbed down </a:t>
            </a:r>
            <a:r>
              <a:rPr lang="en-GB" sz="2000" dirty="0" smtClean="0">
                <a:latin typeface="Calibri" charset="0"/>
                <a:ea typeface="Calibri" charset="0"/>
                <a:cs typeface="Times New Roman" charset="0"/>
              </a:rPr>
              <a:t>onto </a:t>
            </a:r>
            <a:r>
              <a:rPr lang="en-GB" sz="2000" dirty="0">
                <a:latin typeface="Calibri" charset="0"/>
                <a:ea typeface="Calibri" charset="0"/>
                <a:cs typeface="Times New Roman" charset="0"/>
              </a:rPr>
              <a:t>the line and walked across the tracks to get there- which was incredibly dangerous</a:t>
            </a:r>
            <a:r>
              <a:rPr lang="en-GB" sz="2000" dirty="0" smtClean="0">
                <a:latin typeface="Calibri" charset="0"/>
                <a:ea typeface="Calibri" charset="0"/>
                <a:cs typeface="Times New Roman" charset="0"/>
              </a:rPr>
              <a:t>!</a:t>
            </a:r>
            <a:endParaRPr lang="en-US" sz="2000" dirty="0" smtClean="0">
              <a:latin typeface="Calibri" charset="0"/>
              <a:ea typeface="Calibri" charset="0"/>
              <a:cs typeface="Times New Roman" charset="0"/>
            </a:endParaRPr>
          </a:p>
          <a:p>
            <a:pPr marL="0" marR="0">
              <a:spcBef>
                <a:spcPts val="0"/>
              </a:spcBef>
              <a:spcAft>
                <a:spcPts val="0"/>
              </a:spcAft>
            </a:pPr>
            <a:endParaRPr lang="en-US" sz="2000" dirty="0">
              <a:latin typeface="Calibri" charset="0"/>
              <a:ea typeface="Calibri" charset="0"/>
              <a:cs typeface="Times New Roman" charset="0"/>
            </a:endParaRPr>
          </a:p>
          <a:p>
            <a:pPr marL="0" marR="0">
              <a:spcBef>
                <a:spcPts val="0"/>
              </a:spcBef>
              <a:spcAft>
                <a:spcPts val="0"/>
              </a:spcAft>
            </a:pPr>
            <a:r>
              <a:rPr lang="en-GB" sz="2000" dirty="0" smtClean="0">
                <a:latin typeface="Calibri" charset="0"/>
                <a:ea typeface="Calibri" charset="0"/>
                <a:cs typeface="Times New Roman" charset="0"/>
              </a:rPr>
              <a:t>This </a:t>
            </a:r>
            <a:r>
              <a:rPr lang="en-GB" sz="2000" dirty="0">
                <a:latin typeface="Calibri" charset="0"/>
                <a:ea typeface="Calibri" charset="0"/>
                <a:cs typeface="Times New Roman" charset="0"/>
              </a:rPr>
              <a:t>was later replaced with a larger ‘island platform’ with a tunnel and footbridge, which was much safer.</a:t>
            </a:r>
            <a:endParaRPr lang="en-US" sz="2000" dirty="0">
              <a:effectLst/>
              <a:latin typeface="Calibri" charset="0"/>
              <a:ea typeface="Calibri" charset="0"/>
              <a:cs typeface="Times New Roman"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116" y="1844824"/>
            <a:ext cx="4349888" cy="3384376"/>
          </a:xfrm>
          <a:prstGeom prst="rect">
            <a:avLst/>
          </a:prstGeom>
        </p:spPr>
      </p:pic>
      <p:sp>
        <p:nvSpPr>
          <p:cNvPr id="7" name="TextBox 6"/>
          <p:cNvSpPr txBox="1"/>
          <p:nvPr/>
        </p:nvSpPr>
        <p:spPr>
          <a:xfrm>
            <a:off x="257676" y="5333220"/>
            <a:ext cx="4458340" cy="800219"/>
          </a:xfrm>
          <a:prstGeom prst="rect">
            <a:avLst/>
          </a:prstGeom>
          <a:noFill/>
        </p:spPr>
        <p:txBody>
          <a:bodyPr wrap="square" rtlCol="0">
            <a:spAutoFit/>
          </a:bodyPr>
          <a:lstStyle/>
          <a:p>
            <a:r>
              <a:rPr lang="en-US" sz="1400" dirty="0" smtClean="0"/>
              <a:t>Picture of old locomotive at Cambridge Station in 1958 </a:t>
            </a:r>
            <a:r>
              <a:rPr lang="en-US" sz="1400" dirty="0">
                <a:solidFill>
                  <a:srgbClr val="FFFFFF"/>
                </a:solidFill>
                <a:latin typeface="Verdana" charset="0"/>
                <a:hlinkClick r:id="rId3" invalidUrl="http://www.nrm.org.uk/ourcollection/photo?group=Liverpool Street&amp;objid=1995-7233_LIVST_DP_2307"/>
              </a:rPr>
              <a:t>© National Railway Museum and SSPL</a:t>
            </a:r>
            <a:endParaRPr lang="en-US" sz="1400" dirty="0"/>
          </a:p>
          <a:p>
            <a:endParaRPr lang="en-US" dirty="0"/>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 New Found Freedom to Travel</a:t>
            </a:r>
            <a:endParaRPr lang="en-US" dirty="0"/>
          </a:p>
        </p:txBody>
      </p:sp>
      <p:sp>
        <p:nvSpPr>
          <p:cNvPr id="4" name="Rectangle 3"/>
          <p:cNvSpPr/>
          <p:nvPr/>
        </p:nvSpPr>
        <p:spPr>
          <a:xfrm>
            <a:off x="4854904" y="1770948"/>
            <a:ext cx="4289096" cy="3477875"/>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Calibri" charset="0"/>
              </a:rPr>
              <a:t>However it was not all bad news, one of the great positives of the coming of the railway was that it provided the opportunity for people of all walks of life and </a:t>
            </a:r>
            <a:r>
              <a:rPr lang="en-GB" sz="2000" dirty="0" smtClean="0">
                <a:latin typeface="Calibri" charset="0"/>
                <a:ea typeface="Calibri" charset="0"/>
                <a:cs typeface="Calibri" charset="0"/>
              </a:rPr>
              <a:t>class </a:t>
            </a:r>
            <a:r>
              <a:rPr lang="en-GB" sz="2000" dirty="0">
                <a:latin typeface="Calibri" charset="0"/>
                <a:ea typeface="Calibri" charset="0"/>
                <a:cs typeface="Calibri" charset="0"/>
              </a:rPr>
              <a:t>to travel. </a:t>
            </a:r>
            <a:endParaRPr lang="en-GB" sz="2000" dirty="0" smtClean="0">
              <a:latin typeface="Calibri" charset="0"/>
              <a:ea typeface="Calibri" charset="0"/>
              <a:cs typeface="Calibri" charset="0"/>
            </a:endParaRPr>
          </a:p>
          <a:p>
            <a:pPr marL="0" marR="0">
              <a:spcBef>
                <a:spcPts val="0"/>
              </a:spcBef>
              <a:spcAft>
                <a:spcPts val="0"/>
              </a:spcAft>
            </a:pPr>
            <a:endParaRPr lang="en-GB" sz="2000" dirty="0">
              <a:latin typeface="Calibri" charset="0"/>
              <a:ea typeface="Calibri" charset="0"/>
              <a:cs typeface="Calibri" charset="0"/>
            </a:endParaRPr>
          </a:p>
          <a:p>
            <a:pPr marL="0" marR="0">
              <a:spcBef>
                <a:spcPts val="0"/>
              </a:spcBef>
              <a:spcAft>
                <a:spcPts val="0"/>
              </a:spcAft>
            </a:pPr>
            <a:r>
              <a:rPr lang="en-GB" sz="2000" dirty="0" smtClean="0">
                <a:latin typeface="Calibri" charset="0"/>
                <a:ea typeface="Calibri" charset="0"/>
                <a:cs typeface="Calibri" charset="0"/>
              </a:rPr>
              <a:t>The train was </a:t>
            </a:r>
            <a:r>
              <a:rPr lang="en-GB" sz="2000" dirty="0">
                <a:latin typeface="Calibri" charset="0"/>
                <a:ea typeface="Calibri" charset="0"/>
                <a:cs typeface="Calibri" charset="0"/>
              </a:rPr>
              <a:t>much </a:t>
            </a:r>
            <a:r>
              <a:rPr lang="en-GB" sz="2000" dirty="0" smtClean="0">
                <a:latin typeface="Calibri" charset="0"/>
                <a:ea typeface="Calibri" charset="0"/>
                <a:cs typeface="Calibri" charset="0"/>
              </a:rPr>
              <a:t>quicker, cheaper </a:t>
            </a:r>
            <a:r>
              <a:rPr lang="en-GB" sz="2000" dirty="0">
                <a:latin typeface="Calibri" charset="0"/>
                <a:ea typeface="Calibri" charset="0"/>
                <a:cs typeface="Calibri" charset="0"/>
              </a:rPr>
              <a:t>and more reliable </a:t>
            </a:r>
            <a:r>
              <a:rPr lang="en-GB" sz="2000" dirty="0" smtClean="0">
                <a:latin typeface="Calibri" charset="0"/>
                <a:ea typeface="Calibri" charset="0"/>
                <a:cs typeface="Calibri" charset="0"/>
              </a:rPr>
              <a:t>than travelling by horse drawn coach, which was the main way that Victorians travelled long distance. </a:t>
            </a:r>
            <a:endParaRPr lang="en-GB" sz="2000" dirty="0">
              <a:latin typeface="Calibri" charset="0"/>
              <a:ea typeface="Calibri" charset="0"/>
              <a:cs typeface="Calibri"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916832"/>
            <a:ext cx="4675392" cy="3528392"/>
          </a:xfrm>
          <a:prstGeom prst="rect">
            <a:avLst/>
          </a:prstGeom>
        </p:spPr>
      </p:pic>
      <p:sp>
        <p:nvSpPr>
          <p:cNvPr id="6" name="TextBox 5"/>
          <p:cNvSpPr txBox="1"/>
          <p:nvPr/>
        </p:nvSpPr>
        <p:spPr>
          <a:xfrm>
            <a:off x="179512" y="5409463"/>
            <a:ext cx="5237331" cy="523220"/>
          </a:xfrm>
          <a:prstGeom prst="rect">
            <a:avLst/>
          </a:prstGeom>
          <a:noFill/>
        </p:spPr>
        <p:txBody>
          <a:bodyPr wrap="none" rtlCol="0">
            <a:spAutoFit/>
          </a:bodyPr>
          <a:lstStyle/>
          <a:p>
            <a:r>
              <a:rPr lang="en-US" sz="1400" dirty="0" smtClean="0">
                <a:hlinkClick r:id="rId3"/>
              </a:rPr>
              <a:t>A selection of early railway tickets-1870-1920</a:t>
            </a:r>
            <a:endParaRPr lang="en-US" sz="1400" dirty="0">
              <a:hlinkClick r:id="rId3"/>
            </a:endParaRPr>
          </a:p>
          <a:p>
            <a:r>
              <a:rPr lang="en-US" sz="1400" dirty="0">
                <a:hlinkClick r:id="rId3"/>
              </a:rPr>
              <a:t>© National Railway Museum / Science &amp; Society Picture Library</a:t>
            </a:r>
            <a:endParaRPr lang="en-US" sz="1400" dirty="0"/>
          </a:p>
        </p:txBody>
      </p:sp>
    </p:spTree>
    <p:extLst>
      <p:ext uri="{BB962C8B-B14F-4D97-AF65-F5344CB8AC3E}">
        <p14:creationId xmlns:p14="http://schemas.microsoft.com/office/powerpoint/2010/main" val="1087882876"/>
      </p:ext>
    </p:extLst>
  </p:cSld>
  <p:clrMapOvr>
    <a:masterClrMapping/>
  </p:clrMapOvr>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27704</TotalTime>
  <Words>2841</Words>
  <Application>Microsoft Macintosh PowerPoint</Application>
  <PresentationFormat>On-screen Show (4:3)</PresentationFormat>
  <Paragraphs>197</Paragraphs>
  <Slides>31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Calibri</vt:lpstr>
      <vt:lpstr>ＭＳ Ｐゴシック</vt:lpstr>
      <vt:lpstr>Open Sans</vt:lpstr>
      <vt:lpstr>Open Sans Light</vt:lpstr>
      <vt:lpstr>Times New Roman</vt:lpstr>
      <vt:lpstr>Verdana</vt:lpstr>
      <vt:lpstr>Arial</vt:lpstr>
      <vt:lpstr>Arial</vt:lpstr>
      <vt:lpstr>Default Design</vt:lpstr>
      <vt:lpstr>The Coming of the Railway to Cambridge</vt:lpstr>
      <vt:lpstr>The Railway Comes to Cambridge!</vt:lpstr>
      <vt:lpstr>The Train Routes Keep Expanding !</vt:lpstr>
      <vt:lpstr>From Train Line to Bus Route…</vt:lpstr>
      <vt:lpstr>Great Eastern Speed!</vt:lpstr>
      <vt:lpstr>Time for a Change!</vt:lpstr>
      <vt:lpstr>The Grand Design of the Railway Station</vt:lpstr>
      <vt:lpstr>All Aboard the Train!</vt:lpstr>
      <vt:lpstr>A New Found Freedom to Travel</vt:lpstr>
      <vt:lpstr>Fancy a Day Trip?</vt:lpstr>
      <vt:lpstr>Oh I Do Like to Be Beside the Seaside</vt:lpstr>
      <vt:lpstr>A New Way to Deliver!</vt:lpstr>
      <vt:lpstr>Delivering All Sorts!</vt:lpstr>
      <vt:lpstr>Beware- Danger at Work!</vt:lpstr>
      <vt:lpstr>The Railway Workers  of Cambridge</vt:lpstr>
      <vt:lpstr>The Station Master’s House</vt:lpstr>
      <vt:lpstr>William Promotes  St. John Ambulance</vt:lpstr>
      <vt:lpstr>The Cambridge Railway Band</vt:lpstr>
      <vt:lpstr>The Railway Men </vt:lpstr>
      <vt:lpstr>The Railway Men of Cambridge</vt:lpstr>
      <vt:lpstr>Cramped Living Conditions  in the Railway Cottages</vt:lpstr>
      <vt:lpstr>Bombing of the Railway Cottages in World War II</vt:lpstr>
      <vt:lpstr>Eric’s Memories of the Bombing on Mill Road in WWII</vt:lpstr>
      <vt:lpstr>Cambridge Daily News  31st January, 1941 </vt:lpstr>
      <vt:lpstr>The Herbert Family’s Memory  of the Bombing</vt:lpstr>
      <vt:lpstr>The story continues…</vt:lpstr>
      <vt:lpstr>Fragments of the Bomb  Still Survive</vt:lpstr>
      <vt:lpstr>Inspiration for Your Own  Poetry About the Railways</vt:lpstr>
      <vt:lpstr>More Inspiration for Your Own Poetry About the Railways</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243</cp:revision>
  <dcterms:created xsi:type="dcterms:W3CDTF">2015-03-12T11:07:07Z</dcterms:created>
  <dcterms:modified xsi:type="dcterms:W3CDTF">2017-05-08T10:25:04Z</dcterms:modified>
</cp:coreProperties>
</file>