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13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8" r:id="rId2"/>
    <p:sldId id="281" r:id="rId3"/>
    <p:sldId id="283" r:id="rId4"/>
    <p:sldId id="284" r:id="rId5"/>
    <p:sldId id="285" r:id="rId6"/>
    <p:sldId id="286" r:id="rId7"/>
    <p:sldId id="287" r:id="rId8"/>
    <p:sldId id="290" r:id="rId9"/>
    <p:sldId id="296" r:id="rId10"/>
    <p:sldId id="297" r:id="rId11"/>
    <p:sldId id="292" r:id="rId12"/>
    <p:sldId id="293" r:id="rId13"/>
    <p:sldId id="294" r:id="rId14"/>
    <p:sldId id="295" r:id="rId15"/>
    <p:sldId id="282" r:id="rId16"/>
    <p:sldId id="264" r:id="rId17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08" autoAdjust="0"/>
    <p:restoredTop sz="94677"/>
  </p:normalViewPr>
  <p:slideViewPr>
    <p:cSldViewPr>
      <p:cViewPr varScale="1">
        <p:scale>
          <a:sx n="70" d="100"/>
          <a:sy n="70" d="100"/>
        </p:scale>
        <p:origin x="436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79141A-CB58-4528-B6C7-5A65EC69288E}" type="datetimeFigureOut">
              <a:rPr lang="en-GB" smtClean="0"/>
              <a:t>01/05/2019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BB5EA-6269-49C8-A145-CF160520CF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830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5BB5EA-6269-49C8-A145-CF160520CFB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1297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"/>
          <p:cNvSpPr txBox="1">
            <a:spLocks noChangeArrowheads="1"/>
          </p:cNvSpPr>
          <p:nvPr userDrawn="1"/>
        </p:nvSpPr>
        <p:spPr bwMode="auto">
          <a:xfrm>
            <a:off x="5148263" y="1125538"/>
            <a:ext cx="32607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2636838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GB" noProof="0" smtClean="0"/>
              <a:t>Title of presentation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4797425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GB" noProof="0" smtClean="0"/>
              <a:t>A subtitle for the presentation</a:t>
            </a:r>
          </a:p>
        </p:txBody>
      </p:sp>
      <p:pic>
        <p:nvPicPr>
          <p:cNvPr id="2" name="Picture 1" descr="mast_titl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8424936" cy="1275253"/>
          </a:xfrm>
          <a:prstGeom prst="rect">
            <a:avLst/>
          </a:prstGeom>
        </p:spPr>
      </p:pic>
      <p:sp>
        <p:nvSpPr>
          <p:cNvPr id="6" name="object 9"/>
          <p:cNvSpPr/>
          <p:nvPr userDrawn="1"/>
        </p:nvSpPr>
        <p:spPr>
          <a:xfrm>
            <a:off x="3276192" y="4853243"/>
            <a:ext cx="5544280" cy="1587227"/>
          </a:xfrm>
          <a:prstGeom prst="rect">
            <a:avLst/>
          </a:prstGeom>
          <a:blipFill>
            <a:blip r:embed="rId4" cstate="print"/>
            <a:srcRect/>
            <a:stretch>
              <a:fillRect l="-30312" t="-154586" r="-50056" b="-99760"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4436412"/>
            <a:ext cx="2420888" cy="242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468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553C5B-4A56-5740-B67A-2D2C4AE9D9E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051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274638"/>
            <a:ext cx="2058988" cy="5602287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29325" cy="5602287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67D7B4-70EB-D64C-8ED3-44B0168694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006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40713" cy="5602287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EA2DCA-FAD8-2A41-8ACF-F382A730DE2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560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99050-943D-B341-81A7-01B29B0D217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5" name="object 9"/>
          <p:cNvSpPr/>
          <p:nvPr userDrawn="1"/>
        </p:nvSpPr>
        <p:spPr>
          <a:xfrm>
            <a:off x="3578120" y="5876925"/>
            <a:ext cx="3456384" cy="918102"/>
          </a:xfrm>
          <a:prstGeom prst="rect">
            <a:avLst/>
          </a:prstGeom>
          <a:blipFill>
            <a:blip r:embed="rId2" cstate="print"/>
            <a:srcRect/>
            <a:stretch>
              <a:fillRect l="-28126" t="-154586" r="-39227" b="-99760"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96280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B42CF-7617-E143-B79D-9CB27D141C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268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844675"/>
            <a:ext cx="4038600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3" y="1844675"/>
            <a:ext cx="4038600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C5E4D2-3B55-FF44-AA1E-7C0C6F1674F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236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7BC11B-67DD-A246-B07D-C0025708208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171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67A98-FAE5-CA4D-8ED9-F8786A48AA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84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A42284-7353-7F4A-95D3-1966E76A51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3651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1FE1AB-A3CC-894D-AEB1-7B6C2C051FE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009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64410B-5F5C-0A47-8D3A-E1ED7AEB1E3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3538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844675"/>
            <a:ext cx="8229600" cy="403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076825" y="6165850"/>
            <a:ext cx="1989138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cs typeface="Arial" charset="0"/>
              </a:defRPr>
            </a:lvl1pPr>
          </a:lstStyle>
          <a:p>
            <a:pPr>
              <a:defRPr/>
            </a:pPr>
            <a:fld id="{24D52300-E78F-BF4A-890E-4AA76F5FB9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031" name="Picture 7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6021388"/>
            <a:ext cx="15240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3" name="Picture 2" descr="mast_1.png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021288"/>
            <a:ext cx="2803111" cy="676403"/>
          </a:xfrm>
          <a:prstGeom prst="rect">
            <a:avLst/>
          </a:prstGeom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reatingmycambridge.com/songs-creative/magdalene-bridge/" TargetMode="External"/><Relationship Id="rId2" Type="http://schemas.openxmlformats.org/officeDocument/2006/relationships/hyperlink" Target="http://www.cambridgeriver.info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camconservancy.org/" TargetMode="External"/><Relationship Id="rId4" Type="http://schemas.openxmlformats.org/officeDocument/2006/relationships/hyperlink" Target="https://www.waterways.org.uk/waterways/canals_rivers/river_cam/river_cam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dirty="0" smtClean="0"/>
              <a:t>River Cam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/>
          <p:nvPr/>
        </p:nvSpPr>
        <p:spPr>
          <a:xfrm>
            <a:off x="152400" y="1942901"/>
            <a:ext cx="3362902" cy="3544576"/>
          </a:xfrm>
          <a:custGeom>
            <a:avLst/>
            <a:gdLst/>
            <a:ahLst/>
            <a:cxnLst/>
            <a:rect l="l" t="t" r="r" b="b"/>
            <a:pathLst>
              <a:path w="3362902" h="3544576">
                <a:moveTo>
                  <a:pt x="0" y="0"/>
                </a:moveTo>
                <a:lnTo>
                  <a:pt x="3362902" y="0"/>
                </a:lnTo>
                <a:lnTo>
                  <a:pt x="3362902" y="3544576"/>
                </a:lnTo>
                <a:lnTo>
                  <a:pt x="0" y="35445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843808" y="1700809"/>
            <a:ext cx="6120680" cy="4291222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 marL="12700" marR="53016">
              <a:lnSpc>
                <a:spcPts val="3165"/>
              </a:lnSpc>
              <a:spcBef>
                <a:spcPts val="158"/>
              </a:spcBef>
            </a:pPr>
            <a:r>
              <a:rPr lang="en-GB" sz="2800" dirty="0">
                <a:solidFill>
                  <a:srgbClr val="FFFFFF"/>
                </a:solidFill>
                <a:latin typeface="Arial"/>
                <a:cs typeface="Arial"/>
              </a:rPr>
              <a:t>The river entered a period of steady</a:t>
            </a:r>
          </a:p>
          <a:p>
            <a:pPr marL="12700" marR="53016">
              <a:lnSpc>
                <a:spcPts val="3165"/>
              </a:lnSpc>
              <a:spcBef>
                <a:spcPts val="158"/>
              </a:spcBef>
            </a:pPr>
            <a:r>
              <a:rPr lang="en-GB" sz="2800" dirty="0">
                <a:solidFill>
                  <a:srgbClr val="FFFFFF"/>
                </a:solidFill>
                <a:latin typeface="Arial"/>
                <a:cs typeface="Arial"/>
              </a:rPr>
              <a:t>profitability, with toll receipts rising </a:t>
            </a:r>
            <a:r>
              <a:rPr lang="en-GB" sz="2800" dirty="0" smtClean="0">
                <a:solidFill>
                  <a:srgbClr val="FFFFFF"/>
                </a:solidFill>
                <a:latin typeface="Arial"/>
                <a:cs typeface="Arial"/>
              </a:rPr>
              <a:t>from £432 </a:t>
            </a:r>
            <a:r>
              <a:rPr lang="en-GB" sz="2800" dirty="0">
                <a:solidFill>
                  <a:srgbClr val="FFFFFF"/>
                </a:solidFill>
                <a:latin typeface="Arial"/>
                <a:cs typeface="Arial"/>
              </a:rPr>
              <a:t>in 1752 to over £1,000 by 1803. </a:t>
            </a:r>
            <a:r>
              <a:rPr lang="en-GB" sz="2800" dirty="0" smtClean="0">
                <a:solidFill>
                  <a:srgbClr val="FFFFFF"/>
                </a:solidFill>
                <a:latin typeface="Arial"/>
                <a:cs typeface="Arial"/>
              </a:rPr>
              <a:t>In 1835 </a:t>
            </a:r>
            <a:r>
              <a:rPr lang="en-GB" sz="2800" dirty="0">
                <a:solidFill>
                  <a:srgbClr val="FFFFFF"/>
                </a:solidFill>
                <a:latin typeface="Arial"/>
                <a:cs typeface="Arial"/>
              </a:rPr>
              <a:t>they peaked at £1,995, and </a:t>
            </a:r>
            <a:r>
              <a:rPr lang="en-GB" sz="2800" dirty="0" smtClean="0">
                <a:solidFill>
                  <a:srgbClr val="FFFFFF"/>
                </a:solidFill>
                <a:latin typeface="Arial"/>
                <a:cs typeface="Arial"/>
              </a:rPr>
              <a:t>then declined </a:t>
            </a:r>
            <a:r>
              <a:rPr lang="en-GB" sz="2800" dirty="0">
                <a:solidFill>
                  <a:srgbClr val="FFFFFF"/>
                </a:solidFill>
                <a:latin typeface="Arial"/>
                <a:cs typeface="Arial"/>
              </a:rPr>
              <a:t>slightly until 1846</a:t>
            </a:r>
            <a:r>
              <a:rPr lang="en-GB" sz="2800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</a:p>
          <a:p>
            <a:pPr marL="12700" marR="53016">
              <a:lnSpc>
                <a:spcPts val="3165"/>
              </a:lnSpc>
              <a:spcBef>
                <a:spcPts val="158"/>
              </a:spcBef>
            </a:pPr>
            <a:endParaRPr lang="en-GB" sz="2800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 marR="53016">
              <a:lnSpc>
                <a:spcPts val="3165"/>
              </a:lnSpc>
              <a:spcBef>
                <a:spcPts val="158"/>
              </a:spcBef>
            </a:pPr>
            <a:r>
              <a:rPr lang="en-GB" sz="2800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lang="en-GB" sz="2800" dirty="0" err="1">
                <a:solidFill>
                  <a:srgbClr val="FFFFFF"/>
                </a:solidFill>
                <a:latin typeface="Arial"/>
                <a:cs typeface="Arial"/>
              </a:rPr>
              <a:t>Convervators</a:t>
            </a:r>
            <a:r>
              <a:rPr lang="en-GB" sz="2800" dirty="0">
                <a:solidFill>
                  <a:srgbClr val="FFFFFF"/>
                </a:solidFill>
                <a:latin typeface="Arial"/>
                <a:cs typeface="Arial"/>
              </a:rPr>
              <a:t> also raised some</a:t>
            </a:r>
          </a:p>
          <a:p>
            <a:pPr marL="12700" marR="53016">
              <a:lnSpc>
                <a:spcPts val="3165"/>
              </a:lnSpc>
              <a:spcBef>
                <a:spcPts val="158"/>
              </a:spcBef>
            </a:pPr>
            <a:r>
              <a:rPr lang="en-GB" sz="2800" dirty="0">
                <a:solidFill>
                  <a:srgbClr val="FFFFFF"/>
                </a:solidFill>
                <a:latin typeface="Arial"/>
                <a:cs typeface="Arial"/>
              </a:rPr>
              <a:t>revenue from rents on the public </a:t>
            </a:r>
            <a:r>
              <a:rPr lang="en-GB" sz="2800" dirty="0" smtClean="0">
                <a:solidFill>
                  <a:srgbClr val="FFFFFF"/>
                </a:solidFill>
                <a:latin typeface="Arial"/>
                <a:cs typeface="Arial"/>
              </a:rPr>
              <a:t>houses which </a:t>
            </a:r>
            <a:r>
              <a:rPr lang="en-GB" sz="2800" dirty="0">
                <a:solidFill>
                  <a:srgbClr val="FFFFFF"/>
                </a:solidFill>
                <a:latin typeface="Arial"/>
                <a:cs typeface="Arial"/>
              </a:rPr>
              <a:t>they owned adjacent to each of </a:t>
            </a:r>
            <a:r>
              <a:rPr lang="en-GB" sz="2800" dirty="0" smtClean="0">
                <a:solidFill>
                  <a:srgbClr val="FFFFFF"/>
                </a:solidFill>
                <a:latin typeface="Arial"/>
                <a:cs typeface="Arial"/>
              </a:rPr>
              <a:t>the sluices</a:t>
            </a:r>
            <a:r>
              <a:rPr lang="en-GB" sz="280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lang="en-GB" sz="2800" dirty="0">
              <a:latin typeface="Arial"/>
              <a:cs typeface="Arial"/>
            </a:endParaRPr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River </a:t>
            </a:r>
            <a:r>
              <a:rPr lang="en-GB" dirty="0" smtClean="0"/>
              <a:t>Cam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802" y="1700808"/>
            <a:ext cx="2519164" cy="4291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2510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River Cam</a:t>
            </a:r>
            <a:endParaRPr lang="en-GB" dirty="0"/>
          </a:p>
        </p:txBody>
      </p:sp>
      <p:sp>
        <p:nvSpPr>
          <p:cNvPr id="20" name="object 20"/>
          <p:cNvSpPr/>
          <p:nvPr/>
        </p:nvSpPr>
        <p:spPr>
          <a:xfrm>
            <a:off x="971600" y="1556792"/>
            <a:ext cx="7155125" cy="2685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3"/>
          <p:cNvSpPr txBox="1"/>
          <p:nvPr/>
        </p:nvSpPr>
        <p:spPr>
          <a:xfrm>
            <a:off x="179512" y="4221088"/>
            <a:ext cx="8784976" cy="1610685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 marL="12700" marR="53016" algn="ctr">
              <a:lnSpc>
                <a:spcPts val="3165"/>
              </a:lnSpc>
              <a:spcBef>
                <a:spcPts val="158"/>
              </a:spcBef>
            </a:pPr>
            <a:r>
              <a:rPr lang="en-GB" sz="2800" dirty="0">
                <a:solidFill>
                  <a:srgbClr val="FFFFFF"/>
                </a:solidFill>
                <a:latin typeface="Arial"/>
                <a:cs typeface="Arial"/>
              </a:rPr>
              <a:t>In 1699, the Corporation of Cambridge sought </a:t>
            </a:r>
            <a:r>
              <a:rPr lang="en-GB" sz="2800" dirty="0" smtClean="0">
                <a:solidFill>
                  <a:srgbClr val="FFFFFF"/>
                </a:solidFill>
                <a:latin typeface="Arial"/>
                <a:cs typeface="Arial"/>
              </a:rPr>
              <a:t>to obtain </a:t>
            </a:r>
            <a:r>
              <a:rPr lang="en-GB" sz="2800" dirty="0">
                <a:solidFill>
                  <a:srgbClr val="FFFFFF"/>
                </a:solidFill>
                <a:latin typeface="Arial"/>
                <a:cs typeface="Arial"/>
              </a:rPr>
              <a:t>an Act of Parliament which would </a:t>
            </a:r>
            <a:r>
              <a:rPr lang="en-GB" sz="2800" dirty="0" smtClean="0">
                <a:solidFill>
                  <a:srgbClr val="FFFFFF"/>
                </a:solidFill>
                <a:latin typeface="Arial"/>
                <a:cs typeface="Arial"/>
              </a:rPr>
              <a:t>allow them </a:t>
            </a:r>
            <a:r>
              <a:rPr lang="en-GB" sz="2800" dirty="0">
                <a:solidFill>
                  <a:srgbClr val="FFFFFF"/>
                </a:solidFill>
                <a:latin typeface="Arial"/>
                <a:cs typeface="Arial"/>
              </a:rPr>
              <a:t>to improve the river from </a:t>
            </a:r>
            <a:r>
              <a:rPr lang="en-GB" sz="2800" dirty="0" err="1">
                <a:solidFill>
                  <a:srgbClr val="FFFFFF"/>
                </a:solidFill>
                <a:latin typeface="Arial"/>
                <a:cs typeface="Arial"/>
              </a:rPr>
              <a:t>Clayhithe</a:t>
            </a:r>
            <a:r>
              <a:rPr lang="en-GB" sz="2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GB" sz="2800" dirty="0" smtClean="0">
                <a:solidFill>
                  <a:srgbClr val="FFFFFF"/>
                </a:solidFill>
                <a:latin typeface="Arial"/>
                <a:cs typeface="Arial"/>
              </a:rPr>
              <a:t>to Queens </a:t>
            </a:r>
            <a:r>
              <a:rPr lang="en-GB" sz="2800" dirty="0">
                <a:solidFill>
                  <a:srgbClr val="FFFFFF"/>
                </a:solidFill>
                <a:latin typeface="Arial"/>
                <a:cs typeface="Arial"/>
              </a:rPr>
              <a:t>Mill at </a:t>
            </a:r>
            <a:r>
              <a:rPr lang="en-GB" sz="2800" dirty="0" smtClean="0">
                <a:solidFill>
                  <a:srgbClr val="FFFFFF"/>
                </a:solidFill>
                <a:latin typeface="Arial"/>
                <a:cs typeface="Arial"/>
              </a:rPr>
              <a:t>Cambridge</a:t>
            </a:r>
            <a:r>
              <a:rPr lang="en-GB" sz="280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lang="en-GB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829430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River Cam</a:t>
            </a:r>
            <a:endParaRPr lang="en-GB" dirty="0"/>
          </a:p>
        </p:txBody>
      </p:sp>
      <p:sp>
        <p:nvSpPr>
          <p:cNvPr id="17" name="object 17"/>
          <p:cNvSpPr/>
          <p:nvPr/>
        </p:nvSpPr>
        <p:spPr>
          <a:xfrm>
            <a:off x="152400" y="2040628"/>
            <a:ext cx="3643924" cy="3674374"/>
          </a:xfrm>
          <a:custGeom>
            <a:avLst/>
            <a:gdLst/>
            <a:ahLst/>
            <a:cxnLst/>
            <a:rect l="l" t="t" r="r" b="b"/>
            <a:pathLst>
              <a:path w="3643924" h="3674374">
                <a:moveTo>
                  <a:pt x="0" y="0"/>
                </a:moveTo>
                <a:lnTo>
                  <a:pt x="3643924" y="0"/>
                </a:lnTo>
                <a:lnTo>
                  <a:pt x="3643924" y="3674374"/>
                </a:lnTo>
                <a:lnTo>
                  <a:pt x="0" y="3674374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52400" y="2040628"/>
            <a:ext cx="3643924" cy="36743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021750" y="2040628"/>
            <a:ext cx="4665050" cy="3674373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 marL="12700" marR="29902">
              <a:lnSpc>
                <a:spcPts val="3165"/>
              </a:lnSpc>
              <a:spcBef>
                <a:spcPts val="158"/>
              </a:spcBef>
            </a:pPr>
            <a:r>
              <a:rPr lang="en-GB" sz="3000" dirty="0">
                <a:solidFill>
                  <a:srgbClr val="FFFFFF"/>
                </a:solidFill>
                <a:latin typeface="Arial"/>
                <a:cs typeface="Arial"/>
              </a:rPr>
              <a:t>The river was </a:t>
            </a:r>
            <a:r>
              <a:rPr lang="en-GB" sz="3000" dirty="0" smtClean="0">
                <a:solidFill>
                  <a:srgbClr val="FFFFFF"/>
                </a:solidFill>
                <a:latin typeface="Arial"/>
                <a:cs typeface="Arial"/>
              </a:rPr>
              <a:t>sufficiently profitable </a:t>
            </a:r>
            <a:r>
              <a:rPr lang="en-GB" sz="3000" dirty="0">
                <a:solidFill>
                  <a:srgbClr val="FFFFFF"/>
                </a:solidFill>
                <a:latin typeface="Arial"/>
                <a:cs typeface="Arial"/>
              </a:rPr>
              <a:t>that </a:t>
            </a:r>
            <a:r>
              <a:rPr lang="en-GB" sz="3000" dirty="0" smtClean="0">
                <a:solidFill>
                  <a:srgbClr val="FFFFFF"/>
                </a:solidFill>
                <a:latin typeface="Arial"/>
                <a:cs typeface="Arial"/>
              </a:rPr>
              <a:t>the Conservators </a:t>
            </a:r>
            <a:r>
              <a:rPr lang="en-GB" sz="3000" dirty="0">
                <a:solidFill>
                  <a:srgbClr val="FFFFFF"/>
                </a:solidFill>
                <a:latin typeface="Arial"/>
                <a:cs typeface="Arial"/>
              </a:rPr>
              <a:t>were able to</a:t>
            </a:r>
          </a:p>
          <a:p>
            <a:pPr marL="12700" marR="29902">
              <a:lnSpc>
                <a:spcPts val="3165"/>
              </a:lnSpc>
              <a:spcBef>
                <a:spcPts val="158"/>
              </a:spcBef>
            </a:pPr>
            <a:r>
              <a:rPr lang="en-GB" sz="3000" dirty="0">
                <a:solidFill>
                  <a:srgbClr val="FFFFFF"/>
                </a:solidFill>
                <a:latin typeface="Arial"/>
                <a:cs typeface="Arial"/>
              </a:rPr>
              <a:t>contribute £400 </a:t>
            </a:r>
            <a:r>
              <a:rPr lang="en-GB" sz="3000" dirty="0" smtClean="0">
                <a:solidFill>
                  <a:srgbClr val="FFFFFF"/>
                </a:solidFill>
                <a:latin typeface="Arial"/>
                <a:cs typeface="Arial"/>
              </a:rPr>
              <a:t>towards the cost </a:t>
            </a:r>
            <a:r>
              <a:rPr lang="en-GB" sz="3000" dirty="0">
                <a:solidFill>
                  <a:srgbClr val="FFFFFF"/>
                </a:solidFill>
                <a:latin typeface="Arial"/>
                <a:cs typeface="Arial"/>
              </a:rPr>
              <a:t>of rebuilding the </a:t>
            </a:r>
            <a:r>
              <a:rPr lang="en-GB" sz="3000" dirty="0" smtClean="0">
                <a:solidFill>
                  <a:srgbClr val="FFFFFF"/>
                </a:solidFill>
                <a:latin typeface="Arial"/>
                <a:cs typeface="Arial"/>
              </a:rPr>
              <a:t>Great Bridge</a:t>
            </a:r>
            <a:r>
              <a:rPr lang="en-GB" sz="3000" dirty="0">
                <a:solidFill>
                  <a:srgbClr val="FFFFFF"/>
                </a:solidFill>
                <a:latin typeface="Arial"/>
                <a:cs typeface="Arial"/>
              </a:rPr>
              <a:t>, now called </a:t>
            </a:r>
            <a:r>
              <a:rPr lang="en-GB" sz="3000" dirty="0" smtClean="0">
                <a:solidFill>
                  <a:srgbClr val="FFFFFF"/>
                </a:solidFill>
                <a:latin typeface="Arial"/>
                <a:cs typeface="Arial"/>
              </a:rPr>
              <a:t>Magdalene </a:t>
            </a:r>
            <a:r>
              <a:rPr lang="en-GB" sz="3000" dirty="0">
                <a:solidFill>
                  <a:srgbClr val="FFFFFF"/>
                </a:solidFill>
                <a:latin typeface="Arial"/>
                <a:cs typeface="Arial"/>
              </a:rPr>
              <a:t>Bridge</a:t>
            </a:r>
            <a:endParaRPr sz="3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997494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River Cam</a:t>
            </a:r>
            <a:endParaRPr lang="en-GB" dirty="0"/>
          </a:p>
        </p:txBody>
      </p:sp>
      <p:sp>
        <p:nvSpPr>
          <p:cNvPr id="11" name="object 11"/>
          <p:cNvSpPr/>
          <p:nvPr/>
        </p:nvSpPr>
        <p:spPr>
          <a:xfrm>
            <a:off x="3948725" y="2046625"/>
            <a:ext cx="4897200" cy="3045300"/>
          </a:xfrm>
          <a:custGeom>
            <a:avLst/>
            <a:gdLst/>
            <a:ahLst/>
            <a:cxnLst/>
            <a:rect l="l" t="t" r="r" b="b"/>
            <a:pathLst>
              <a:path w="4897200" h="3045300">
                <a:moveTo>
                  <a:pt x="0" y="0"/>
                </a:moveTo>
                <a:lnTo>
                  <a:pt x="4897200" y="0"/>
                </a:lnTo>
                <a:lnTo>
                  <a:pt x="4897200" y="3045300"/>
                </a:lnTo>
                <a:lnTo>
                  <a:pt x="0" y="30453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51519" y="1865414"/>
            <a:ext cx="10503000" cy="0"/>
          </a:xfrm>
          <a:custGeom>
            <a:avLst/>
            <a:gdLst/>
            <a:ahLst/>
            <a:cxnLst/>
            <a:rect l="l" t="t" r="r" b="b"/>
            <a:pathLst>
              <a:path w="10503000">
                <a:moveTo>
                  <a:pt x="8892480" y="0"/>
                </a:moveTo>
                <a:lnTo>
                  <a:pt x="0" y="0"/>
                </a:lnTo>
              </a:path>
              <a:path w="10503000">
                <a:moveTo>
                  <a:pt x="0" y="1"/>
                </a:moveTo>
                <a:lnTo>
                  <a:pt x="8892480" y="0"/>
                </a:lnTo>
              </a:path>
            </a:pathLst>
          </a:custGeom>
          <a:ln w="4687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52400" y="2040631"/>
            <a:ext cx="3643925" cy="3373900"/>
          </a:xfrm>
          <a:custGeom>
            <a:avLst/>
            <a:gdLst/>
            <a:ahLst/>
            <a:cxnLst/>
            <a:rect l="l" t="t" r="r" b="b"/>
            <a:pathLst>
              <a:path w="3643925" h="3373900">
                <a:moveTo>
                  <a:pt x="0" y="0"/>
                </a:moveTo>
                <a:lnTo>
                  <a:pt x="3643925" y="0"/>
                </a:lnTo>
                <a:lnTo>
                  <a:pt x="3643925" y="3373900"/>
                </a:lnTo>
                <a:lnTo>
                  <a:pt x="0" y="33739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5617" y="2040631"/>
            <a:ext cx="3643925" cy="3373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4144967" y="2040631"/>
            <a:ext cx="4675505" cy="3373900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 smtClean="0">
                <a:solidFill>
                  <a:srgbClr val="FFFFFF"/>
                </a:solidFill>
                <a:latin typeface="Arial"/>
                <a:cs typeface="Arial"/>
              </a:rPr>
              <a:t>In 1823, and a further £300</a:t>
            </a:r>
            <a:endParaRPr sz="3000" dirty="0">
              <a:latin typeface="Arial"/>
              <a:cs typeface="Arial"/>
            </a:endParaRPr>
          </a:p>
          <a:p>
            <a:pPr marL="12700" marR="471239">
              <a:lnSpc>
                <a:spcPct val="100041"/>
              </a:lnSpc>
            </a:pPr>
            <a:r>
              <a:rPr sz="3000" spc="0" dirty="0" smtClean="0">
                <a:solidFill>
                  <a:srgbClr val="FFFFFF"/>
                </a:solidFill>
                <a:latin typeface="Arial"/>
                <a:cs typeface="Arial"/>
              </a:rPr>
              <a:t>for the rebuilding of the Small Bridge, now Silver Street Bridge, in 1841.</a:t>
            </a:r>
            <a:endParaRPr sz="3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915880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en-GB" dirty="0"/>
              <a:t>The Reeve’s </a:t>
            </a:r>
            <a:r>
              <a:rPr lang="en-GB" dirty="0" smtClean="0"/>
              <a:t>tale by Chaucer (1476)</a:t>
            </a:r>
            <a:endParaRPr lang="en-GB" dirty="0"/>
          </a:p>
        </p:txBody>
      </p:sp>
      <p:sp>
        <p:nvSpPr>
          <p:cNvPr id="14" name="object 14"/>
          <p:cNvSpPr/>
          <p:nvPr/>
        </p:nvSpPr>
        <p:spPr>
          <a:xfrm>
            <a:off x="251525" y="1842630"/>
            <a:ext cx="2687850" cy="3987950"/>
          </a:xfrm>
          <a:custGeom>
            <a:avLst/>
            <a:gdLst/>
            <a:ahLst/>
            <a:cxnLst/>
            <a:rect l="l" t="t" r="r" b="b"/>
            <a:pathLst>
              <a:path w="2687850" h="3987950">
                <a:moveTo>
                  <a:pt x="0" y="0"/>
                </a:moveTo>
                <a:lnTo>
                  <a:pt x="2687850" y="0"/>
                </a:lnTo>
                <a:lnTo>
                  <a:pt x="2687850" y="3987950"/>
                </a:lnTo>
                <a:lnTo>
                  <a:pt x="0" y="39879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51525" y="1842630"/>
            <a:ext cx="2687850" cy="3987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3132525" y="1842630"/>
            <a:ext cx="5855559" cy="3987949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 marL="12700" marR="39873">
              <a:lnSpc>
                <a:spcPts val="2555"/>
              </a:lnSpc>
              <a:spcBef>
                <a:spcPts val="127"/>
              </a:spcBef>
            </a:pPr>
            <a:r>
              <a:rPr sz="2400" i="1" spc="0" dirty="0" smtClean="0">
                <a:solidFill>
                  <a:srgbClr val="FFFFFF"/>
                </a:solidFill>
                <a:latin typeface="Arial"/>
                <a:cs typeface="Arial"/>
              </a:rPr>
              <a:t>At Trumpyngtoun, nat fer fro Cantebrigge,</a:t>
            </a:r>
            <a:endParaRPr sz="2400" i="1" dirty="0">
              <a:latin typeface="Arial"/>
              <a:cs typeface="Arial"/>
            </a:endParaRPr>
          </a:p>
          <a:p>
            <a:pPr marL="12700">
              <a:lnSpc>
                <a:spcPct val="98987"/>
              </a:lnSpc>
            </a:pPr>
            <a:r>
              <a:rPr sz="2400" i="1" spc="0" dirty="0" smtClean="0">
                <a:solidFill>
                  <a:srgbClr val="FFFFFF"/>
                </a:solidFill>
                <a:latin typeface="Arial"/>
                <a:cs typeface="Arial"/>
              </a:rPr>
              <a:t>Ther gooth a brook, and over that a brigge, Upon the whiche brook ther stant a melle; And this is verray sooth that I yow telle:</a:t>
            </a:r>
            <a:endParaRPr sz="2400" i="1" dirty="0">
              <a:latin typeface="Arial"/>
              <a:cs typeface="Arial"/>
            </a:endParaRPr>
          </a:p>
          <a:p>
            <a:pPr marL="12700" marR="39873">
              <a:lnSpc>
                <a:spcPct val="95825"/>
              </a:lnSpc>
            </a:pPr>
            <a:r>
              <a:rPr sz="2400" i="1" spc="0" dirty="0" smtClean="0">
                <a:solidFill>
                  <a:srgbClr val="FFFFFF"/>
                </a:solidFill>
                <a:latin typeface="Arial"/>
                <a:cs typeface="Arial"/>
              </a:rPr>
              <a:t>A millere was ther dwellynge many a day.</a:t>
            </a:r>
            <a:endParaRPr lang="en-GB" sz="2400" i="1" spc="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12700" marR="39873">
              <a:lnSpc>
                <a:spcPct val="95825"/>
              </a:lnSpc>
            </a:pPr>
            <a:endParaRPr lang="en-GB" sz="2400" i="1" dirty="0">
              <a:latin typeface="Arial"/>
              <a:cs typeface="Arial"/>
            </a:endParaRPr>
          </a:p>
          <a:p>
            <a:pPr marL="12700" marR="39873">
              <a:lnSpc>
                <a:spcPct val="95825"/>
              </a:lnSpc>
            </a:pPr>
            <a:r>
              <a:rPr lang="en-GB" sz="2400" i="1" dirty="0">
                <a:latin typeface="Arial"/>
                <a:cs typeface="Arial"/>
              </a:rPr>
              <a:t>The mill pond is extant and the </a:t>
            </a:r>
            <a:r>
              <a:rPr lang="en-GB" sz="2400" i="1" dirty="0" smtClean="0">
                <a:latin typeface="Arial"/>
                <a:cs typeface="Arial"/>
              </a:rPr>
              <a:t>foundations </a:t>
            </a:r>
            <a:r>
              <a:rPr lang="en-GB" sz="2400" i="1" dirty="0">
                <a:latin typeface="Arial"/>
                <a:cs typeface="Arial"/>
              </a:rPr>
              <a:t>of the mill can be seen when the water is </a:t>
            </a:r>
            <a:r>
              <a:rPr lang="en-GB" sz="2400" i="1" dirty="0" smtClean="0">
                <a:latin typeface="Arial"/>
                <a:cs typeface="Arial"/>
              </a:rPr>
              <a:t>low</a:t>
            </a:r>
            <a:endParaRPr lang="en-GB" sz="2400" i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56238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68313" y="1844675"/>
            <a:ext cx="8229600" cy="4032250"/>
          </a:xfrm>
        </p:spPr>
        <p:txBody>
          <a:bodyPr/>
          <a:lstStyle/>
          <a:p>
            <a:r>
              <a:rPr lang="en-GB" dirty="0" smtClean="0">
                <a:hlinkClick r:id="rId2"/>
              </a:rPr>
              <a:t>www.cambridgeriver.info</a:t>
            </a:r>
            <a:endParaRPr lang="en-GB" dirty="0"/>
          </a:p>
          <a:p>
            <a:r>
              <a:rPr lang="en-GB" dirty="0" smtClean="0">
                <a:hlinkClick r:id="rId3"/>
              </a:rPr>
              <a:t>http</a:t>
            </a:r>
            <a:r>
              <a:rPr lang="en-GB" dirty="0">
                <a:hlinkClick r:id="rId3"/>
              </a:rPr>
              <a:t>://</a:t>
            </a:r>
            <a:r>
              <a:rPr lang="en-GB" dirty="0" smtClean="0">
                <a:hlinkClick r:id="rId3"/>
              </a:rPr>
              <a:t>www.creatingmycambridge.com/songs-creative/magdalene-bridge/</a:t>
            </a:r>
            <a:endParaRPr lang="en-GB" dirty="0" smtClean="0"/>
          </a:p>
          <a:p>
            <a:r>
              <a:rPr lang="en-GB" dirty="0" smtClean="0">
                <a:hlinkClick r:id="rId4"/>
              </a:rPr>
              <a:t>https</a:t>
            </a:r>
            <a:r>
              <a:rPr lang="en-GB" dirty="0">
                <a:hlinkClick r:id="rId4"/>
              </a:rPr>
              <a:t>://</a:t>
            </a:r>
            <a:r>
              <a:rPr lang="en-GB" dirty="0" smtClean="0">
                <a:hlinkClick r:id="rId4"/>
              </a:rPr>
              <a:t>www.waterways.org.uk/waterways/canals_rivers/river_cam/river_cam</a:t>
            </a:r>
            <a:endParaRPr lang="en-GB" dirty="0" smtClean="0"/>
          </a:p>
          <a:p>
            <a:r>
              <a:rPr lang="en-GB" dirty="0" smtClean="0">
                <a:hlinkClick r:id="rId5"/>
              </a:rPr>
              <a:t>https</a:t>
            </a:r>
            <a:r>
              <a:rPr lang="en-GB" dirty="0">
                <a:hlinkClick r:id="rId5"/>
              </a:rPr>
              <a:t>://www.camconservancy.org</a:t>
            </a:r>
            <a:r>
              <a:rPr lang="en-GB" dirty="0" smtClean="0">
                <a:hlinkClick r:id="rId5"/>
              </a:rPr>
              <a:t>/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7575635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 smtClean="0"/>
              <a:t>Web Resources available at: </a:t>
            </a:r>
            <a:endParaRPr lang="en-GB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2" t="11224" r="15572"/>
          <a:stretch/>
        </p:blipFill>
        <p:spPr bwMode="auto">
          <a:xfrm>
            <a:off x="2195736" y="2688749"/>
            <a:ext cx="4752528" cy="3358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2" y="1628800"/>
            <a:ext cx="8064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http://www.creatingmycambridge.com</a:t>
            </a:r>
            <a:r>
              <a:rPr lang="en-GB" sz="3200" dirty="0" smtClean="0"/>
              <a:t>/</a:t>
            </a:r>
          </a:p>
          <a:p>
            <a:pPr algn="ctr"/>
            <a:r>
              <a:rPr lang="en-GB" sz="3200" smtClean="0"/>
              <a:t>history-stories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78352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The River Cam</a:t>
            </a:r>
            <a:endParaRPr lang="en-GB" dirty="0"/>
          </a:p>
        </p:txBody>
      </p:sp>
      <p:sp>
        <p:nvSpPr>
          <p:cNvPr id="4" name="object 15"/>
          <p:cNvSpPr/>
          <p:nvPr/>
        </p:nvSpPr>
        <p:spPr>
          <a:xfrm>
            <a:off x="152400" y="2040625"/>
            <a:ext cx="3103875" cy="3181350"/>
          </a:xfrm>
          <a:custGeom>
            <a:avLst/>
            <a:gdLst/>
            <a:ahLst/>
            <a:cxnLst/>
            <a:rect l="l" t="t" r="r" b="b"/>
            <a:pathLst>
              <a:path w="3103875" h="3181350">
                <a:moveTo>
                  <a:pt x="0" y="0"/>
                </a:moveTo>
                <a:lnTo>
                  <a:pt x="3103875" y="0"/>
                </a:lnTo>
                <a:lnTo>
                  <a:pt x="3103875" y="3181350"/>
                </a:lnTo>
                <a:lnTo>
                  <a:pt x="0" y="31813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16"/>
          <p:cNvSpPr/>
          <p:nvPr/>
        </p:nvSpPr>
        <p:spPr>
          <a:xfrm>
            <a:off x="152400" y="2040625"/>
            <a:ext cx="3103875" cy="31813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3"/>
          <p:cNvSpPr txBox="1"/>
          <p:nvPr/>
        </p:nvSpPr>
        <p:spPr>
          <a:xfrm>
            <a:off x="3547475" y="1610130"/>
            <a:ext cx="4420997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endParaRPr sz="3000" dirty="0">
              <a:latin typeface="Arial"/>
              <a:cs typeface="Arial"/>
            </a:endParaRPr>
          </a:p>
        </p:txBody>
      </p:sp>
      <p:sp>
        <p:nvSpPr>
          <p:cNvPr id="8" name="object 2"/>
          <p:cNvSpPr txBox="1"/>
          <p:nvPr/>
        </p:nvSpPr>
        <p:spPr>
          <a:xfrm>
            <a:off x="3779912" y="1916832"/>
            <a:ext cx="5095044" cy="35942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53016">
              <a:lnSpc>
                <a:spcPts val="3165"/>
              </a:lnSpc>
              <a:spcBef>
                <a:spcPts val="158"/>
              </a:spcBef>
            </a:pPr>
            <a:r>
              <a:rPr lang="en-GB" sz="3000" dirty="0" smtClean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lang="en-GB" sz="3000" dirty="0">
                <a:solidFill>
                  <a:srgbClr val="FFFFFF"/>
                </a:solidFill>
                <a:latin typeface="Arial"/>
                <a:cs typeface="Arial"/>
              </a:rPr>
              <a:t>River Cam has been</a:t>
            </a:r>
            <a:endParaRPr lang="en-GB" sz="3000" dirty="0">
              <a:latin typeface="Arial"/>
              <a:cs typeface="Arial"/>
            </a:endParaRPr>
          </a:p>
          <a:p>
            <a:pPr marL="12700" marR="53016">
              <a:lnSpc>
                <a:spcPts val="3165"/>
              </a:lnSpc>
              <a:spcBef>
                <a:spcPts val="158"/>
              </a:spcBef>
            </a:pPr>
            <a:r>
              <a:rPr sz="3000" spc="0" dirty="0" smtClean="0">
                <a:solidFill>
                  <a:srgbClr val="FFFFFF"/>
                </a:solidFill>
                <a:latin typeface="Arial"/>
                <a:cs typeface="Arial"/>
              </a:rPr>
              <a:t>navigable at least since</a:t>
            </a:r>
            <a:endParaRPr sz="3000" dirty="0">
              <a:latin typeface="Arial"/>
              <a:cs typeface="Arial"/>
            </a:endParaRPr>
          </a:p>
          <a:p>
            <a:pPr marL="12700">
              <a:lnSpc>
                <a:spcPct val="100041"/>
              </a:lnSpc>
            </a:pPr>
            <a:r>
              <a:rPr sz="3000" spc="0" dirty="0" smtClean="0">
                <a:solidFill>
                  <a:srgbClr val="FFFFFF"/>
                </a:solidFill>
                <a:latin typeface="Arial"/>
                <a:cs typeface="Arial"/>
              </a:rPr>
              <a:t>Roman times, and from the Middle Ages onwards, barges</a:t>
            </a:r>
            <a:r>
              <a:rPr lang="en-GB" sz="3000" dirty="0" smtClean="0">
                <a:solidFill>
                  <a:srgbClr val="FFFFFF"/>
                </a:solidFill>
                <a:latin typeface="Arial"/>
                <a:cs typeface="Arial"/>
              </a:rPr>
              <a:t> were used to bring </a:t>
            </a:r>
            <a:r>
              <a:rPr lang="en-GB" sz="3000" dirty="0">
                <a:solidFill>
                  <a:srgbClr val="FFFFFF"/>
                </a:solidFill>
                <a:latin typeface="Arial"/>
                <a:cs typeface="Arial"/>
              </a:rPr>
              <a:t>heavy </a:t>
            </a:r>
          </a:p>
          <a:p>
            <a:pPr marL="12700">
              <a:lnSpc>
                <a:spcPct val="100041"/>
              </a:lnSpc>
            </a:pPr>
            <a:r>
              <a:rPr lang="en-GB" sz="3000" dirty="0">
                <a:solidFill>
                  <a:srgbClr val="FFFFFF"/>
                </a:solidFill>
                <a:latin typeface="Arial"/>
                <a:cs typeface="Arial"/>
              </a:rPr>
              <a:t>goods to Cambridge. The people working on the boats lived on them</a:t>
            </a:r>
            <a:r>
              <a:rPr lang="en-GB" sz="3000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lang="en-GB" sz="300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1181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The River Cam</a:t>
            </a:r>
            <a:endParaRPr lang="en-GB" dirty="0"/>
          </a:p>
        </p:txBody>
      </p:sp>
      <p:sp>
        <p:nvSpPr>
          <p:cNvPr id="4" name="object 15"/>
          <p:cNvSpPr/>
          <p:nvPr/>
        </p:nvSpPr>
        <p:spPr>
          <a:xfrm>
            <a:off x="152400" y="2040625"/>
            <a:ext cx="3103875" cy="3181350"/>
          </a:xfrm>
          <a:custGeom>
            <a:avLst/>
            <a:gdLst/>
            <a:ahLst/>
            <a:cxnLst/>
            <a:rect l="l" t="t" r="r" b="b"/>
            <a:pathLst>
              <a:path w="3103875" h="3181350">
                <a:moveTo>
                  <a:pt x="0" y="0"/>
                </a:moveTo>
                <a:lnTo>
                  <a:pt x="3103875" y="0"/>
                </a:lnTo>
                <a:lnTo>
                  <a:pt x="3103875" y="3181350"/>
                </a:lnTo>
                <a:lnTo>
                  <a:pt x="0" y="31813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3"/>
          <p:cNvSpPr txBox="1"/>
          <p:nvPr/>
        </p:nvSpPr>
        <p:spPr>
          <a:xfrm>
            <a:off x="3547475" y="1610130"/>
            <a:ext cx="4420997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endParaRPr sz="3000" dirty="0">
              <a:latin typeface="Arial"/>
              <a:cs typeface="Arial"/>
            </a:endParaRPr>
          </a:p>
        </p:txBody>
      </p:sp>
      <p:sp>
        <p:nvSpPr>
          <p:cNvPr id="9" name="object 16"/>
          <p:cNvSpPr/>
          <p:nvPr/>
        </p:nvSpPr>
        <p:spPr>
          <a:xfrm>
            <a:off x="247573" y="2040631"/>
            <a:ext cx="3169650" cy="35022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2"/>
          <p:cNvSpPr txBox="1"/>
          <p:nvPr/>
        </p:nvSpPr>
        <p:spPr>
          <a:xfrm>
            <a:off x="3629034" y="2653733"/>
            <a:ext cx="5263446" cy="22760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53016">
              <a:lnSpc>
                <a:spcPts val="3165"/>
              </a:lnSpc>
              <a:spcBef>
                <a:spcPts val="158"/>
              </a:spcBef>
            </a:pPr>
            <a:r>
              <a:rPr lang="en-GB" sz="3000" dirty="0">
                <a:solidFill>
                  <a:srgbClr val="FFFFFF"/>
                </a:solidFill>
                <a:latin typeface="Arial"/>
                <a:cs typeface="Arial"/>
              </a:rPr>
              <a:t>Barges brought stone for the</a:t>
            </a:r>
            <a:endParaRPr lang="en-GB" sz="3000" dirty="0">
              <a:latin typeface="Arial"/>
              <a:cs typeface="Arial"/>
            </a:endParaRPr>
          </a:p>
          <a:p>
            <a:pPr marL="12700" marR="53016">
              <a:lnSpc>
                <a:spcPts val="3165"/>
              </a:lnSpc>
              <a:spcBef>
                <a:spcPts val="158"/>
              </a:spcBef>
            </a:pPr>
            <a:r>
              <a:rPr sz="3000" spc="0" dirty="0" smtClean="0">
                <a:solidFill>
                  <a:srgbClr val="FFFFFF"/>
                </a:solidFill>
                <a:latin typeface="Arial"/>
                <a:cs typeface="Arial"/>
              </a:rPr>
              <a:t>College and University</a:t>
            </a:r>
            <a:endParaRPr sz="3000" dirty="0">
              <a:latin typeface="Arial"/>
              <a:cs typeface="Arial"/>
            </a:endParaRPr>
          </a:p>
          <a:p>
            <a:pPr marL="12700">
              <a:lnSpc>
                <a:spcPct val="100041"/>
              </a:lnSpc>
            </a:pPr>
            <a:r>
              <a:rPr sz="3000" spc="0" dirty="0" smtClean="0">
                <a:solidFill>
                  <a:srgbClr val="FFFFFF"/>
                </a:solidFill>
                <a:latin typeface="Arial"/>
                <a:cs typeface="Arial"/>
              </a:rPr>
              <a:t>buildings (including King’s College Chapel). They also carried the goods for trading at</a:t>
            </a:r>
            <a:endParaRPr sz="3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4529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The River Cam</a:t>
            </a:r>
            <a:endParaRPr lang="en-GB" dirty="0"/>
          </a:p>
        </p:txBody>
      </p:sp>
      <p:sp>
        <p:nvSpPr>
          <p:cNvPr id="4" name="object 15"/>
          <p:cNvSpPr/>
          <p:nvPr/>
        </p:nvSpPr>
        <p:spPr>
          <a:xfrm>
            <a:off x="152400" y="2040625"/>
            <a:ext cx="3103875" cy="3181350"/>
          </a:xfrm>
          <a:custGeom>
            <a:avLst/>
            <a:gdLst/>
            <a:ahLst/>
            <a:cxnLst/>
            <a:rect l="l" t="t" r="r" b="b"/>
            <a:pathLst>
              <a:path w="3103875" h="3181350">
                <a:moveTo>
                  <a:pt x="0" y="0"/>
                </a:moveTo>
                <a:lnTo>
                  <a:pt x="3103875" y="0"/>
                </a:lnTo>
                <a:lnTo>
                  <a:pt x="3103875" y="3181350"/>
                </a:lnTo>
                <a:lnTo>
                  <a:pt x="0" y="31813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3"/>
          <p:cNvSpPr txBox="1"/>
          <p:nvPr/>
        </p:nvSpPr>
        <p:spPr>
          <a:xfrm>
            <a:off x="3547475" y="1610130"/>
            <a:ext cx="4420997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endParaRPr sz="3000" dirty="0">
              <a:latin typeface="Arial"/>
              <a:cs typeface="Arial"/>
            </a:endParaRPr>
          </a:p>
        </p:txBody>
      </p:sp>
      <p:sp>
        <p:nvSpPr>
          <p:cNvPr id="8" name="object 16"/>
          <p:cNvSpPr/>
          <p:nvPr/>
        </p:nvSpPr>
        <p:spPr>
          <a:xfrm>
            <a:off x="240850" y="2040630"/>
            <a:ext cx="3169650" cy="3375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2"/>
          <p:cNvSpPr txBox="1"/>
          <p:nvPr/>
        </p:nvSpPr>
        <p:spPr>
          <a:xfrm>
            <a:off x="3725428" y="2653823"/>
            <a:ext cx="5095044" cy="22760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53016">
              <a:lnSpc>
                <a:spcPts val="3165"/>
              </a:lnSpc>
              <a:spcBef>
                <a:spcPts val="158"/>
              </a:spcBef>
            </a:pPr>
            <a:r>
              <a:rPr lang="en-GB" sz="3000" dirty="0">
                <a:solidFill>
                  <a:srgbClr val="FFFFFF"/>
                </a:solidFill>
                <a:latin typeface="Arial"/>
                <a:cs typeface="Arial"/>
              </a:rPr>
              <a:t>In addition, a variety </a:t>
            </a:r>
            <a:r>
              <a:rPr lang="en-GB" sz="3000" dirty="0" smtClean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lang="en-GB" sz="3000" dirty="0" smtClean="0">
                <a:latin typeface="Arial"/>
                <a:cs typeface="Arial"/>
              </a:rPr>
              <a:t> </a:t>
            </a:r>
            <a:r>
              <a:rPr sz="3000" spc="0" dirty="0" smtClean="0">
                <a:solidFill>
                  <a:srgbClr val="FFFFFF"/>
                </a:solidFill>
                <a:latin typeface="Arial"/>
                <a:cs typeface="Arial"/>
              </a:rPr>
              <a:t>boathouses, ferries for</a:t>
            </a:r>
            <a:endParaRPr sz="3000" dirty="0">
              <a:latin typeface="Arial"/>
              <a:cs typeface="Arial"/>
            </a:endParaRPr>
          </a:p>
          <a:p>
            <a:pPr marL="12700">
              <a:lnSpc>
                <a:spcPct val="100041"/>
              </a:lnSpc>
            </a:pPr>
            <a:r>
              <a:rPr sz="3000" spc="0" dirty="0" smtClean="0">
                <a:solidFill>
                  <a:srgbClr val="FFFFFF"/>
                </a:solidFill>
                <a:latin typeface="Arial"/>
                <a:cs typeface="Arial"/>
              </a:rPr>
              <a:t>crossings and industrial boats going to and from the gasworks on Riverside plied</a:t>
            </a:r>
            <a:endParaRPr sz="3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6739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River Cam</a:t>
            </a:r>
            <a:endParaRPr lang="en-GB" dirty="0"/>
          </a:p>
        </p:txBody>
      </p:sp>
      <p:sp>
        <p:nvSpPr>
          <p:cNvPr id="3" name="object 19"/>
          <p:cNvSpPr/>
          <p:nvPr/>
        </p:nvSpPr>
        <p:spPr>
          <a:xfrm>
            <a:off x="282897" y="2040625"/>
            <a:ext cx="3322050" cy="3225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2"/>
          <p:cNvSpPr txBox="1"/>
          <p:nvPr/>
        </p:nvSpPr>
        <p:spPr>
          <a:xfrm>
            <a:off x="3757347" y="2497131"/>
            <a:ext cx="5063125" cy="258945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lang="en-GB" sz="3000" dirty="0">
                <a:solidFill>
                  <a:srgbClr val="FFFFFF"/>
                </a:solidFill>
                <a:latin typeface="Arial"/>
                <a:cs typeface="Arial"/>
              </a:rPr>
              <a:t>With </a:t>
            </a:r>
            <a:r>
              <a:rPr lang="en-GB" sz="3000" dirty="0" smtClean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lang="en-GB" sz="3000" dirty="0">
                <a:solidFill>
                  <a:srgbClr val="FFFFFF"/>
                </a:solidFill>
                <a:latin typeface="Arial"/>
                <a:cs typeface="Arial"/>
              </a:rPr>
              <a:t>coming of the </a:t>
            </a:r>
            <a:r>
              <a:rPr lang="en-GB" sz="3000" dirty="0" smtClean="0">
                <a:solidFill>
                  <a:srgbClr val="FFFFFF"/>
                </a:solidFill>
                <a:latin typeface="Arial"/>
                <a:cs typeface="Arial"/>
              </a:rPr>
              <a:t>railway in 1845, the industrial traffic on the river waned, leaving the </a:t>
            </a:r>
            <a:r>
              <a:rPr sz="3000" spc="0" dirty="0" smtClean="0">
                <a:solidFill>
                  <a:srgbClr val="FFFFFF"/>
                </a:solidFill>
                <a:latin typeface="Arial"/>
                <a:cs typeface="Arial"/>
              </a:rPr>
              <a:t>river purely for recreational</a:t>
            </a:r>
            <a:endParaRPr sz="3000" dirty="0">
              <a:latin typeface="Arial"/>
              <a:cs typeface="Arial"/>
            </a:endParaRPr>
          </a:p>
          <a:p>
            <a:pPr marL="12700" marR="57150">
              <a:lnSpc>
                <a:spcPct val="95825"/>
              </a:lnSpc>
            </a:pPr>
            <a:r>
              <a:rPr sz="3000" spc="0" dirty="0" smtClean="0">
                <a:solidFill>
                  <a:srgbClr val="FFFFFF"/>
                </a:solidFill>
                <a:latin typeface="Arial"/>
                <a:cs typeface="Arial"/>
              </a:rPr>
              <a:t>and residential use</a:t>
            </a:r>
            <a:endParaRPr sz="3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8708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River Cam</a:t>
            </a:r>
            <a:endParaRPr lang="en-GB" dirty="0"/>
          </a:p>
        </p:txBody>
      </p:sp>
      <p:sp>
        <p:nvSpPr>
          <p:cNvPr id="3" name="object 16"/>
          <p:cNvSpPr/>
          <p:nvPr/>
        </p:nvSpPr>
        <p:spPr>
          <a:xfrm>
            <a:off x="251520" y="2040633"/>
            <a:ext cx="3169650" cy="34254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4" name="object 2"/>
          <p:cNvSpPr txBox="1"/>
          <p:nvPr/>
        </p:nvSpPr>
        <p:spPr>
          <a:xfrm>
            <a:off x="3634403" y="2210658"/>
            <a:ext cx="5309489" cy="311427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1529">
              <a:lnSpc>
                <a:spcPts val="3165"/>
              </a:lnSpc>
              <a:spcBef>
                <a:spcPts val="158"/>
              </a:spcBef>
            </a:pPr>
            <a:r>
              <a:rPr lang="en-GB" sz="3000" dirty="0">
                <a:solidFill>
                  <a:srgbClr val="FFFFFF"/>
                </a:solidFill>
                <a:latin typeface="Arial"/>
                <a:cs typeface="Arial"/>
              </a:rPr>
              <a:t>The last thirty years have </a:t>
            </a:r>
            <a:r>
              <a:rPr lang="en-GB" sz="3000" dirty="0" smtClean="0">
                <a:solidFill>
                  <a:srgbClr val="FFFFFF"/>
                </a:solidFill>
                <a:latin typeface="Arial"/>
                <a:cs typeface="Arial"/>
              </a:rPr>
              <a:t>seen</a:t>
            </a:r>
            <a:r>
              <a:rPr lang="en-GB" sz="3000" dirty="0" smtClean="0">
                <a:latin typeface="Arial"/>
                <a:cs typeface="Arial"/>
              </a:rPr>
              <a:t> </a:t>
            </a:r>
            <a:r>
              <a:rPr sz="3000" spc="0" dirty="0" smtClean="0">
                <a:solidFill>
                  <a:srgbClr val="FFFFFF"/>
                </a:solidFill>
                <a:latin typeface="Arial"/>
                <a:cs typeface="Arial"/>
              </a:rPr>
              <a:t>a renaissance in the use of the</a:t>
            </a:r>
            <a:endParaRPr sz="3000" dirty="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3000" spc="0" dirty="0" smtClean="0">
                <a:solidFill>
                  <a:srgbClr val="FFFFFF"/>
                </a:solidFill>
                <a:latin typeface="Arial"/>
                <a:cs typeface="Arial"/>
              </a:rPr>
              <a:t>river. There are now more than</a:t>
            </a:r>
            <a:endParaRPr sz="3000" dirty="0">
              <a:latin typeface="Arial"/>
              <a:cs typeface="Arial"/>
            </a:endParaRPr>
          </a:p>
          <a:p>
            <a:r>
              <a:rPr sz="3000" spc="0" dirty="0" smtClean="0">
                <a:solidFill>
                  <a:srgbClr val="FFFFFF"/>
                </a:solidFill>
                <a:latin typeface="Arial"/>
                <a:cs typeface="Arial"/>
              </a:rPr>
              <a:t>2,000 rowers registered at over 30 boathouses in</a:t>
            </a:r>
            <a:r>
              <a:rPr lang="en-GB" sz="3000" spc="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GB" sz="3000" dirty="0" smtClean="0">
                <a:solidFill>
                  <a:srgbClr val="FFFFFF"/>
                </a:solidFill>
                <a:latin typeface="Arial"/>
                <a:cs typeface="Arial"/>
              </a:rPr>
              <a:t>Cambridge</a:t>
            </a:r>
            <a:r>
              <a:rPr lang="en-GB" sz="3000" dirty="0">
                <a:solidFill>
                  <a:srgbClr val="FFFFFF"/>
                </a:solidFill>
                <a:latin typeface="Arial"/>
                <a:cs typeface="Arial"/>
              </a:rPr>
              <a:t>. There are also </a:t>
            </a:r>
            <a:r>
              <a:rPr lang="en-GB" sz="3000" dirty="0" smtClean="0">
                <a:solidFill>
                  <a:srgbClr val="FFFFFF"/>
                </a:solidFill>
                <a:latin typeface="Arial"/>
                <a:cs typeface="Arial"/>
              </a:rPr>
              <a:t>a large </a:t>
            </a:r>
            <a:r>
              <a:rPr lang="en-GB" sz="3000" dirty="0">
                <a:solidFill>
                  <a:srgbClr val="FFFFFF"/>
                </a:solidFill>
                <a:latin typeface="Arial"/>
                <a:cs typeface="Arial"/>
              </a:rPr>
              <a:t>number or </a:t>
            </a:r>
            <a:r>
              <a:rPr lang="en-GB" sz="3000" dirty="0" err="1" smtClean="0">
                <a:solidFill>
                  <a:srgbClr val="FFFFFF"/>
                </a:solidFill>
                <a:latin typeface="Arial"/>
                <a:cs typeface="Arial"/>
              </a:rPr>
              <a:t>liveaboard</a:t>
            </a:r>
            <a:r>
              <a:rPr lang="en-GB" sz="3000" dirty="0" smtClean="0">
                <a:solidFill>
                  <a:srgbClr val="FFFFFF"/>
                </a:solidFill>
                <a:latin typeface="Arial"/>
                <a:cs typeface="Arial"/>
              </a:rPr>
              <a:t> boats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3820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River </a:t>
            </a:r>
            <a:r>
              <a:rPr lang="en-GB" dirty="0" smtClean="0"/>
              <a:t>Cam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44824"/>
            <a:ext cx="4064000" cy="37691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35338" y="1844824"/>
            <a:ext cx="44291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 smtClean="0"/>
              <a:t>In </a:t>
            </a:r>
            <a:r>
              <a:rPr lang="en-GB" sz="3000" dirty="0"/>
              <a:t>1699, the </a:t>
            </a:r>
            <a:r>
              <a:rPr lang="en-GB" sz="3000" dirty="0" smtClean="0"/>
              <a:t>Corporation of Cambridge </a:t>
            </a:r>
            <a:r>
              <a:rPr lang="en-GB" sz="3000" dirty="0"/>
              <a:t>sought </a:t>
            </a:r>
            <a:r>
              <a:rPr lang="en-GB" sz="3000" dirty="0" smtClean="0"/>
              <a:t>to obtain </a:t>
            </a:r>
            <a:r>
              <a:rPr lang="en-GB" sz="3000" dirty="0"/>
              <a:t>an Act of Parliament which </a:t>
            </a:r>
            <a:r>
              <a:rPr lang="en-GB" sz="3000" dirty="0" smtClean="0"/>
              <a:t>would allow </a:t>
            </a:r>
            <a:r>
              <a:rPr lang="en-GB" sz="3000" dirty="0"/>
              <a:t>them to improve the river from </a:t>
            </a:r>
            <a:r>
              <a:rPr lang="en-GB" sz="3000" dirty="0" err="1"/>
              <a:t>Clayhithe</a:t>
            </a:r>
            <a:r>
              <a:rPr lang="en-GB" sz="3000" dirty="0"/>
              <a:t> to Queens Mill at</a:t>
            </a:r>
          </a:p>
          <a:p>
            <a:r>
              <a:rPr lang="en-GB" sz="3000" dirty="0"/>
              <a:t>Cambridge</a:t>
            </a:r>
            <a:r>
              <a:rPr lang="en-GB" sz="3000" dirty="0" smtClean="0"/>
              <a:t>.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4177497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851920" y="1925055"/>
            <a:ext cx="5123564" cy="3562422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 marL="12700" marR="53016">
              <a:lnSpc>
                <a:spcPts val="3165"/>
              </a:lnSpc>
              <a:spcBef>
                <a:spcPts val="158"/>
              </a:spcBef>
            </a:pPr>
            <a:r>
              <a:rPr lang="en-GB" sz="3000" dirty="0">
                <a:solidFill>
                  <a:srgbClr val="FFFFFF"/>
                </a:solidFill>
                <a:latin typeface="Arial"/>
                <a:cs typeface="Arial"/>
              </a:rPr>
              <a:t>This was obtained on 27</a:t>
            </a:r>
          </a:p>
          <a:p>
            <a:pPr marL="12700" marR="53016">
              <a:lnSpc>
                <a:spcPts val="3165"/>
              </a:lnSpc>
              <a:spcBef>
                <a:spcPts val="158"/>
              </a:spcBef>
            </a:pPr>
            <a:r>
              <a:rPr lang="en-GB" sz="3000" dirty="0">
                <a:solidFill>
                  <a:srgbClr val="FFFFFF"/>
                </a:solidFill>
                <a:latin typeface="Arial"/>
                <a:cs typeface="Arial"/>
              </a:rPr>
              <a:t>February 1702 </a:t>
            </a:r>
            <a:r>
              <a:rPr lang="en-GB" sz="3000" dirty="0" smtClean="0">
                <a:solidFill>
                  <a:srgbClr val="FFFFFF"/>
                </a:solidFill>
                <a:latin typeface="Arial"/>
                <a:cs typeface="Arial"/>
              </a:rPr>
              <a:t>and created the Conservators </a:t>
            </a:r>
            <a:r>
              <a:rPr lang="en-GB" sz="3000" dirty="0">
                <a:solidFill>
                  <a:srgbClr val="FFFFFF"/>
                </a:solidFill>
                <a:latin typeface="Arial"/>
                <a:cs typeface="Arial"/>
              </a:rPr>
              <a:t>of the River </a:t>
            </a:r>
            <a:r>
              <a:rPr lang="en-GB" sz="3000" dirty="0" smtClean="0">
                <a:solidFill>
                  <a:srgbClr val="FFFFFF"/>
                </a:solidFill>
                <a:latin typeface="Arial"/>
                <a:cs typeface="Arial"/>
              </a:rPr>
              <a:t>Cam, a </a:t>
            </a:r>
            <a:r>
              <a:rPr lang="en-GB" sz="3000" dirty="0">
                <a:solidFill>
                  <a:srgbClr val="FFFFFF"/>
                </a:solidFill>
                <a:latin typeface="Arial"/>
                <a:cs typeface="Arial"/>
              </a:rPr>
              <a:t>legal body with authority </a:t>
            </a:r>
            <a:r>
              <a:rPr lang="en-GB" sz="3000" dirty="0" smtClean="0">
                <a:solidFill>
                  <a:srgbClr val="FFFFFF"/>
                </a:solidFill>
                <a:latin typeface="Arial"/>
                <a:cs typeface="Arial"/>
              </a:rPr>
              <a:t>to charge </a:t>
            </a:r>
            <a:r>
              <a:rPr lang="en-GB" sz="3000" dirty="0">
                <a:solidFill>
                  <a:srgbClr val="FFFFFF"/>
                </a:solidFill>
                <a:latin typeface="Arial"/>
                <a:cs typeface="Arial"/>
              </a:rPr>
              <a:t>tolls for use of the </a:t>
            </a:r>
            <a:r>
              <a:rPr lang="en-GB" sz="3000" dirty="0" smtClean="0">
                <a:solidFill>
                  <a:srgbClr val="FFFFFF"/>
                </a:solidFill>
                <a:latin typeface="Arial"/>
                <a:cs typeface="Arial"/>
              </a:rPr>
              <a:t>river, which </a:t>
            </a:r>
            <a:r>
              <a:rPr lang="en-GB" sz="3000" dirty="0">
                <a:solidFill>
                  <a:srgbClr val="FFFFFF"/>
                </a:solidFill>
                <a:latin typeface="Arial"/>
                <a:cs typeface="Arial"/>
              </a:rPr>
              <a:t>ranged from four </a:t>
            </a:r>
            <a:r>
              <a:rPr lang="en-GB" sz="3000" dirty="0" smtClean="0">
                <a:solidFill>
                  <a:srgbClr val="FFFFFF"/>
                </a:solidFill>
                <a:latin typeface="Arial"/>
                <a:cs typeface="Arial"/>
              </a:rPr>
              <a:t>shillings (20p</a:t>
            </a:r>
            <a:r>
              <a:rPr lang="en-GB" sz="3000" dirty="0">
                <a:solidFill>
                  <a:srgbClr val="FFFFFF"/>
                </a:solidFill>
                <a:latin typeface="Arial"/>
                <a:cs typeface="Arial"/>
              </a:rPr>
              <a:t>) a ton for wine to </a:t>
            </a:r>
            <a:r>
              <a:rPr lang="en-GB" sz="3000" dirty="0" smtClean="0">
                <a:solidFill>
                  <a:srgbClr val="FFFFFF"/>
                </a:solidFill>
                <a:latin typeface="Arial"/>
                <a:cs typeface="Arial"/>
              </a:rPr>
              <a:t>one penny </a:t>
            </a:r>
            <a:r>
              <a:rPr lang="en-GB" sz="3000" dirty="0">
                <a:solidFill>
                  <a:srgbClr val="FFFFFF"/>
                </a:solidFill>
                <a:latin typeface="Arial"/>
                <a:cs typeface="Arial"/>
              </a:rPr>
              <a:t>(0.4p) per person </a:t>
            </a:r>
            <a:r>
              <a:rPr lang="en-GB" sz="3000" dirty="0" smtClean="0">
                <a:solidFill>
                  <a:srgbClr val="FFFFFF"/>
                </a:solidFill>
                <a:latin typeface="Arial"/>
                <a:cs typeface="Arial"/>
              </a:rPr>
              <a:t>for passengers</a:t>
            </a:r>
            <a:r>
              <a:rPr lang="en-GB" sz="300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lang="en-GB" sz="3000" dirty="0">
              <a:latin typeface="Arial"/>
              <a:cs typeface="Arial"/>
            </a:endParaRPr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River </a:t>
            </a:r>
            <a:r>
              <a:rPr lang="en-GB" dirty="0" smtClean="0"/>
              <a:t>Cam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925055"/>
            <a:ext cx="3005978" cy="3706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033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/>
          <p:nvPr/>
        </p:nvSpPr>
        <p:spPr>
          <a:xfrm>
            <a:off x="152400" y="1942901"/>
            <a:ext cx="3362902" cy="3544576"/>
          </a:xfrm>
          <a:custGeom>
            <a:avLst/>
            <a:gdLst/>
            <a:ahLst/>
            <a:cxnLst/>
            <a:rect l="l" t="t" r="r" b="b"/>
            <a:pathLst>
              <a:path w="3362902" h="3544576">
                <a:moveTo>
                  <a:pt x="0" y="0"/>
                </a:moveTo>
                <a:lnTo>
                  <a:pt x="3362902" y="0"/>
                </a:lnTo>
                <a:lnTo>
                  <a:pt x="3362902" y="3544576"/>
                </a:lnTo>
                <a:lnTo>
                  <a:pt x="0" y="35445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52400" y="1942900"/>
            <a:ext cx="3362902" cy="35445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020436" y="1925055"/>
            <a:ext cx="4649274" cy="3562422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 marL="12700" marR="53016">
              <a:lnSpc>
                <a:spcPts val="3165"/>
              </a:lnSpc>
              <a:spcBef>
                <a:spcPts val="158"/>
              </a:spcBef>
            </a:pPr>
            <a:r>
              <a:rPr sz="3000" spc="0" dirty="0" smtClean="0">
                <a:solidFill>
                  <a:srgbClr val="FFFFFF"/>
                </a:solidFill>
                <a:latin typeface="Arial"/>
                <a:cs typeface="Arial"/>
              </a:rPr>
              <a:t>The Conservators raised</a:t>
            </a:r>
            <a:endParaRPr sz="3000" dirty="0">
              <a:latin typeface="Arial"/>
              <a:cs typeface="Arial"/>
            </a:endParaRPr>
          </a:p>
          <a:p>
            <a:pPr marL="12700">
              <a:lnSpc>
                <a:spcPct val="100041"/>
              </a:lnSpc>
            </a:pPr>
            <a:r>
              <a:rPr sz="3000" spc="0" dirty="0" smtClean="0">
                <a:solidFill>
                  <a:srgbClr val="FFFFFF"/>
                </a:solidFill>
                <a:latin typeface="Arial"/>
                <a:cs typeface="Arial"/>
              </a:rPr>
              <a:t>capital for improvements to the river immediately. They</a:t>
            </a:r>
            <a:r>
              <a:rPr lang="en-GB" sz="3000" dirty="0">
                <a:solidFill>
                  <a:srgbClr val="FFFFFF"/>
                </a:solidFill>
                <a:latin typeface="Arial"/>
                <a:cs typeface="Arial"/>
              </a:rPr>
              <a:t> built sluices at Jesus Green</a:t>
            </a:r>
            <a:r>
              <a:rPr lang="en-GB" sz="3000" dirty="0" smtClean="0">
                <a:solidFill>
                  <a:srgbClr val="FFFFFF"/>
                </a:solidFill>
                <a:latin typeface="Arial"/>
                <a:cs typeface="Arial"/>
              </a:rPr>
              <a:t>, Chesterton and Baits Bite.</a:t>
            </a:r>
            <a:endParaRPr lang="en-GB" sz="3000" dirty="0">
              <a:latin typeface="Arial"/>
              <a:cs typeface="Arial"/>
            </a:endParaRPr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River </a:t>
            </a:r>
            <a:r>
              <a:rPr lang="en-GB" dirty="0" smtClean="0"/>
              <a:t>Cam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9518575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4">
      <a:dk1>
        <a:srgbClr val="1C1C1C"/>
      </a:dk1>
      <a:lt1>
        <a:srgbClr val="FFFFFF"/>
      </a:lt1>
      <a:dk2>
        <a:srgbClr val="080808"/>
      </a:dk2>
      <a:lt2>
        <a:srgbClr val="E3EBF1"/>
      </a:lt2>
      <a:accent1>
        <a:srgbClr val="990000"/>
      </a:accent1>
      <a:accent2>
        <a:srgbClr val="008888"/>
      </a:accent2>
      <a:accent3>
        <a:srgbClr val="AAAAAA"/>
      </a:accent3>
      <a:accent4>
        <a:srgbClr val="DADADA"/>
      </a:accent4>
      <a:accent5>
        <a:srgbClr val="CAAAAA"/>
      </a:accent5>
      <a:accent6>
        <a:srgbClr val="007B7B"/>
      </a:accent6>
      <a:hlink>
        <a:srgbClr val="00BEB9"/>
      </a:hlink>
      <a:folHlink>
        <a:srgbClr val="F0E500"/>
      </a:folHlink>
    </a:clrScheme>
    <a:fontScheme name="Default Design">
      <a:majorFont>
        <a:latin typeface="Open Sans"/>
        <a:ea typeface="ＭＳ Ｐゴシック"/>
        <a:cs typeface="Arial"/>
      </a:majorFont>
      <a:minorFont>
        <a:latin typeface="Open Sans Light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1C1C1C"/>
        </a:dk1>
        <a:lt1>
          <a:srgbClr val="FFFFFF"/>
        </a:lt1>
        <a:dk2>
          <a:srgbClr val="292929"/>
        </a:dk2>
        <a:lt2>
          <a:srgbClr val="E3EBF1"/>
        </a:lt2>
        <a:accent1>
          <a:srgbClr val="990000"/>
        </a:accent1>
        <a:accent2>
          <a:srgbClr val="008888"/>
        </a:accent2>
        <a:accent3>
          <a:srgbClr val="ACACAC"/>
        </a:accent3>
        <a:accent4>
          <a:srgbClr val="DADADA"/>
        </a:accent4>
        <a:accent5>
          <a:srgbClr val="CAAAAA"/>
        </a:accent5>
        <a:accent6>
          <a:srgbClr val="007B7B"/>
        </a:accent6>
        <a:hlink>
          <a:srgbClr val="00BEB9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1C1C1C"/>
        </a:dk1>
        <a:lt1>
          <a:srgbClr val="FFFFFF"/>
        </a:lt1>
        <a:dk2>
          <a:srgbClr val="080808"/>
        </a:dk2>
        <a:lt2>
          <a:srgbClr val="E3EBF1"/>
        </a:lt2>
        <a:accent1>
          <a:srgbClr val="990000"/>
        </a:accent1>
        <a:accent2>
          <a:srgbClr val="008888"/>
        </a:accent2>
        <a:accent3>
          <a:srgbClr val="AAAAAA"/>
        </a:accent3>
        <a:accent4>
          <a:srgbClr val="DADADA"/>
        </a:accent4>
        <a:accent5>
          <a:srgbClr val="CAAAAA"/>
        </a:accent5>
        <a:accent6>
          <a:srgbClr val="007B7B"/>
        </a:accent6>
        <a:hlink>
          <a:srgbClr val="00BEB9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2827</TotalTime>
  <Words>534</Words>
  <Application>Microsoft Office PowerPoint</Application>
  <PresentationFormat>On-screen Show (4:3)</PresentationFormat>
  <Paragraphs>57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ＭＳ Ｐゴシック</vt:lpstr>
      <vt:lpstr>Arial</vt:lpstr>
      <vt:lpstr>Calibri</vt:lpstr>
      <vt:lpstr>Open Sans</vt:lpstr>
      <vt:lpstr>Open Sans Light</vt:lpstr>
      <vt:lpstr>Default Design</vt:lpstr>
      <vt:lpstr>River Cam</vt:lpstr>
      <vt:lpstr>The River Cam</vt:lpstr>
      <vt:lpstr>The River Cam</vt:lpstr>
      <vt:lpstr>The River Cam</vt:lpstr>
      <vt:lpstr>The River Cam</vt:lpstr>
      <vt:lpstr>The River Cam</vt:lpstr>
      <vt:lpstr>The River Cam</vt:lpstr>
      <vt:lpstr>The River Cam</vt:lpstr>
      <vt:lpstr>The River Cam</vt:lpstr>
      <vt:lpstr>The River Cam</vt:lpstr>
      <vt:lpstr>The River Cam</vt:lpstr>
      <vt:lpstr>The River Cam</vt:lpstr>
      <vt:lpstr>The River Cam</vt:lpstr>
      <vt:lpstr>The Reeve’s tale by Chaucer (1476)</vt:lpstr>
      <vt:lpstr>PowerPoint Presentation</vt:lpstr>
      <vt:lpstr>Web Resources available at: </vt:lpstr>
    </vt:vector>
  </TitlesOfParts>
  <Company>Taylor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Main</dc:creator>
  <cp:lastModifiedBy>HistoryWorks Mario</cp:lastModifiedBy>
  <cp:revision>160</cp:revision>
  <dcterms:created xsi:type="dcterms:W3CDTF">2015-03-12T11:07:07Z</dcterms:created>
  <dcterms:modified xsi:type="dcterms:W3CDTF">2019-05-01T13:39:21Z</dcterms:modified>
</cp:coreProperties>
</file>