
<file path=[Content_Types].xml><?xml version="1.0" encoding="utf-8"?>
<Types xmlns="http://schemas.openxmlformats.org/package/2006/content-types">
  <Default Extension="xml" ContentType="application/xml"/>
  <Default Extension="jpeg" ContentType="image/jpeg"/>
  <Default Extension="png" ContentType="image/png"/>
  <Default Extension="wdp" ContentType="image/vnd.ms-photo"/>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sldIdLst>
    <p:sldId id="258" r:id="rId2"/>
    <p:sldId id="265" r:id="rId3"/>
    <p:sldId id="275" r:id="rId4"/>
    <p:sldId id="285" r:id="rId5"/>
    <p:sldId id="266" r:id="rId6"/>
    <p:sldId id="286" r:id="rId7"/>
    <p:sldId id="287" r:id="rId8"/>
    <p:sldId id="288" r:id="rId9"/>
    <p:sldId id="267" r:id="rId10"/>
    <p:sldId id="283" r:id="rId11"/>
    <p:sldId id="276" r:id="rId12"/>
    <p:sldId id="284" r:id="rId13"/>
    <p:sldId id="278" r:id="rId14"/>
    <p:sldId id="280" r:id="rId15"/>
    <p:sldId id="279" r:id="rId16"/>
    <p:sldId id="281" r:id="rId17"/>
    <p:sldId id="273" r:id="rId18"/>
    <p:sldId id="282" r:id="rId19"/>
    <p:sldId id="289" r:id="rId20"/>
    <p:sldId id="264" r:id="rId21"/>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FFFFFF"/>
    <a:srgbClr val="14EF1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80" autoAdjust="0"/>
    <p:restoredTop sz="94764"/>
  </p:normalViewPr>
  <p:slideViewPr>
    <p:cSldViewPr>
      <p:cViewPr>
        <p:scale>
          <a:sx n="90" d="100"/>
          <a:sy n="90" d="100"/>
        </p:scale>
        <p:origin x="1776" y="248"/>
      </p:cViewPr>
      <p:guideLst>
        <p:guide orient="horz" pos="2160"/>
        <p:guide pos="2880"/>
      </p:guideLst>
    </p:cSldViewPr>
  </p:slideViewPr>
  <p:notesTextViewPr>
    <p:cViewPr>
      <p:scale>
        <a:sx n="100" d="100"/>
        <a:sy n="100" d="100"/>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C79141A-CB58-4528-B6C7-5A65EC69288E}" type="datetimeFigureOut">
              <a:rPr lang="en-GB" smtClean="0"/>
              <a:t>20/09/2017</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45BB5EA-6269-49C8-A145-CF160520CFBB}" type="slidenum">
              <a:rPr lang="en-GB" smtClean="0"/>
              <a:t>‹#›</a:t>
            </a:fld>
            <a:endParaRPr lang="en-GB"/>
          </a:p>
        </p:txBody>
      </p:sp>
    </p:spTree>
    <p:extLst>
      <p:ext uri="{BB962C8B-B14F-4D97-AF65-F5344CB8AC3E}">
        <p14:creationId xmlns:p14="http://schemas.microsoft.com/office/powerpoint/2010/main" val="20238303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5BB5EA-6269-49C8-A145-CF160520CFBB}" type="slidenum">
              <a:rPr lang="en-GB" smtClean="0"/>
              <a:t>1</a:t>
            </a:fld>
            <a:endParaRPr lang="en-GB"/>
          </a:p>
        </p:txBody>
      </p:sp>
    </p:spTree>
    <p:extLst>
      <p:ext uri="{BB962C8B-B14F-4D97-AF65-F5344CB8AC3E}">
        <p14:creationId xmlns:p14="http://schemas.microsoft.com/office/powerpoint/2010/main" val="36212979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5BB5EA-6269-49C8-A145-CF160520CFBB}" type="slidenum">
              <a:rPr lang="en-GB" smtClean="0"/>
              <a:t>9</a:t>
            </a:fld>
            <a:endParaRPr lang="en-GB"/>
          </a:p>
        </p:txBody>
      </p:sp>
    </p:spTree>
    <p:extLst>
      <p:ext uri="{BB962C8B-B14F-4D97-AF65-F5344CB8AC3E}">
        <p14:creationId xmlns:p14="http://schemas.microsoft.com/office/powerpoint/2010/main" val="38207591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eg"/><Relationship Id="rId3"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Text Box 10"/>
          <p:cNvSpPr txBox="1">
            <a:spLocks noChangeArrowheads="1"/>
          </p:cNvSpPr>
          <p:nvPr userDrawn="1"/>
        </p:nvSpPr>
        <p:spPr bwMode="auto">
          <a:xfrm>
            <a:off x="5148263" y="1125538"/>
            <a:ext cx="3260725" cy="3667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defRPr/>
            </a:pPr>
            <a:endParaRPr lang="en-US">
              <a:cs typeface="Arial" charset="0"/>
            </a:endParaRPr>
          </a:p>
        </p:txBody>
      </p:sp>
      <p:sp>
        <p:nvSpPr>
          <p:cNvPr id="37890" name="Rectangle 2"/>
          <p:cNvSpPr>
            <a:spLocks noGrp="1" noChangeArrowheads="1"/>
          </p:cNvSpPr>
          <p:nvPr>
            <p:ph type="ctrTitle"/>
          </p:nvPr>
        </p:nvSpPr>
        <p:spPr>
          <a:xfrm>
            <a:off x="611188" y="2636838"/>
            <a:ext cx="7772400" cy="1470025"/>
          </a:xfrm>
        </p:spPr>
        <p:txBody>
          <a:bodyPr/>
          <a:lstStyle>
            <a:lvl1pPr>
              <a:defRPr b="1"/>
            </a:lvl1pPr>
          </a:lstStyle>
          <a:p>
            <a:pPr lvl="0"/>
            <a:r>
              <a:rPr lang="en-GB" noProof="0" smtClean="0"/>
              <a:t>Title of presentation</a:t>
            </a:r>
          </a:p>
        </p:txBody>
      </p:sp>
      <p:sp>
        <p:nvSpPr>
          <p:cNvPr id="37891" name="Rectangle 3"/>
          <p:cNvSpPr>
            <a:spLocks noGrp="1" noChangeArrowheads="1"/>
          </p:cNvSpPr>
          <p:nvPr>
            <p:ph type="subTitle" idx="1"/>
          </p:nvPr>
        </p:nvSpPr>
        <p:spPr>
          <a:xfrm>
            <a:off x="684213" y="4797425"/>
            <a:ext cx="6400800" cy="1752600"/>
          </a:xfrm>
        </p:spPr>
        <p:txBody>
          <a:bodyPr/>
          <a:lstStyle>
            <a:lvl1pPr marL="0" indent="0">
              <a:buFontTx/>
              <a:buNone/>
              <a:defRPr/>
            </a:lvl1pPr>
          </a:lstStyle>
          <a:p>
            <a:pPr lvl="0"/>
            <a:r>
              <a:rPr lang="en-GB" noProof="0" smtClean="0"/>
              <a:t>A subtitle for the presentation</a:t>
            </a:r>
          </a:p>
        </p:txBody>
      </p:sp>
      <p:pic>
        <p:nvPicPr>
          <p:cNvPr id="2" name="Picture 1" descr="mast_title.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95536" y="260648"/>
            <a:ext cx="8424936" cy="1275253"/>
          </a:xfrm>
          <a:prstGeom prst="rect">
            <a:avLst/>
          </a:prstGeom>
        </p:spPr>
      </p:pic>
    </p:spTree>
    <p:extLst>
      <p:ext uri="{BB962C8B-B14F-4D97-AF65-F5344CB8AC3E}">
        <p14:creationId xmlns:p14="http://schemas.microsoft.com/office/powerpoint/2010/main" val="10124682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85553C5B-4A56-5740-B67A-2D2C4AE9D9EB}" type="slidenum">
              <a:rPr lang="en-GB"/>
              <a:pPr>
                <a:defRPr/>
              </a:pPr>
              <a:t>‹#›</a:t>
            </a:fld>
            <a:endParaRPr lang="en-GB"/>
          </a:p>
        </p:txBody>
      </p:sp>
    </p:spTree>
    <p:extLst>
      <p:ext uri="{BB962C8B-B14F-4D97-AF65-F5344CB8AC3E}">
        <p14:creationId xmlns:p14="http://schemas.microsoft.com/office/powerpoint/2010/main" val="949051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8925" y="274638"/>
            <a:ext cx="2058988" cy="5602287"/>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29325" cy="5602287"/>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4967D7B4-70EB-D64C-8ED3-44B0168694BA}" type="slidenum">
              <a:rPr lang="en-GB"/>
              <a:pPr>
                <a:defRPr/>
              </a:pPr>
              <a:t>‹#›</a:t>
            </a:fld>
            <a:endParaRPr lang="en-GB"/>
          </a:p>
        </p:txBody>
      </p:sp>
    </p:spTree>
    <p:extLst>
      <p:ext uri="{BB962C8B-B14F-4D97-AF65-F5344CB8AC3E}">
        <p14:creationId xmlns:p14="http://schemas.microsoft.com/office/powerpoint/2010/main" val="23860069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40713" cy="5602287"/>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6EEA2DCA-FAD8-2A41-8ACF-F382A730DE29}" type="slidenum">
              <a:rPr lang="en-GB"/>
              <a:pPr>
                <a:defRPr/>
              </a:pPr>
              <a:t>‹#›</a:t>
            </a:fld>
            <a:endParaRPr lang="en-GB"/>
          </a:p>
        </p:txBody>
      </p:sp>
    </p:spTree>
    <p:extLst>
      <p:ext uri="{BB962C8B-B14F-4D97-AF65-F5344CB8AC3E}">
        <p14:creationId xmlns:p14="http://schemas.microsoft.com/office/powerpoint/2010/main" val="1445560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C1C99050-943D-B341-81A7-01B29B0D2172}" type="slidenum">
              <a:rPr lang="en-GB"/>
              <a:pPr>
                <a:defRPr/>
              </a:pPr>
              <a:t>‹#›</a:t>
            </a:fld>
            <a:endParaRPr lang="en-GB"/>
          </a:p>
        </p:txBody>
      </p:sp>
    </p:spTree>
    <p:extLst>
      <p:ext uri="{BB962C8B-B14F-4D97-AF65-F5344CB8AC3E}">
        <p14:creationId xmlns:p14="http://schemas.microsoft.com/office/powerpoint/2010/main" val="19962808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36AB42CF-7617-E143-B79D-9CB27D141C69}" type="slidenum">
              <a:rPr lang="en-GB"/>
              <a:pPr>
                <a:defRPr/>
              </a:pPr>
              <a:t>‹#›</a:t>
            </a:fld>
            <a:endParaRPr lang="en-GB"/>
          </a:p>
        </p:txBody>
      </p:sp>
    </p:spTree>
    <p:extLst>
      <p:ext uri="{BB962C8B-B14F-4D97-AF65-F5344CB8AC3E}">
        <p14:creationId xmlns:p14="http://schemas.microsoft.com/office/powerpoint/2010/main" val="37542680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68313" y="1844675"/>
            <a:ext cx="4038600" cy="4032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59313" y="1844675"/>
            <a:ext cx="4038600" cy="4032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F4C5E4D2-3B55-FF44-AA1E-7C0C6F1674FC}" type="slidenum">
              <a:rPr lang="en-GB"/>
              <a:pPr>
                <a:defRPr/>
              </a:pPr>
              <a:t>‹#›</a:t>
            </a:fld>
            <a:endParaRPr lang="en-GB"/>
          </a:p>
        </p:txBody>
      </p:sp>
    </p:spTree>
    <p:extLst>
      <p:ext uri="{BB962C8B-B14F-4D97-AF65-F5344CB8AC3E}">
        <p14:creationId xmlns:p14="http://schemas.microsoft.com/office/powerpoint/2010/main" val="141236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C97BC11B-67DD-A246-B07D-C0025708208D}" type="slidenum">
              <a:rPr lang="en-GB"/>
              <a:pPr>
                <a:defRPr/>
              </a:pPr>
              <a:t>‹#›</a:t>
            </a:fld>
            <a:endParaRPr lang="en-GB"/>
          </a:p>
        </p:txBody>
      </p:sp>
    </p:spTree>
    <p:extLst>
      <p:ext uri="{BB962C8B-B14F-4D97-AF65-F5344CB8AC3E}">
        <p14:creationId xmlns:p14="http://schemas.microsoft.com/office/powerpoint/2010/main" val="40201718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F4F67A98-FAE5-CA4D-8ED9-F8786A48AAA0}" type="slidenum">
              <a:rPr lang="en-GB"/>
              <a:pPr>
                <a:defRPr/>
              </a:pPr>
              <a:t>‹#›</a:t>
            </a:fld>
            <a:endParaRPr lang="en-GB"/>
          </a:p>
        </p:txBody>
      </p:sp>
    </p:spTree>
    <p:extLst>
      <p:ext uri="{BB962C8B-B14F-4D97-AF65-F5344CB8AC3E}">
        <p14:creationId xmlns:p14="http://schemas.microsoft.com/office/powerpoint/2010/main" val="400848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96A42284-7353-7F4A-95D3-1966E76A513D}" type="slidenum">
              <a:rPr lang="en-GB"/>
              <a:pPr>
                <a:defRPr/>
              </a:pPr>
              <a:t>‹#›</a:t>
            </a:fld>
            <a:endParaRPr lang="en-GB"/>
          </a:p>
        </p:txBody>
      </p:sp>
    </p:spTree>
    <p:extLst>
      <p:ext uri="{BB962C8B-B14F-4D97-AF65-F5344CB8AC3E}">
        <p14:creationId xmlns:p14="http://schemas.microsoft.com/office/powerpoint/2010/main" val="36436518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B51FE1AB-A3CC-894D-AEB1-7B6C2C051FEA}" type="slidenum">
              <a:rPr lang="en-GB"/>
              <a:pPr>
                <a:defRPr/>
              </a:pPr>
              <a:t>‹#›</a:t>
            </a:fld>
            <a:endParaRPr lang="en-GB"/>
          </a:p>
        </p:txBody>
      </p:sp>
    </p:spTree>
    <p:extLst>
      <p:ext uri="{BB962C8B-B14F-4D97-AF65-F5344CB8AC3E}">
        <p14:creationId xmlns:p14="http://schemas.microsoft.com/office/powerpoint/2010/main" val="22440094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9264410B-5F5C-0A47-8D3A-E1ED7AEB1E3F}" type="slidenum">
              <a:rPr lang="en-GB"/>
              <a:pPr>
                <a:defRPr/>
              </a:pPr>
              <a:t>‹#›</a:t>
            </a:fld>
            <a:endParaRPr lang="en-GB"/>
          </a:p>
        </p:txBody>
      </p:sp>
    </p:spTree>
    <p:extLst>
      <p:ext uri="{BB962C8B-B14F-4D97-AF65-F5344CB8AC3E}">
        <p14:creationId xmlns:p14="http://schemas.microsoft.com/office/powerpoint/2010/main" val="147353857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jpeg"/><Relationship Id="rId15" Type="http://schemas.openxmlformats.org/officeDocument/2006/relationships/image" Target="../media/image2.png"/><Relationship Id="rId16"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FAA26D3D-D897-4be2-8F04-BA451C77F1D7}">
              <ma14:placeholderFlag xmlns:ma14="http://schemas.microsoft.com/office/mac/drawingml/2011/main" val="1"/>
            </a:ex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anchor="ctr" anchorCtr="0" compatLnSpc="1">
            <a:prstTxWarp prst="textNoShape">
              <a:avLst/>
            </a:prstTxWarp>
          </a:bodyPr>
          <a:lstStyle/>
          <a:p>
            <a:pPr lvl="0"/>
            <a:r>
              <a:rPr lang="en-GB"/>
              <a:t>Click to edit Master title style</a:t>
            </a:r>
          </a:p>
        </p:txBody>
      </p:sp>
      <p:sp>
        <p:nvSpPr>
          <p:cNvPr id="1027" name="Rectangle 3"/>
          <p:cNvSpPr>
            <a:spLocks noGrp="1" noChangeArrowheads="1"/>
          </p:cNvSpPr>
          <p:nvPr>
            <p:ph type="body" idx="1"/>
          </p:nvPr>
        </p:nvSpPr>
        <p:spPr bwMode="auto">
          <a:xfrm>
            <a:off x="468313" y="1844675"/>
            <a:ext cx="8229600" cy="4032250"/>
          </a:xfrm>
          <a:prstGeom prst="rect">
            <a:avLst/>
          </a:prstGeom>
          <a:noFill/>
          <a:ln>
            <a:noFill/>
          </a:ln>
          <a:effectLst/>
          <a:extLst>
            <a:ext uri="{FAA26D3D-D897-4be2-8F04-BA451C77F1D7}">
              <ma14:placeholderFlag xmlns:ma14="http://schemas.microsoft.com/office/mac/drawingml/2011/main" val="1"/>
            </a:ex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30" name="Rectangle 6"/>
          <p:cNvSpPr>
            <a:spLocks noGrp="1" noChangeArrowheads="1"/>
          </p:cNvSpPr>
          <p:nvPr>
            <p:ph type="sldNum" sz="quarter" idx="4"/>
          </p:nvPr>
        </p:nvSpPr>
        <p:spPr bwMode="auto">
          <a:xfrm>
            <a:off x="5076825" y="6165850"/>
            <a:ext cx="1989138" cy="476250"/>
          </a:xfrm>
          <a:prstGeom prst="rect">
            <a:avLst/>
          </a:prstGeom>
          <a:noFill/>
          <a:ln>
            <a:noFill/>
          </a:ln>
          <a:effectLst/>
          <a:extLst>
            <a:ext uri="{FAA26D3D-D897-4be2-8F04-BA451C77F1D7}">
              <ma14:placeholderFlag xmlns:ma14="http://schemas.microsoft.com/office/mac/drawingml/2011/main" val="1"/>
            </a:ex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anchor="t" anchorCtr="0" compatLnSpc="1">
            <a:prstTxWarp prst="textNoShape">
              <a:avLst/>
            </a:prstTxWarp>
          </a:bodyPr>
          <a:lstStyle>
            <a:lvl1pPr algn="r">
              <a:defRPr sz="1400" smtClean="0">
                <a:cs typeface="Arial" charset="0"/>
              </a:defRPr>
            </a:lvl1pPr>
          </a:lstStyle>
          <a:p>
            <a:pPr>
              <a:defRPr/>
            </a:pPr>
            <a:fld id="{24D52300-E78F-BF4A-890E-4AA76F5FB903}" type="slidenum">
              <a:rPr lang="en-GB"/>
              <a:pPr>
                <a:defRPr/>
              </a:pPr>
              <a:t>‹#›</a:t>
            </a:fld>
            <a:endParaRPr lang="en-GB"/>
          </a:p>
        </p:txBody>
      </p:sp>
      <p:pic>
        <p:nvPicPr>
          <p:cNvPr id="1031" name="Picture 7"/>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7164388" y="6021388"/>
            <a:ext cx="1524000" cy="6762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pic>
        <p:nvPicPr>
          <p:cNvPr id="3" name="Picture 2" descr="mast_1.png"/>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467544" y="6021288"/>
            <a:ext cx="2803111" cy="676403"/>
          </a:xfrm>
          <a:prstGeom prst="rect">
            <a:avLst/>
          </a:prstGeom>
        </p:spPr>
      </p:pic>
    </p:spTree>
  </p:cSld>
  <p:clrMap bg1="dk2" tx1="lt1" bg2="dk1" tx2="lt2" accent1="accent1" accent2="accent2" accent3="accent3" accent4="accent4" accent5="accent5" accent6="accent6" hlink="hlink" folHlink="folHlink"/>
  <p:sldLayoutIdLst>
    <p:sldLayoutId id="2147483673"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Open Sans" charset="0"/>
          <a:ea typeface="ＭＳ Ｐゴシック" charset="0"/>
          <a:cs typeface="Arial" charset="0"/>
        </a:defRPr>
      </a:lvl2pPr>
      <a:lvl3pPr algn="l" rtl="0" eaLnBrk="0" fontAlgn="base" hangingPunct="0">
        <a:spcBef>
          <a:spcPct val="0"/>
        </a:spcBef>
        <a:spcAft>
          <a:spcPct val="0"/>
        </a:spcAft>
        <a:defRPr sz="4400">
          <a:solidFill>
            <a:schemeClr val="tx2"/>
          </a:solidFill>
          <a:latin typeface="Open Sans" charset="0"/>
          <a:ea typeface="ＭＳ Ｐゴシック" charset="0"/>
          <a:cs typeface="Arial" charset="0"/>
        </a:defRPr>
      </a:lvl3pPr>
      <a:lvl4pPr algn="l" rtl="0" eaLnBrk="0" fontAlgn="base" hangingPunct="0">
        <a:spcBef>
          <a:spcPct val="0"/>
        </a:spcBef>
        <a:spcAft>
          <a:spcPct val="0"/>
        </a:spcAft>
        <a:defRPr sz="4400">
          <a:solidFill>
            <a:schemeClr val="tx2"/>
          </a:solidFill>
          <a:latin typeface="Open Sans" charset="0"/>
          <a:ea typeface="ＭＳ Ｐゴシック" charset="0"/>
          <a:cs typeface="Arial" charset="0"/>
        </a:defRPr>
      </a:lvl4pPr>
      <a:lvl5pPr algn="l" rtl="0" eaLnBrk="0" fontAlgn="base" hangingPunct="0">
        <a:spcBef>
          <a:spcPct val="0"/>
        </a:spcBef>
        <a:spcAft>
          <a:spcPct val="0"/>
        </a:spcAft>
        <a:defRPr sz="4400">
          <a:solidFill>
            <a:schemeClr val="tx2"/>
          </a:solidFill>
          <a:latin typeface="Open Sans" charset="0"/>
          <a:ea typeface="ＭＳ Ｐゴシック" charset="0"/>
          <a:cs typeface="Arial" charset="0"/>
        </a:defRPr>
      </a:lvl5pPr>
      <a:lvl6pPr marL="457200" algn="l" rtl="0" fontAlgn="base">
        <a:spcBef>
          <a:spcPct val="0"/>
        </a:spcBef>
        <a:spcAft>
          <a:spcPct val="0"/>
        </a:spcAft>
        <a:defRPr sz="4400">
          <a:solidFill>
            <a:schemeClr val="tx2"/>
          </a:solidFill>
          <a:latin typeface="Open Sans" charset="0"/>
          <a:ea typeface="ＭＳ Ｐゴシック" charset="0"/>
          <a:cs typeface="Arial" charset="0"/>
        </a:defRPr>
      </a:lvl6pPr>
      <a:lvl7pPr marL="914400" algn="l" rtl="0" fontAlgn="base">
        <a:spcBef>
          <a:spcPct val="0"/>
        </a:spcBef>
        <a:spcAft>
          <a:spcPct val="0"/>
        </a:spcAft>
        <a:defRPr sz="4400">
          <a:solidFill>
            <a:schemeClr val="tx2"/>
          </a:solidFill>
          <a:latin typeface="Open Sans" charset="0"/>
          <a:ea typeface="ＭＳ Ｐゴシック" charset="0"/>
          <a:cs typeface="Arial" charset="0"/>
        </a:defRPr>
      </a:lvl7pPr>
      <a:lvl8pPr marL="1371600" algn="l" rtl="0" fontAlgn="base">
        <a:spcBef>
          <a:spcPct val="0"/>
        </a:spcBef>
        <a:spcAft>
          <a:spcPct val="0"/>
        </a:spcAft>
        <a:defRPr sz="4400">
          <a:solidFill>
            <a:schemeClr val="tx2"/>
          </a:solidFill>
          <a:latin typeface="Open Sans" charset="0"/>
          <a:ea typeface="ＭＳ Ｐゴシック" charset="0"/>
          <a:cs typeface="Arial" charset="0"/>
        </a:defRPr>
      </a:lvl8pPr>
      <a:lvl9pPr marL="1828800" algn="l" rtl="0" fontAlgn="base">
        <a:spcBef>
          <a:spcPct val="0"/>
        </a:spcBef>
        <a:spcAft>
          <a:spcPct val="0"/>
        </a:spcAft>
        <a:defRPr sz="4400">
          <a:solidFill>
            <a:schemeClr val="tx2"/>
          </a:solidFill>
          <a:latin typeface="Open Sans" charset="0"/>
          <a:ea typeface="ＭＳ Ｐゴシック"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charset="0"/>
          <a:cs typeface="+mn-cs"/>
        </a:defRPr>
      </a:lvl5pPr>
      <a:lvl6pPr marL="2514600" indent="-228600" algn="l" rtl="0" fontAlgn="base">
        <a:spcBef>
          <a:spcPct val="20000"/>
        </a:spcBef>
        <a:spcAft>
          <a:spcPct val="0"/>
        </a:spcAft>
        <a:buChar char="»"/>
        <a:defRPr sz="2000">
          <a:solidFill>
            <a:schemeClr val="tx1"/>
          </a:solidFill>
          <a:latin typeface="+mn-lt"/>
          <a:ea typeface="Arial" charset="0"/>
          <a:cs typeface="+mn-cs"/>
        </a:defRPr>
      </a:lvl6pPr>
      <a:lvl7pPr marL="2971800" indent="-228600" algn="l" rtl="0" fontAlgn="base">
        <a:spcBef>
          <a:spcPct val="20000"/>
        </a:spcBef>
        <a:spcAft>
          <a:spcPct val="0"/>
        </a:spcAft>
        <a:buChar char="»"/>
        <a:defRPr sz="2000">
          <a:solidFill>
            <a:schemeClr val="tx1"/>
          </a:solidFill>
          <a:latin typeface="+mn-lt"/>
          <a:ea typeface="Arial" charset="0"/>
          <a:cs typeface="+mn-cs"/>
        </a:defRPr>
      </a:lvl7pPr>
      <a:lvl8pPr marL="3429000" indent="-228600" algn="l" rtl="0" fontAlgn="base">
        <a:spcBef>
          <a:spcPct val="20000"/>
        </a:spcBef>
        <a:spcAft>
          <a:spcPct val="0"/>
        </a:spcAft>
        <a:buChar char="»"/>
        <a:defRPr sz="2000">
          <a:solidFill>
            <a:schemeClr val="tx1"/>
          </a:solidFill>
          <a:latin typeface="+mn-lt"/>
          <a:ea typeface="Arial" charset="0"/>
          <a:cs typeface="+mn-cs"/>
        </a:defRPr>
      </a:lvl8pPr>
      <a:lvl9pPr marL="3886200" indent="-228600" algn="l" rtl="0" fontAlgn="base">
        <a:spcBef>
          <a:spcPct val="20000"/>
        </a:spcBef>
        <a:spcAft>
          <a:spcPct val="0"/>
        </a:spcAft>
        <a:buChar char="»"/>
        <a:defRPr sz="2000">
          <a:solidFill>
            <a:schemeClr val="tx1"/>
          </a:solidFill>
          <a:latin typeface="+mn-lt"/>
          <a:ea typeface="Arial" charset="0"/>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microsoft.com/office/2007/relationships/hdphoto" Target="../media/hdphoto3.wdp"/><Relationship Id="rId4" Type="http://schemas.openxmlformats.org/officeDocument/2006/relationships/hyperlink" Target="http://explore.bl.uk/primo_library/libweb/action/search.do?vid=BLVU1" TargetMode="External"/><Relationship Id="rId1" Type="http://schemas.openxmlformats.org/officeDocument/2006/relationships/slideLayout" Target="../slideLayouts/slideLayout2.xml"/><Relationship Id="rId2" Type="http://schemas.openxmlformats.org/officeDocument/2006/relationships/image" Target="../media/image15.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girton.cam.ac.uk/" TargetMode="External"/><Relationship Id="rId3" Type="http://schemas.openxmlformats.org/officeDocument/2006/relationships/image" Target="../media/image1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png"/><Relationship Id="rId3" Type="http://schemas.openxmlformats.org/officeDocument/2006/relationships/hyperlink" Target="http://www.newn.cam.ac.uk/"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png"/><Relationship Id="rId3" Type="http://schemas.openxmlformats.org/officeDocument/2006/relationships/hyperlink" Target="http://explore.bl.uk/primo_library/libweb/action/search.do?vid=BLVU1"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hyperlink" Target="http://herstoria.com/womens-access-to-higher-education-an-overview-1860-1948/" TargetMode="External"/><Relationship Id="rId4" Type="http://schemas.openxmlformats.org/officeDocument/2006/relationships/hyperlink" Target="http://www.bbc.co.uk/bitesize/higher/history/britsuff/suffrage/revision/1/" TargetMode="External"/><Relationship Id="rId5" Type="http://schemas.openxmlformats.org/officeDocument/2006/relationships/hyperlink" Target="https://archive.org/details/CambridgeshireWomenScrapbook1897To1990" TargetMode="External"/><Relationship Id="rId1" Type="http://schemas.openxmlformats.org/officeDocument/2006/relationships/slideLayout" Target="../slideLayouts/slideLayout2.xml"/><Relationship Id="rId2" Type="http://schemas.openxmlformats.org/officeDocument/2006/relationships/hyperlink" Target="http://historyworks.tv/projects/2014/03/13/cycle-of-songs/#8-on-her-bike-womens-fight-for-degree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 Id="rId3" Type="http://schemas.microsoft.com/office/2007/relationships/hdphoto" Target="../media/hdphoto1.wdp"/></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jpeg"/><Relationship Id="rId3" Type="http://schemas.microsoft.com/office/2007/relationships/hdphoto" Target="../media/hdphoto2.wdp"/></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pPr algn="ctr"/>
            <a:r>
              <a:rPr lang="en-GB" dirty="0" smtClean="0"/>
              <a:t>The Cambridge Suffragettes </a:t>
            </a:r>
            <a:endParaRPr lang="en-GB"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7824" y="4436413"/>
            <a:ext cx="2420888" cy="2420888"/>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Success!</a:t>
            </a:r>
            <a:endParaRPr lang="en-US" dirty="0"/>
          </a:p>
        </p:txBody>
      </p:sp>
      <p:sp>
        <p:nvSpPr>
          <p:cNvPr id="3" name="Content Placeholder 2"/>
          <p:cNvSpPr>
            <a:spLocks noGrp="1"/>
          </p:cNvSpPr>
          <p:nvPr>
            <p:ph idx="1"/>
          </p:nvPr>
        </p:nvSpPr>
        <p:spPr>
          <a:xfrm>
            <a:off x="179512" y="1772816"/>
            <a:ext cx="4104456" cy="2880320"/>
          </a:xfrm>
        </p:spPr>
        <p:txBody>
          <a:bodyPr/>
          <a:lstStyle/>
          <a:p>
            <a:pPr marL="0" indent="0">
              <a:buNone/>
            </a:pPr>
            <a:r>
              <a:rPr lang="en-US" sz="2400" dirty="0" smtClean="0">
                <a:latin typeface="Arial" charset="0"/>
                <a:ea typeface="Arial" charset="0"/>
                <a:cs typeface="Arial" charset="0"/>
              </a:rPr>
              <a:t>Emily Davidson’s death, along with the horrible force-feeding of Suffragettes, who went on hunger strike when arrested, meant that gradually the public began to </a:t>
            </a:r>
            <a:r>
              <a:rPr lang="en-GB" sz="2400" dirty="0" smtClean="0">
                <a:latin typeface="Arial" charset="0"/>
                <a:ea typeface="Arial" charset="0"/>
                <a:cs typeface="Arial" charset="0"/>
              </a:rPr>
              <a:t>sympathise with these </a:t>
            </a:r>
            <a:r>
              <a:rPr lang="en-US" sz="2400" dirty="0" smtClean="0">
                <a:latin typeface="Arial" charset="0"/>
                <a:ea typeface="Arial" charset="0"/>
                <a:cs typeface="Arial" charset="0"/>
              </a:rPr>
              <a:t>women.</a:t>
            </a:r>
          </a:p>
          <a:p>
            <a:pPr marL="0" indent="0">
              <a:buNone/>
            </a:pPr>
            <a:endParaRPr lang="en-US" sz="1200" dirty="0"/>
          </a:p>
        </p:txBody>
      </p:sp>
      <p:pic>
        <p:nvPicPr>
          <p:cNvPr id="4" name="Picture 3"/>
          <p:cNvPicPr>
            <a:picLocks noChangeAspect="1"/>
          </p:cNvPicPr>
          <p:nvPr/>
        </p:nvPicPr>
        <p:blipFill rotWithShape="1">
          <a:blip r:embed="rId2">
            <a:extLst>
              <a:ext uri="{BEBA8EAE-BF5A-486C-A8C5-ECC9F3942E4B}">
                <a14:imgProps xmlns:a14="http://schemas.microsoft.com/office/drawing/2010/main">
                  <a14:imgLayer r:embed="rId3">
                    <a14:imgEffect>
                      <a14:brightnessContrast contrast="20000"/>
                    </a14:imgEffect>
                  </a14:imgLayer>
                </a14:imgProps>
              </a:ext>
            </a:extLst>
          </a:blip>
          <a:srcRect l="16204" t="10538" r="11573" b="16490"/>
          <a:stretch/>
        </p:blipFill>
        <p:spPr>
          <a:xfrm>
            <a:off x="4427984" y="1696772"/>
            <a:ext cx="4383618" cy="3100380"/>
          </a:xfrm>
          <a:prstGeom prst="rect">
            <a:avLst/>
          </a:prstGeom>
        </p:spPr>
      </p:pic>
      <p:sp>
        <p:nvSpPr>
          <p:cNvPr id="5" name="TextBox 4"/>
          <p:cNvSpPr txBox="1"/>
          <p:nvPr/>
        </p:nvSpPr>
        <p:spPr>
          <a:xfrm>
            <a:off x="144016" y="4811668"/>
            <a:ext cx="8892480" cy="1569660"/>
          </a:xfrm>
          <a:prstGeom prst="rect">
            <a:avLst/>
          </a:prstGeom>
          <a:noFill/>
        </p:spPr>
        <p:txBody>
          <a:bodyPr wrap="square" rtlCol="0">
            <a:spAutoFit/>
          </a:bodyPr>
          <a:lstStyle/>
          <a:p>
            <a:r>
              <a:rPr lang="en-US" sz="2400" dirty="0"/>
              <a:t>After women helped out a lot at home during the First World War, </a:t>
            </a:r>
            <a:r>
              <a:rPr lang="en-US" sz="2400" dirty="0" smtClean="0"/>
              <a:t>working in factories and as nurses, some </a:t>
            </a:r>
            <a:r>
              <a:rPr lang="en-US" sz="2400" dirty="0"/>
              <a:t>women were given the vote in </a:t>
            </a:r>
            <a:r>
              <a:rPr lang="en-US" sz="2400" dirty="0" smtClean="0"/>
              <a:t>1918.</a:t>
            </a:r>
            <a:endParaRPr lang="en-US" sz="2400" dirty="0"/>
          </a:p>
          <a:p>
            <a:endParaRPr lang="en-US" sz="2400" dirty="0"/>
          </a:p>
        </p:txBody>
      </p:sp>
      <p:sp>
        <p:nvSpPr>
          <p:cNvPr id="6" name="TextBox 5"/>
          <p:cNvSpPr txBox="1"/>
          <p:nvPr/>
        </p:nvSpPr>
        <p:spPr>
          <a:xfrm>
            <a:off x="3563888" y="5805264"/>
            <a:ext cx="3456384" cy="923330"/>
          </a:xfrm>
          <a:prstGeom prst="rect">
            <a:avLst/>
          </a:prstGeom>
          <a:noFill/>
        </p:spPr>
        <p:txBody>
          <a:bodyPr wrap="square" rtlCol="0">
            <a:spAutoFit/>
          </a:bodyPr>
          <a:lstStyle/>
          <a:p>
            <a:r>
              <a:rPr lang="en-US" dirty="0" smtClean="0"/>
              <a:t>Photo of women working in a factory in World War One from the </a:t>
            </a:r>
            <a:r>
              <a:rPr lang="en-US" dirty="0" smtClean="0">
                <a:hlinkClick r:id="rId4"/>
              </a:rPr>
              <a:t>British Library</a:t>
            </a:r>
            <a:endParaRPr lang="en-US" dirty="0"/>
          </a:p>
        </p:txBody>
      </p:sp>
    </p:spTree>
    <p:extLst>
      <p:ext uri="{BB962C8B-B14F-4D97-AF65-F5344CB8AC3E}">
        <p14:creationId xmlns:p14="http://schemas.microsoft.com/office/powerpoint/2010/main" val="12987273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8295" y="26127"/>
            <a:ext cx="8579296" cy="1143000"/>
          </a:xfrm>
        </p:spPr>
        <p:txBody>
          <a:bodyPr/>
          <a:lstStyle/>
          <a:p>
            <a:pPr algn="ctr"/>
            <a:r>
              <a:rPr lang="en-GB" dirty="0" smtClean="0"/>
              <a:t>But the </a:t>
            </a:r>
            <a:r>
              <a:rPr lang="en-GB" dirty="0" smtClean="0"/>
              <a:t>Fight </a:t>
            </a:r>
            <a:r>
              <a:rPr lang="en-GB" dirty="0"/>
              <a:t>I</a:t>
            </a:r>
            <a:r>
              <a:rPr lang="en-GB" dirty="0" smtClean="0"/>
              <a:t>sn’t </a:t>
            </a:r>
            <a:r>
              <a:rPr lang="en-GB" dirty="0"/>
              <a:t>O</a:t>
            </a:r>
            <a:r>
              <a:rPr lang="en-GB" dirty="0" smtClean="0"/>
              <a:t>ver</a:t>
            </a:r>
            <a:r>
              <a:rPr lang="en-GB" dirty="0" smtClean="0"/>
              <a:t>!</a:t>
            </a:r>
            <a:endParaRPr lang="en-GB" dirty="0"/>
          </a:p>
        </p:txBody>
      </p:sp>
      <p:sp>
        <p:nvSpPr>
          <p:cNvPr id="4" name="TextBox 3"/>
          <p:cNvSpPr txBox="1"/>
          <p:nvPr/>
        </p:nvSpPr>
        <p:spPr>
          <a:xfrm>
            <a:off x="4932040" y="4143856"/>
            <a:ext cx="184731" cy="369332"/>
          </a:xfrm>
          <a:prstGeom prst="rect">
            <a:avLst/>
          </a:prstGeom>
          <a:noFill/>
        </p:spPr>
        <p:txBody>
          <a:bodyPr wrap="none" rtlCol="0">
            <a:spAutoFit/>
          </a:bodyPr>
          <a:lstStyle/>
          <a:p>
            <a:endParaRPr lang="en-GB" dirty="0"/>
          </a:p>
        </p:txBody>
      </p:sp>
      <p:sp>
        <p:nvSpPr>
          <p:cNvPr id="3" name="TextBox 2"/>
          <p:cNvSpPr txBox="1"/>
          <p:nvPr/>
        </p:nvSpPr>
        <p:spPr>
          <a:xfrm>
            <a:off x="35496" y="1628800"/>
            <a:ext cx="4680520" cy="1323439"/>
          </a:xfrm>
          <a:prstGeom prst="rect">
            <a:avLst/>
          </a:prstGeom>
          <a:noFill/>
        </p:spPr>
        <p:txBody>
          <a:bodyPr wrap="square" rtlCol="0">
            <a:spAutoFit/>
          </a:bodyPr>
          <a:lstStyle/>
          <a:p>
            <a:r>
              <a:rPr lang="en-US" sz="2000" dirty="0" smtClean="0"/>
              <a:t>It wasn’t just the ability to vote that women wanted. The suffrage movement wanted other rights and they had to fight for these too!</a:t>
            </a:r>
            <a:endParaRPr lang="en-US" sz="2000" dirty="0"/>
          </a:p>
        </p:txBody>
      </p:sp>
      <p:sp>
        <p:nvSpPr>
          <p:cNvPr id="5" name="TextBox 4"/>
          <p:cNvSpPr txBox="1"/>
          <p:nvPr/>
        </p:nvSpPr>
        <p:spPr>
          <a:xfrm>
            <a:off x="35496" y="2909059"/>
            <a:ext cx="4680520" cy="1631216"/>
          </a:xfrm>
          <a:prstGeom prst="rect">
            <a:avLst/>
          </a:prstGeom>
          <a:noFill/>
        </p:spPr>
        <p:txBody>
          <a:bodyPr wrap="square" rtlCol="0">
            <a:spAutoFit/>
          </a:bodyPr>
          <a:lstStyle/>
          <a:p>
            <a:r>
              <a:rPr lang="en-US" sz="2000" dirty="0" smtClean="0"/>
              <a:t>Women also wanted to be educated alongside men. This would allow them to qualify for jobs, such as a doctor, or lawyer. In the 19</a:t>
            </a:r>
            <a:r>
              <a:rPr lang="en-US" sz="2000" baseline="30000" dirty="0" smtClean="0"/>
              <a:t>th</a:t>
            </a:r>
            <a:r>
              <a:rPr lang="en-US" sz="2000" dirty="0" smtClean="0"/>
              <a:t> century, women couldn’t</a:t>
            </a:r>
            <a:r>
              <a:rPr lang="fr-FR" sz="2000" dirty="0"/>
              <a:t> </a:t>
            </a:r>
            <a:r>
              <a:rPr lang="fr-FR" sz="2000" dirty="0" smtClean="0"/>
              <a:t>do </a:t>
            </a:r>
            <a:r>
              <a:rPr lang="fr-FR" sz="2000" dirty="0" err="1" smtClean="0"/>
              <a:t>these</a:t>
            </a:r>
            <a:r>
              <a:rPr lang="fr-FR" sz="2000" dirty="0" smtClean="0"/>
              <a:t> jobs!</a:t>
            </a:r>
            <a:endParaRPr lang="en-US" sz="2000" dirty="0"/>
          </a:p>
        </p:txBody>
      </p:sp>
      <p:sp>
        <p:nvSpPr>
          <p:cNvPr id="7" name="TextBox 6"/>
          <p:cNvSpPr txBox="1"/>
          <p:nvPr/>
        </p:nvSpPr>
        <p:spPr>
          <a:xfrm>
            <a:off x="4316193" y="6131579"/>
            <a:ext cx="2584174" cy="369332"/>
          </a:xfrm>
          <a:prstGeom prst="rect">
            <a:avLst/>
          </a:prstGeom>
          <a:noFill/>
        </p:spPr>
        <p:txBody>
          <a:bodyPr wrap="none" rtlCol="0">
            <a:spAutoFit/>
          </a:bodyPr>
          <a:lstStyle/>
          <a:p>
            <a:r>
              <a:rPr lang="en-US" dirty="0" smtClean="0"/>
              <a:t>Photo of </a:t>
            </a:r>
            <a:r>
              <a:rPr lang="en-US" dirty="0" err="1" smtClean="0">
                <a:hlinkClick r:id="rId2"/>
              </a:rPr>
              <a:t>Girton</a:t>
            </a:r>
            <a:r>
              <a:rPr lang="en-US" dirty="0" smtClean="0">
                <a:hlinkClick r:id="rId2"/>
              </a:rPr>
              <a:t> College</a:t>
            </a:r>
            <a:endParaRPr lang="en-US" dirty="0"/>
          </a:p>
        </p:txBody>
      </p:sp>
      <p:pic>
        <p:nvPicPr>
          <p:cNvPr id="10" name="Picture 9"/>
          <p:cNvPicPr>
            <a:picLocks noChangeAspect="1"/>
          </p:cNvPicPr>
          <p:nvPr/>
        </p:nvPicPr>
        <p:blipFill>
          <a:blip r:embed="rId3"/>
          <a:stretch>
            <a:fillRect/>
          </a:stretch>
        </p:blipFill>
        <p:spPr>
          <a:xfrm>
            <a:off x="4856722" y="2987365"/>
            <a:ext cx="4168276" cy="3039368"/>
          </a:xfrm>
          <a:prstGeom prst="rect">
            <a:avLst/>
          </a:prstGeom>
        </p:spPr>
      </p:pic>
      <p:sp>
        <p:nvSpPr>
          <p:cNvPr id="11" name="Explosion 1 10"/>
          <p:cNvSpPr/>
          <p:nvPr/>
        </p:nvSpPr>
        <p:spPr>
          <a:xfrm>
            <a:off x="4427984" y="445522"/>
            <a:ext cx="5400600" cy="3888432"/>
          </a:xfrm>
          <a:prstGeom prst="irregularSeal1">
            <a:avLst/>
          </a:prstGeom>
          <a:solidFill>
            <a:srgbClr val="FF0000"/>
          </a:solidFill>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b="1">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12" name="TextBox 11"/>
          <p:cNvSpPr txBox="1"/>
          <p:nvPr/>
        </p:nvSpPr>
        <p:spPr>
          <a:xfrm>
            <a:off x="5194920" y="1448514"/>
            <a:ext cx="3491880" cy="1831271"/>
          </a:xfrm>
          <a:prstGeom prst="rect">
            <a:avLst/>
          </a:prstGeom>
          <a:noFill/>
        </p:spPr>
        <p:txBody>
          <a:bodyPr wrap="square" rtlCol="0">
            <a:spAutoFit/>
          </a:bodyPr>
          <a:lstStyle/>
          <a:p>
            <a:pPr algn="ctr"/>
            <a:r>
              <a:rPr lang="en-US" sz="1700" b="1" dirty="0" smtClean="0">
                <a:solidFill>
                  <a:srgbClr val="000000"/>
                </a:solidFill>
              </a:rPr>
              <a:t>FACTOID</a:t>
            </a:r>
          </a:p>
          <a:p>
            <a:pPr algn="ctr"/>
            <a:r>
              <a:rPr lang="en-US" sz="1600" b="1" dirty="0" smtClean="0">
                <a:solidFill>
                  <a:srgbClr val="000000"/>
                </a:solidFill>
              </a:rPr>
              <a:t>There were only 5 girls at </a:t>
            </a:r>
            <a:r>
              <a:rPr lang="en-US" sz="1600" b="1" dirty="0" err="1" smtClean="0">
                <a:solidFill>
                  <a:srgbClr val="000000"/>
                </a:solidFill>
              </a:rPr>
              <a:t>Girton</a:t>
            </a:r>
            <a:r>
              <a:rPr lang="en-US" sz="1600" b="1" dirty="0" smtClean="0">
                <a:solidFill>
                  <a:srgbClr val="000000"/>
                </a:solidFill>
              </a:rPr>
              <a:t> College in 1869, but hundreds of men in the University! Can you imagine being one of those five? Would you feel special? Intimidated?</a:t>
            </a:r>
            <a:endParaRPr lang="en-US" sz="1600" b="1" dirty="0">
              <a:solidFill>
                <a:srgbClr val="000000"/>
              </a:solidFill>
            </a:endParaRPr>
          </a:p>
        </p:txBody>
      </p:sp>
      <p:sp>
        <p:nvSpPr>
          <p:cNvPr id="9" name="TextBox 8"/>
          <p:cNvSpPr txBox="1"/>
          <p:nvPr/>
        </p:nvSpPr>
        <p:spPr>
          <a:xfrm>
            <a:off x="35496" y="4470025"/>
            <a:ext cx="5624724" cy="1631216"/>
          </a:xfrm>
          <a:prstGeom prst="rect">
            <a:avLst/>
          </a:prstGeom>
          <a:noFill/>
        </p:spPr>
        <p:txBody>
          <a:bodyPr wrap="square" rtlCol="0">
            <a:spAutoFit/>
          </a:bodyPr>
          <a:lstStyle/>
          <a:p>
            <a:r>
              <a:rPr lang="en-US" sz="2000" dirty="0" smtClean="0"/>
              <a:t>In 1869, Emily Davies set up </a:t>
            </a:r>
            <a:r>
              <a:rPr lang="en-US" sz="2000" dirty="0" err="1" smtClean="0"/>
              <a:t>Girton</a:t>
            </a:r>
            <a:r>
              <a:rPr lang="en-US" sz="2000" dirty="0" smtClean="0"/>
              <a:t> </a:t>
            </a:r>
            <a:endParaRPr lang="en-US" sz="2000" dirty="0" smtClean="0"/>
          </a:p>
          <a:p>
            <a:r>
              <a:rPr lang="en-US" sz="2000" dirty="0" smtClean="0"/>
              <a:t>College</a:t>
            </a:r>
            <a:r>
              <a:rPr lang="en-US" sz="2000" dirty="0" smtClean="0"/>
              <a:t>, the first College at </a:t>
            </a:r>
            <a:r>
              <a:rPr lang="en-US" sz="2000" dirty="0" smtClean="0"/>
              <a:t>Cambridge</a:t>
            </a:r>
          </a:p>
          <a:p>
            <a:r>
              <a:rPr lang="en-US" sz="2000" dirty="0" smtClean="0"/>
              <a:t>for </a:t>
            </a:r>
            <a:r>
              <a:rPr lang="en-US" sz="2000" dirty="0" smtClean="0"/>
              <a:t>women. It was set up 30 miles from </a:t>
            </a:r>
            <a:endParaRPr lang="en-US" sz="2000" dirty="0" smtClean="0"/>
          </a:p>
          <a:p>
            <a:r>
              <a:rPr lang="en-US" sz="2000" dirty="0" smtClean="0"/>
              <a:t>Cambridge</a:t>
            </a:r>
            <a:r>
              <a:rPr lang="en-US" sz="2000" dirty="0" smtClean="0"/>
              <a:t>, so they did not to offend </a:t>
            </a:r>
            <a:endParaRPr lang="en-US" sz="2000" dirty="0" smtClean="0"/>
          </a:p>
          <a:p>
            <a:r>
              <a:rPr lang="en-US" sz="2000" dirty="0" smtClean="0"/>
              <a:t>the </a:t>
            </a:r>
            <a:r>
              <a:rPr lang="en-US" sz="2000" dirty="0" smtClean="0"/>
              <a:t>male students!</a:t>
            </a:r>
            <a:endParaRPr lang="en-US" sz="2000" dirty="0"/>
          </a:p>
        </p:txBody>
      </p:sp>
    </p:spTree>
    <p:extLst>
      <p:ext uri="{BB962C8B-B14F-4D97-AF65-F5344CB8AC3E}">
        <p14:creationId xmlns:p14="http://schemas.microsoft.com/office/powerpoint/2010/main" val="295165577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Women </a:t>
            </a:r>
            <a:r>
              <a:rPr lang="en-US" dirty="0" smtClean="0"/>
              <a:t>Still </a:t>
            </a:r>
            <a:r>
              <a:rPr lang="en-US" dirty="0" smtClean="0"/>
              <a:t>F</a:t>
            </a:r>
            <a:r>
              <a:rPr lang="en-US" dirty="0" smtClean="0"/>
              <a:t>aced </a:t>
            </a:r>
            <a:r>
              <a:rPr lang="en-US" dirty="0"/>
              <a:t>P</a:t>
            </a:r>
            <a:r>
              <a:rPr lang="en-US" dirty="0" smtClean="0"/>
              <a:t>roblems</a:t>
            </a:r>
            <a:r>
              <a:rPr lang="en-US" dirty="0" smtClean="0"/>
              <a:t>!</a:t>
            </a:r>
            <a:endParaRPr lang="en-US" dirty="0"/>
          </a:p>
        </p:txBody>
      </p:sp>
      <p:sp>
        <p:nvSpPr>
          <p:cNvPr id="7" name="TextBox 6"/>
          <p:cNvSpPr txBox="1"/>
          <p:nvPr/>
        </p:nvSpPr>
        <p:spPr>
          <a:xfrm>
            <a:off x="2627784" y="1556792"/>
            <a:ext cx="6336704" cy="2970044"/>
          </a:xfrm>
          <a:prstGeom prst="rect">
            <a:avLst/>
          </a:prstGeom>
          <a:noFill/>
        </p:spPr>
        <p:txBody>
          <a:bodyPr wrap="square" rtlCol="0">
            <a:spAutoFit/>
          </a:bodyPr>
          <a:lstStyle/>
          <a:p>
            <a:r>
              <a:rPr lang="en-US" sz="2100" dirty="0" smtClean="0"/>
              <a:t>Lots of people thought girls were incapable of doing hard, logical, subjects like </a:t>
            </a:r>
            <a:r>
              <a:rPr lang="en-GB" sz="2100" dirty="0" smtClean="0"/>
              <a:t>Maths</a:t>
            </a:r>
            <a:r>
              <a:rPr lang="en-US" sz="2100" dirty="0" smtClean="0"/>
              <a:t>. </a:t>
            </a:r>
          </a:p>
          <a:p>
            <a:endParaRPr lang="en-US" sz="900" dirty="0"/>
          </a:p>
          <a:p>
            <a:r>
              <a:rPr lang="en-US" sz="2100" dirty="0" smtClean="0"/>
              <a:t>In 1890 </a:t>
            </a:r>
            <a:r>
              <a:rPr lang="en-US" sz="2100" dirty="0" err="1" smtClean="0"/>
              <a:t>Philippa</a:t>
            </a:r>
            <a:r>
              <a:rPr lang="en-US" sz="2100" dirty="0" smtClean="0"/>
              <a:t> Fawcett proved them wrong! In the University’s </a:t>
            </a:r>
            <a:r>
              <a:rPr lang="en-GB" sz="2100" dirty="0" smtClean="0"/>
              <a:t>maths</a:t>
            </a:r>
            <a:r>
              <a:rPr lang="en-US" sz="2100" dirty="0" smtClean="0"/>
              <a:t> exams she stunned all the boys by getting the highest mark by far!</a:t>
            </a:r>
          </a:p>
          <a:p>
            <a:endParaRPr lang="en-US" sz="900" dirty="0"/>
          </a:p>
          <a:p>
            <a:r>
              <a:rPr lang="en-US" sz="2100" dirty="0" smtClean="0"/>
              <a:t>But, women </a:t>
            </a:r>
            <a:r>
              <a:rPr lang="en-US" sz="2100" dirty="0"/>
              <a:t>also were not actually awarded degrees, even if they studied hard and passed their exams! </a:t>
            </a:r>
          </a:p>
        </p:txBody>
      </p:sp>
      <p:pic>
        <p:nvPicPr>
          <p:cNvPr id="8" name="Picture 7"/>
          <p:cNvPicPr>
            <a:picLocks noChangeAspect="1"/>
          </p:cNvPicPr>
          <p:nvPr/>
        </p:nvPicPr>
        <p:blipFill>
          <a:blip r:embed="rId2"/>
          <a:stretch>
            <a:fillRect/>
          </a:stretch>
        </p:blipFill>
        <p:spPr>
          <a:xfrm>
            <a:off x="125573" y="1694644"/>
            <a:ext cx="2377915" cy="3174516"/>
          </a:xfrm>
          <a:prstGeom prst="rect">
            <a:avLst/>
          </a:prstGeom>
        </p:spPr>
      </p:pic>
      <p:sp>
        <p:nvSpPr>
          <p:cNvPr id="9" name="TextBox 8"/>
          <p:cNvSpPr txBox="1"/>
          <p:nvPr/>
        </p:nvSpPr>
        <p:spPr>
          <a:xfrm>
            <a:off x="3707904" y="6093296"/>
            <a:ext cx="3816424" cy="646331"/>
          </a:xfrm>
          <a:prstGeom prst="rect">
            <a:avLst/>
          </a:prstGeom>
          <a:noFill/>
        </p:spPr>
        <p:txBody>
          <a:bodyPr wrap="square" rtlCol="0">
            <a:spAutoFit/>
          </a:bodyPr>
          <a:lstStyle/>
          <a:p>
            <a:r>
              <a:rPr lang="en-US" dirty="0" smtClean="0"/>
              <a:t>Photo from the University of Cambridge</a:t>
            </a:r>
            <a:endParaRPr lang="en-US" dirty="0"/>
          </a:p>
        </p:txBody>
      </p:sp>
      <p:sp>
        <p:nvSpPr>
          <p:cNvPr id="10" name="TextBox 9"/>
          <p:cNvSpPr txBox="1"/>
          <p:nvPr/>
        </p:nvSpPr>
        <p:spPr>
          <a:xfrm>
            <a:off x="107504" y="5013176"/>
            <a:ext cx="6048672" cy="1015663"/>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en-US" sz="2000" dirty="0" smtClean="0">
                <a:solidFill>
                  <a:schemeClr val="bg1"/>
                </a:solidFill>
              </a:rPr>
              <a:t>This is a photo of </a:t>
            </a:r>
            <a:r>
              <a:rPr lang="en-US" sz="2000" dirty="0" err="1" smtClean="0">
                <a:solidFill>
                  <a:schemeClr val="bg1"/>
                </a:solidFill>
              </a:rPr>
              <a:t>Philippa</a:t>
            </a:r>
            <a:r>
              <a:rPr lang="en-US" sz="2000" dirty="0" smtClean="0">
                <a:solidFill>
                  <a:schemeClr val="bg1"/>
                </a:solidFill>
              </a:rPr>
              <a:t>. Can you image how she would have felt when the results were announced? Remember, she still didn’t actually get a degree!</a:t>
            </a:r>
            <a:endParaRPr lang="en-US" sz="2000" dirty="0">
              <a:solidFill>
                <a:schemeClr val="bg1"/>
              </a:solidFill>
            </a:endParaRPr>
          </a:p>
        </p:txBody>
      </p:sp>
      <p:sp>
        <p:nvSpPr>
          <p:cNvPr id="11" name="TextBox 10"/>
          <p:cNvSpPr txBox="1"/>
          <p:nvPr/>
        </p:nvSpPr>
        <p:spPr>
          <a:xfrm>
            <a:off x="2627784" y="4510281"/>
            <a:ext cx="6552728" cy="430887"/>
          </a:xfrm>
          <a:prstGeom prst="rect">
            <a:avLst/>
          </a:prstGeom>
          <a:noFill/>
        </p:spPr>
        <p:txBody>
          <a:bodyPr wrap="square" rtlCol="0">
            <a:spAutoFit/>
          </a:bodyPr>
          <a:lstStyle/>
          <a:p>
            <a:r>
              <a:rPr lang="en-US" sz="2100" dirty="0" smtClean="0"/>
              <a:t>This meant a woman couldn’t be a doctor, even if</a:t>
            </a:r>
            <a:endParaRPr lang="en-US" sz="2100" dirty="0"/>
          </a:p>
        </p:txBody>
      </p:sp>
      <p:sp>
        <p:nvSpPr>
          <p:cNvPr id="12" name="TextBox 11"/>
          <p:cNvSpPr txBox="1"/>
          <p:nvPr/>
        </p:nvSpPr>
        <p:spPr>
          <a:xfrm>
            <a:off x="6228185" y="4841284"/>
            <a:ext cx="2915816" cy="1061829"/>
          </a:xfrm>
          <a:prstGeom prst="rect">
            <a:avLst/>
          </a:prstGeom>
          <a:noFill/>
        </p:spPr>
        <p:txBody>
          <a:bodyPr wrap="square" rtlCol="0">
            <a:spAutoFit/>
          </a:bodyPr>
          <a:lstStyle/>
          <a:p>
            <a:r>
              <a:rPr lang="en-US" sz="2100" dirty="0"/>
              <a:t>she had all the training, because the job </a:t>
            </a:r>
            <a:r>
              <a:rPr lang="en-US" sz="2100" dirty="0" smtClean="0"/>
              <a:t>required a degree!</a:t>
            </a:r>
            <a:endParaRPr lang="en-US" sz="2100" dirty="0"/>
          </a:p>
        </p:txBody>
      </p:sp>
    </p:spTree>
    <p:extLst>
      <p:ext uri="{BB962C8B-B14F-4D97-AF65-F5344CB8AC3E}">
        <p14:creationId xmlns:p14="http://schemas.microsoft.com/office/powerpoint/2010/main" val="869617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dirty="0" smtClean="0"/>
              <a:t>The Push for Change</a:t>
            </a:r>
            <a:endParaRPr lang="en-GB" dirty="0"/>
          </a:p>
        </p:txBody>
      </p:sp>
      <p:sp>
        <p:nvSpPr>
          <p:cNvPr id="3" name="Content Placeholder 2"/>
          <p:cNvSpPr>
            <a:spLocks noGrp="1"/>
          </p:cNvSpPr>
          <p:nvPr>
            <p:ph idx="1"/>
          </p:nvPr>
        </p:nvSpPr>
        <p:spPr>
          <a:xfrm>
            <a:off x="179512" y="1772816"/>
            <a:ext cx="6695975" cy="4032250"/>
          </a:xfrm>
        </p:spPr>
        <p:txBody>
          <a:bodyPr>
            <a:noAutofit/>
          </a:bodyPr>
          <a:lstStyle/>
          <a:p>
            <a:pPr marL="0" indent="0">
              <a:buNone/>
            </a:pPr>
            <a:r>
              <a:rPr lang="en-GB" sz="2400" dirty="0" smtClean="0">
                <a:latin typeface="Arial" charset="0"/>
                <a:ea typeface="Arial" charset="0"/>
                <a:cs typeface="Arial" charset="0"/>
              </a:rPr>
              <a:t>In 1897, the two female colleges, </a:t>
            </a:r>
            <a:r>
              <a:rPr lang="en-GB" sz="2400" dirty="0" err="1" smtClean="0">
                <a:latin typeface="Arial" charset="0"/>
                <a:ea typeface="Arial" charset="0"/>
                <a:cs typeface="Arial" charset="0"/>
              </a:rPr>
              <a:t>Girton</a:t>
            </a:r>
            <a:r>
              <a:rPr lang="en-GB" sz="2400" dirty="0" smtClean="0">
                <a:latin typeface="Arial" charset="0"/>
                <a:ea typeface="Arial" charset="0"/>
                <a:cs typeface="Arial" charset="0"/>
              </a:rPr>
              <a:t> and </a:t>
            </a:r>
            <a:r>
              <a:rPr lang="en-GB" sz="2400" dirty="0" err="1" smtClean="0">
                <a:latin typeface="Arial" charset="0"/>
                <a:ea typeface="Arial" charset="0"/>
                <a:cs typeface="Arial" charset="0"/>
              </a:rPr>
              <a:t>Newnham</a:t>
            </a:r>
            <a:r>
              <a:rPr lang="en-GB" sz="2400" dirty="0" smtClean="0">
                <a:latin typeface="Arial" charset="0"/>
                <a:ea typeface="Arial" charset="0"/>
                <a:cs typeface="Arial" charset="0"/>
              </a:rPr>
              <a:t>, proposed to the University that female graduates be given a degree. The University held a vote on the matter.</a:t>
            </a:r>
          </a:p>
          <a:p>
            <a:pPr marL="0" indent="0">
              <a:buNone/>
            </a:pPr>
            <a:endParaRPr lang="en-GB" sz="1000" dirty="0"/>
          </a:p>
          <a:p>
            <a:pPr marL="0" indent="0">
              <a:buNone/>
            </a:pPr>
            <a:r>
              <a:rPr lang="en-GB" sz="2400" dirty="0" smtClean="0">
                <a:latin typeface="Arial" charset="0"/>
                <a:ea typeface="Arial" charset="0"/>
                <a:cs typeface="Arial" charset="0"/>
              </a:rPr>
              <a:t>At the time, there was a great surge of anti-women feeling among the male students, who were threatened by women’s rise to equality. </a:t>
            </a:r>
            <a:endParaRPr lang="en-GB" sz="2400" dirty="0">
              <a:latin typeface="Arial" charset="0"/>
              <a:ea typeface="Arial" charset="0"/>
              <a:cs typeface="Arial" charset="0"/>
            </a:endParaRPr>
          </a:p>
          <a:p>
            <a:pPr marL="0" indent="0">
              <a:buNone/>
            </a:pPr>
            <a:endParaRPr lang="en-GB" sz="1200" dirty="0" smtClean="0">
              <a:latin typeface="Arial" charset="0"/>
              <a:ea typeface="Arial" charset="0"/>
              <a:cs typeface="Arial" charset="0"/>
            </a:endParaRPr>
          </a:p>
          <a:p>
            <a:pPr marL="0" indent="0">
              <a:buNone/>
            </a:pPr>
            <a:r>
              <a:rPr lang="en-GB" sz="2400" dirty="0" smtClean="0">
                <a:latin typeface="Arial" charset="0"/>
                <a:ea typeface="Arial" charset="0"/>
                <a:cs typeface="Arial" charset="0"/>
              </a:rPr>
              <a:t>Mr J. P. Thompson said: </a:t>
            </a:r>
            <a:r>
              <a:rPr lang="en-GB" sz="2400" dirty="0" smtClean="0">
                <a:solidFill>
                  <a:srgbClr val="FF6600"/>
                </a:solidFill>
                <a:latin typeface="Arial" charset="0"/>
                <a:ea typeface="Arial" charset="0"/>
                <a:cs typeface="Arial" charset="0"/>
              </a:rPr>
              <a:t>“If I gave a beggar my coat, he had no right to demand my trousers </a:t>
            </a:r>
            <a:r>
              <a:rPr lang="en-GB" sz="2400" dirty="0" smtClean="0">
                <a:solidFill>
                  <a:srgbClr val="FF6600"/>
                </a:solidFill>
                <a:latin typeface="Arial" charset="0"/>
                <a:ea typeface="Arial" charset="0"/>
                <a:cs typeface="Arial" charset="0"/>
              </a:rPr>
              <a:t>too.”</a:t>
            </a:r>
            <a:endParaRPr lang="en-GB" sz="2400" dirty="0" smtClean="0">
              <a:solidFill>
                <a:srgbClr val="FF6600"/>
              </a:solidFill>
              <a:latin typeface="Arial" charset="0"/>
              <a:ea typeface="Arial" charset="0"/>
              <a:cs typeface="Arial" charset="0"/>
            </a:endParaRPr>
          </a:p>
        </p:txBody>
      </p:sp>
      <p:sp>
        <p:nvSpPr>
          <p:cNvPr id="4" name="TextBox 3"/>
          <p:cNvSpPr txBox="1"/>
          <p:nvPr/>
        </p:nvSpPr>
        <p:spPr>
          <a:xfrm>
            <a:off x="6804248" y="1772816"/>
            <a:ext cx="2160240" cy="4031873"/>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en-US" sz="2400" dirty="0" smtClean="0">
                <a:solidFill>
                  <a:schemeClr val="bg1"/>
                </a:solidFill>
              </a:rPr>
              <a:t>Mr. Thompson was using a metaphor! Can you think what he was trying to say? </a:t>
            </a:r>
          </a:p>
          <a:p>
            <a:endParaRPr lang="en-US" sz="1600" dirty="0">
              <a:solidFill>
                <a:schemeClr val="bg1"/>
              </a:solidFill>
            </a:endParaRPr>
          </a:p>
          <a:p>
            <a:r>
              <a:rPr lang="en-US" sz="2400" dirty="0" smtClean="0">
                <a:solidFill>
                  <a:schemeClr val="bg1"/>
                </a:solidFill>
              </a:rPr>
              <a:t>Hint: women are the beggars in his scenario!</a:t>
            </a:r>
            <a:endParaRPr lang="en-US" sz="2400" dirty="0">
              <a:solidFill>
                <a:schemeClr val="bg1"/>
              </a:solidFill>
            </a:endParaRPr>
          </a:p>
        </p:txBody>
      </p:sp>
    </p:spTree>
    <p:extLst>
      <p:ext uri="{BB962C8B-B14F-4D97-AF65-F5344CB8AC3E}">
        <p14:creationId xmlns:p14="http://schemas.microsoft.com/office/powerpoint/2010/main" val="59436197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dirty="0" smtClean="0"/>
              <a:t>“Frustrate the Feminine </a:t>
            </a:r>
            <a:r>
              <a:rPr lang="en-GB" dirty="0"/>
              <a:t>F</a:t>
            </a:r>
            <a:r>
              <a:rPr lang="en-GB" dirty="0" smtClean="0"/>
              <a:t>anatics!”</a:t>
            </a:r>
            <a:endParaRPr lang="en-GB" dirty="0"/>
          </a:p>
        </p:txBody>
      </p:sp>
      <p:sp>
        <p:nvSpPr>
          <p:cNvPr id="3" name="Content Placeholder 2"/>
          <p:cNvSpPr>
            <a:spLocks noGrp="1"/>
          </p:cNvSpPr>
          <p:nvPr>
            <p:ph idx="1"/>
          </p:nvPr>
        </p:nvSpPr>
        <p:spPr>
          <a:xfrm>
            <a:off x="3203848" y="1700808"/>
            <a:ext cx="6048672" cy="4032250"/>
          </a:xfrm>
        </p:spPr>
        <p:txBody>
          <a:bodyPr>
            <a:noAutofit/>
          </a:bodyPr>
          <a:lstStyle/>
          <a:p>
            <a:pPr marL="0" indent="0">
              <a:buNone/>
            </a:pPr>
            <a:r>
              <a:rPr lang="en-GB" sz="2300" dirty="0" smtClean="0">
                <a:latin typeface="Arial" charset="0"/>
                <a:ea typeface="Arial" charset="0"/>
                <a:cs typeface="Arial" charset="0"/>
              </a:rPr>
              <a:t>On the day of the vote, a crowd gathered outside the Senate House. The men put out lots of posters against the female students. </a:t>
            </a:r>
          </a:p>
          <a:p>
            <a:pPr marL="0" indent="0">
              <a:buNone/>
            </a:pPr>
            <a:endParaRPr lang="en-GB" sz="500" dirty="0" smtClean="0">
              <a:latin typeface="Arial" charset="0"/>
              <a:ea typeface="Arial" charset="0"/>
              <a:cs typeface="Arial" charset="0"/>
            </a:endParaRPr>
          </a:p>
          <a:p>
            <a:pPr marL="0" indent="0">
              <a:buNone/>
            </a:pPr>
            <a:r>
              <a:rPr lang="en-GB" sz="2300" dirty="0" smtClean="0">
                <a:latin typeface="Arial" charset="0"/>
                <a:ea typeface="Arial" charset="0"/>
                <a:cs typeface="Arial" charset="0"/>
              </a:rPr>
              <a:t>One read </a:t>
            </a:r>
            <a:r>
              <a:rPr lang="en-GB" sz="2300" dirty="0">
                <a:latin typeface="Arial" charset="0"/>
                <a:ea typeface="Arial" charset="0"/>
                <a:cs typeface="Arial" charset="0"/>
              </a:rPr>
              <a:t>“Frustrate the feminine fanatics!</a:t>
            </a:r>
            <a:r>
              <a:rPr lang="en-GB" sz="2300" dirty="0" smtClean="0">
                <a:latin typeface="Arial" charset="0"/>
                <a:ea typeface="Arial" charset="0"/>
                <a:cs typeface="Arial" charset="0"/>
              </a:rPr>
              <a:t>” and another “No gowns for </a:t>
            </a:r>
            <a:r>
              <a:rPr lang="en-GB" sz="2300" dirty="0" err="1" smtClean="0">
                <a:latin typeface="Arial" charset="0"/>
                <a:ea typeface="Arial" charset="0"/>
                <a:cs typeface="Arial" charset="0"/>
              </a:rPr>
              <a:t>Girtonites</a:t>
            </a:r>
            <a:r>
              <a:rPr lang="en-GB" sz="2300" dirty="0" smtClean="0">
                <a:latin typeface="Arial" charset="0"/>
                <a:ea typeface="Arial" charset="0"/>
                <a:cs typeface="Arial" charset="0"/>
              </a:rPr>
              <a:t>!”</a:t>
            </a:r>
          </a:p>
          <a:p>
            <a:pPr marL="0" indent="0">
              <a:buNone/>
            </a:pPr>
            <a:endParaRPr lang="en-GB" sz="500" dirty="0">
              <a:latin typeface="Arial" charset="0"/>
              <a:ea typeface="Arial" charset="0"/>
              <a:cs typeface="Arial" charset="0"/>
            </a:endParaRPr>
          </a:p>
          <a:p>
            <a:pPr marL="0" indent="0">
              <a:buNone/>
            </a:pPr>
            <a:r>
              <a:rPr lang="en-GB" sz="2300" dirty="0" smtClean="0">
                <a:latin typeface="Arial" charset="0"/>
                <a:ea typeface="Arial" charset="0"/>
                <a:cs typeface="Arial" charset="0"/>
              </a:rPr>
              <a:t>Above what is now the University Press Bookshop, male students hung a mocking effigy of a female student riding a bicycle, wearing bloomers and coloured stockings. </a:t>
            </a:r>
          </a:p>
          <a:p>
            <a:pPr marL="0" indent="0">
              <a:buNone/>
            </a:pPr>
            <a:endParaRPr lang="en-GB" sz="3000" dirty="0"/>
          </a:p>
          <a:p>
            <a:pPr marL="0" indent="0">
              <a:buNone/>
            </a:pPr>
            <a:endParaRPr lang="en-GB" sz="3000" dirty="0"/>
          </a:p>
        </p:txBody>
      </p:sp>
      <p:pic>
        <p:nvPicPr>
          <p:cNvPr id="4" name="Picture 3"/>
          <p:cNvPicPr>
            <a:picLocks noChangeAspect="1"/>
          </p:cNvPicPr>
          <p:nvPr/>
        </p:nvPicPr>
        <p:blipFill>
          <a:blip r:embed="rId2"/>
          <a:stretch>
            <a:fillRect/>
          </a:stretch>
        </p:blipFill>
        <p:spPr>
          <a:xfrm>
            <a:off x="179512" y="1628800"/>
            <a:ext cx="2952328" cy="3621522"/>
          </a:xfrm>
          <a:prstGeom prst="rect">
            <a:avLst/>
          </a:prstGeom>
        </p:spPr>
      </p:pic>
      <p:sp>
        <p:nvSpPr>
          <p:cNvPr id="5" name="TextBox 4"/>
          <p:cNvSpPr txBox="1"/>
          <p:nvPr/>
        </p:nvSpPr>
        <p:spPr>
          <a:xfrm>
            <a:off x="179512" y="5339120"/>
            <a:ext cx="8784976" cy="677108"/>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en-US" sz="1900" dirty="0" smtClean="0">
                <a:solidFill>
                  <a:schemeClr val="bg1"/>
                </a:solidFill>
              </a:rPr>
              <a:t>Here is a picture of the scene! Can you see the effigy? Which building is St Mary’s </a:t>
            </a:r>
            <a:r>
              <a:rPr lang="en-US" sz="1900" dirty="0" smtClean="0">
                <a:solidFill>
                  <a:schemeClr val="bg1"/>
                </a:solidFill>
              </a:rPr>
              <a:t>Church? Can </a:t>
            </a:r>
            <a:r>
              <a:rPr lang="en-US" sz="1900" dirty="0" smtClean="0">
                <a:solidFill>
                  <a:schemeClr val="bg1"/>
                </a:solidFill>
              </a:rPr>
              <a:t>you imagine the tense atmosphere, as people </a:t>
            </a:r>
            <a:r>
              <a:rPr lang="en-US" sz="1900" dirty="0" smtClean="0">
                <a:solidFill>
                  <a:schemeClr val="bg1"/>
                </a:solidFill>
              </a:rPr>
              <a:t>waited </a:t>
            </a:r>
            <a:r>
              <a:rPr lang="en-US" sz="1900" dirty="0" smtClean="0">
                <a:solidFill>
                  <a:schemeClr val="bg1"/>
                </a:solidFill>
              </a:rPr>
              <a:t>for the result?</a:t>
            </a:r>
            <a:endParaRPr lang="en-US" sz="1900" dirty="0">
              <a:solidFill>
                <a:schemeClr val="bg1"/>
              </a:solidFill>
            </a:endParaRPr>
          </a:p>
        </p:txBody>
      </p:sp>
    </p:spTree>
    <p:extLst>
      <p:ext uri="{BB962C8B-B14F-4D97-AF65-F5344CB8AC3E}">
        <p14:creationId xmlns:p14="http://schemas.microsoft.com/office/powerpoint/2010/main" val="59436197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srcRect l="9486"/>
          <a:stretch/>
        </p:blipFill>
        <p:spPr>
          <a:xfrm>
            <a:off x="6228184" y="3068960"/>
            <a:ext cx="2648088" cy="2925596"/>
          </a:xfrm>
          <a:prstGeom prst="rect">
            <a:avLst/>
          </a:prstGeom>
        </p:spPr>
      </p:pic>
      <p:sp>
        <p:nvSpPr>
          <p:cNvPr id="4" name="Explosion 1 3"/>
          <p:cNvSpPr/>
          <p:nvPr/>
        </p:nvSpPr>
        <p:spPr>
          <a:xfrm rot="10800000">
            <a:off x="4887932" y="426405"/>
            <a:ext cx="5328592" cy="3600400"/>
          </a:xfrm>
          <a:prstGeom prst="irregularSeal1">
            <a:avLst/>
          </a:prstGeom>
          <a:solidFill>
            <a:srgbClr val="FF0000"/>
          </a:solidFill>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b="1">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5" name="TextBox 4"/>
          <p:cNvSpPr txBox="1"/>
          <p:nvPr/>
        </p:nvSpPr>
        <p:spPr>
          <a:xfrm>
            <a:off x="5691746" y="1410846"/>
            <a:ext cx="3720964" cy="1754327"/>
          </a:xfrm>
          <a:prstGeom prst="rect">
            <a:avLst/>
          </a:prstGeom>
          <a:noFill/>
        </p:spPr>
        <p:txBody>
          <a:bodyPr wrap="square" rtlCol="0">
            <a:spAutoFit/>
          </a:bodyPr>
          <a:lstStyle/>
          <a:p>
            <a:pPr algn="ctr"/>
            <a:r>
              <a:rPr lang="en-US" b="1" dirty="0" smtClean="0">
                <a:solidFill>
                  <a:srgbClr val="000000"/>
                </a:solidFill>
              </a:rPr>
              <a:t>FACTOID</a:t>
            </a:r>
          </a:p>
          <a:p>
            <a:pPr algn="ctr"/>
            <a:r>
              <a:rPr lang="en-US" b="1" dirty="0" smtClean="0">
                <a:solidFill>
                  <a:srgbClr val="000000"/>
                </a:solidFill>
              </a:rPr>
              <a:t>Riding a bike, was seen as something only men did. A woman on a bike was a symbol of the new woman, claiming equality. </a:t>
            </a:r>
            <a:endParaRPr lang="en-US" b="1" dirty="0">
              <a:solidFill>
                <a:srgbClr val="000000"/>
              </a:solidFill>
            </a:endParaRPr>
          </a:p>
        </p:txBody>
      </p:sp>
      <p:sp>
        <p:nvSpPr>
          <p:cNvPr id="3" name="Content Placeholder 2"/>
          <p:cNvSpPr>
            <a:spLocks noGrp="1"/>
          </p:cNvSpPr>
          <p:nvPr>
            <p:ph idx="1"/>
          </p:nvPr>
        </p:nvSpPr>
        <p:spPr>
          <a:xfrm>
            <a:off x="107504" y="1628800"/>
            <a:ext cx="6120680" cy="3672408"/>
          </a:xfrm>
        </p:spPr>
        <p:txBody>
          <a:bodyPr>
            <a:noAutofit/>
          </a:bodyPr>
          <a:lstStyle/>
          <a:p>
            <a:pPr marL="0" indent="0">
              <a:buNone/>
            </a:pPr>
            <a:r>
              <a:rPr lang="en-GB" sz="2100" dirty="0" smtClean="0">
                <a:latin typeface="Arial" charset="0"/>
                <a:ea typeface="Arial" charset="0"/>
                <a:cs typeface="Arial" charset="0"/>
              </a:rPr>
              <a:t>The result came in… </a:t>
            </a:r>
            <a:r>
              <a:rPr lang="en-GB" sz="2100" dirty="0" smtClean="0">
                <a:solidFill>
                  <a:srgbClr val="FF0000"/>
                </a:solidFill>
                <a:latin typeface="Arial" charset="0"/>
                <a:ea typeface="Arial" charset="0"/>
                <a:cs typeface="Arial" charset="0"/>
              </a:rPr>
              <a:t>Women were </a:t>
            </a:r>
            <a:endParaRPr lang="en-GB" sz="2100" dirty="0" smtClean="0">
              <a:solidFill>
                <a:srgbClr val="FF0000"/>
              </a:solidFill>
              <a:latin typeface="Arial" charset="0"/>
              <a:ea typeface="Arial" charset="0"/>
              <a:cs typeface="Arial" charset="0"/>
            </a:endParaRPr>
          </a:p>
          <a:p>
            <a:pPr marL="0" indent="0">
              <a:buNone/>
            </a:pPr>
            <a:r>
              <a:rPr lang="en-GB" sz="2100" dirty="0" smtClean="0">
                <a:solidFill>
                  <a:srgbClr val="FF0000"/>
                </a:solidFill>
                <a:latin typeface="Arial" charset="0"/>
                <a:ea typeface="Arial" charset="0"/>
                <a:cs typeface="Arial" charset="0"/>
              </a:rPr>
              <a:t>NOT </a:t>
            </a:r>
            <a:r>
              <a:rPr lang="en-GB" sz="2100" dirty="0" smtClean="0">
                <a:solidFill>
                  <a:srgbClr val="FF0000"/>
                </a:solidFill>
                <a:latin typeface="Arial" charset="0"/>
                <a:ea typeface="Arial" charset="0"/>
                <a:cs typeface="Arial" charset="0"/>
              </a:rPr>
              <a:t>allowed degrees!</a:t>
            </a:r>
          </a:p>
          <a:p>
            <a:pPr marL="0" indent="0">
              <a:buNone/>
            </a:pPr>
            <a:endParaRPr lang="en-GB" sz="500" dirty="0">
              <a:latin typeface="Arial" charset="0"/>
              <a:ea typeface="Arial" charset="0"/>
              <a:cs typeface="Arial" charset="0"/>
            </a:endParaRPr>
          </a:p>
          <a:p>
            <a:pPr marL="0" indent="0">
              <a:buNone/>
            </a:pPr>
            <a:r>
              <a:rPr lang="en-GB" sz="2100" dirty="0" smtClean="0">
                <a:latin typeface="Arial" charset="0"/>
                <a:ea typeface="Arial" charset="0"/>
                <a:cs typeface="Arial" charset="0"/>
              </a:rPr>
              <a:t>Suddenly, the thrilled male students </a:t>
            </a:r>
            <a:endParaRPr lang="en-GB" sz="2100" dirty="0" smtClean="0">
              <a:latin typeface="Arial" charset="0"/>
              <a:ea typeface="Arial" charset="0"/>
              <a:cs typeface="Arial" charset="0"/>
            </a:endParaRPr>
          </a:p>
          <a:p>
            <a:pPr marL="0" indent="0">
              <a:buNone/>
            </a:pPr>
            <a:r>
              <a:rPr lang="en-GB" sz="2100" dirty="0" smtClean="0">
                <a:latin typeface="Arial" charset="0"/>
                <a:ea typeface="Arial" charset="0"/>
                <a:cs typeface="Arial" charset="0"/>
              </a:rPr>
              <a:t>started </a:t>
            </a:r>
            <a:r>
              <a:rPr lang="en-GB" sz="2100" dirty="0" smtClean="0">
                <a:latin typeface="Arial" charset="0"/>
                <a:ea typeface="Arial" charset="0"/>
                <a:cs typeface="Arial" charset="0"/>
              </a:rPr>
              <a:t>throwing eggs, flour, confetti and even fireworks! They tore down the effigy of </a:t>
            </a:r>
            <a:r>
              <a:rPr lang="en-GB" sz="2100" dirty="0" smtClean="0">
                <a:latin typeface="Arial" charset="0"/>
                <a:ea typeface="Arial" charset="0"/>
                <a:cs typeface="Arial" charset="0"/>
              </a:rPr>
              <a:t>the woman </a:t>
            </a:r>
            <a:r>
              <a:rPr lang="en-GB" sz="2100" dirty="0" smtClean="0">
                <a:latin typeface="Arial" charset="0"/>
                <a:ea typeface="Arial" charset="0"/>
                <a:cs typeface="Arial" charset="0"/>
              </a:rPr>
              <a:t>on the bike and shredded it to pieces, then stuffed it through the gates of Newnham College</a:t>
            </a:r>
          </a:p>
          <a:p>
            <a:pPr marL="0" indent="0">
              <a:buNone/>
            </a:pPr>
            <a:endParaRPr lang="en-GB" sz="500" dirty="0">
              <a:latin typeface="Arial" charset="0"/>
              <a:ea typeface="Arial" charset="0"/>
              <a:cs typeface="Arial" charset="0"/>
            </a:endParaRPr>
          </a:p>
          <a:p>
            <a:pPr marL="0" indent="0">
              <a:buNone/>
            </a:pPr>
            <a:r>
              <a:rPr lang="en-GB" sz="2100" dirty="0" smtClean="0">
                <a:latin typeface="Arial" charset="0"/>
                <a:ea typeface="Arial" charset="0"/>
                <a:cs typeface="Arial" charset="0"/>
              </a:rPr>
              <a:t>They lit a bonfire outside of the college and burnt effigies of the colleges’ principles, Miss Clough and Miss Jex-Blake.</a:t>
            </a:r>
            <a:endParaRPr lang="en-GB" sz="2100" dirty="0">
              <a:latin typeface="Arial" charset="0"/>
              <a:ea typeface="Arial" charset="0"/>
              <a:cs typeface="Arial" charset="0"/>
            </a:endParaRPr>
          </a:p>
        </p:txBody>
      </p:sp>
      <p:sp>
        <p:nvSpPr>
          <p:cNvPr id="7" name="TextBox 6"/>
          <p:cNvSpPr txBox="1"/>
          <p:nvPr/>
        </p:nvSpPr>
        <p:spPr>
          <a:xfrm>
            <a:off x="180715" y="5426060"/>
            <a:ext cx="5904656" cy="677108"/>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en-US" sz="1900" dirty="0" smtClean="0">
                <a:solidFill>
                  <a:schemeClr val="bg1"/>
                </a:solidFill>
              </a:rPr>
              <a:t>Here is a picture of Anne Clough! How do you think she and her students felt on that day?</a:t>
            </a:r>
          </a:p>
        </p:txBody>
      </p:sp>
      <p:sp>
        <p:nvSpPr>
          <p:cNvPr id="8" name="TextBox 7"/>
          <p:cNvSpPr txBox="1"/>
          <p:nvPr/>
        </p:nvSpPr>
        <p:spPr>
          <a:xfrm>
            <a:off x="3635896" y="6228020"/>
            <a:ext cx="3384376" cy="369332"/>
          </a:xfrm>
          <a:prstGeom prst="rect">
            <a:avLst/>
          </a:prstGeom>
          <a:noFill/>
        </p:spPr>
        <p:txBody>
          <a:bodyPr wrap="square" rtlCol="0">
            <a:spAutoFit/>
          </a:bodyPr>
          <a:lstStyle/>
          <a:p>
            <a:r>
              <a:rPr lang="en-US" dirty="0" smtClean="0"/>
              <a:t>Photo from </a:t>
            </a:r>
            <a:r>
              <a:rPr lang="en-US" dirty="0" smtClean="0">
                <a:hlinkClick r:id="rId3"/>
              </a:rPr>
              <a:t>Newnham College</a:t>
            </a:r>
            <a:endParaRPr lang="en-US" dirty="0"/>
          </a:p>
        </p:txBody>
      </p:sp>
      <p:sp>
        <p:nvSpPr>
          <p:cNvPr id="2" name="Title 1"/>
          <p:cNvSpPr>
            <a:spLocks noGrp="1"/>
          </p:cNvSpPr>
          <p:nvPr>
            <p:ph type="title"/>
          </p:nvPr>
        </p:nvSpPr>
        <p:spPr/>
        <p:txBody>
          <a:bodyPr>
            <a:normAutofit/>
          </a:bodyPr>
          <a:lstStyle/>
          <a:p>
            <a:pPr algn="ctr"/>
            <a:r>
              <a:rPr lang="en-GB" sz="4800" dirty="0" smtClean="0"/>
              <a:t>The Riot!</a:t>
            </a:r>
            <a:endParaRPr lang="en-GB" sz="4800" dirty="0"/>
          </a:p>
        </p:txBody>
      </p:sp>
    </p:spTree>
    <p:extLst>
      <p:ext uri="{BB962C8B-B14F-4D97-AF65-F5344CB8AC3E}">
        <p14:creationId xmlns:p14="http://schemas.microsoft.com/office/powerpoint/2010/main" val="59436197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dirty="0" smtClean="0"/>
              <a:t>The Steamboat Ladies</a:t>
            </a:r>
            <a:endParaRPr lang="en-GB" dirty="0"/>
          </a:p>
        </p:txBody>
      </p:sp>
      <p:sp>
        <p:nvSpPr>
          <p:cNvPr id="3" name="Content Placeholder 2"/>
          <p:cNvSpPr>
            <a:spLocks noGrp="1"/>
          </p:cNvSpPr>
          <p:nvPr>
            <p:ph idx="1"/>
          </p:nvPr>
        </p:nvSpPr>
        <p:spPr>
          <a:xfrm>
            <a:off x="179512" y="1772816"/>
            <a:ext cx="6336704" cy="4032250"/>
          </a:xfrm>
        </p:spPr>
        <p:txBody>
          <a:bodyPr>
            <a:noAutofit/>
          </a:bodyPr>
          <a:lstStyle/>
          <a:p>
            <a:pPr marL="0" indent="0">
              <a:buNone/>
            </a:pPr>
            <a:r>
              <a:rPr lang="en-GB" sz="2400" dirty="0" smtClean="0">
                <a:latin typeface="Arial" charset="0"/>
                <a:ea typeface="Arial" charset="0"/>
                <a:cs typeface="Arial" charset="0"/>
              </a:rPr>
              <a:t>After all that fuss, women still were not allowed degrees! </a:t>
            </a:r>
            <a:endParaRPr lang="en-GB" sz="2400" dirty="0">
              <a:latin typeface="Arial" charset="0"/>
              <a:ea typeface="Arial" charset="0"/>
              <a:cs typeface="Arial" charset="0"/>
            </a:endParaRPr>
          </a:p>
          <a:p>
            <a:pPr marL="0" indent="0">
              <a:buNone/>
            </a:pPr>
            <a:endParaRPr lang="en-GB" sz="1000" dirty="0" smtClean="0">
              <a:latin typeface="Arial" charset="0"/>
              <a:ea typeface="Arial" charset="0"/>
              <a:cs typeface="Arial" charset="0"/>
            </a:endParaRPr>
          </a:p>
          <a:p>
            <a:pPr marL="0" indent="0">
              <a:buNone/>
            </a:pPr>
            <a:r>
              <a:rPr lang="en-GB" sz="2400" dirty="0" smtClean="0">
                <a:latin typeface="Arial" charset="0"/>
                <a:ea typeface="Arial" charset="0"/>
                <a:cs typeface="Arial" charset="0"/>
              </a:rPr>
              <a:t>Between 1904 and 1907, Trinity College in Dublin allowed women who had studied at Oxford or Cambridge, to get there degree from there! 700 women took up their offer and got the steamboat across to Ireland to receive their degree.</a:t>
            </a:r>
            <a:r>
              <a:rPr lang="en-GB" sz="2400" dirty="0">
                <a:latin typeface="Arial" charset="0"/>
                <a:ea typeface="Arial" charset="0"/>
                <a:cs typeface="Arial" charset="0"/>
              </a:rPr>
              <a:t> </a:t>
            </a:r>
            <a:r>
              <a:rPr lang="en-GB" sz="2400" dirty="0" smtClean="0">
                <a:latin typeface="Arial" charset="0"/>
                <a:ea typeface="Arial" charset="0"/>
                <a:cs typeface="Arial" charset="0"/>
              </a:rPr>
              <a:t>They were known as the Steamboat Ladies because of the transport they took!</a:t>
            </a:r>
          </a:p>
        </p:txBody>
      </p:sp>
      <p:pic>
        <p:nvPicPr>
          <p:cNvPr id="5" name="Picture 4"/>
          <p:cNvPicPr>
            <a:picLocks noChangeAspect="1"/>
          </p:cNvPicPr>
          <p:nvPr/>
        </p:nvPicPr>
        <p:blipFill>
          <a:blip r:embed="rId2"/>
          <a:stretch>
            <a:fillRect/>
          </a:stretch>
        </p:blipFill>
        <p:spPr>
          <a:xfrm>
            <a:off x="6347447" y="1775697"/>
            <a:ext cx="2473025" cy="3165471"/>
          </a:xfrm>
          <a:prstGeom prst="rect">
            <a:avLst/>
          </a:prstGeom>
        </p:spPr>
      </p:pic>
      <p:sp>
        <p:nvSpPr>
          <p:cNvPr id="6" name="TextBox 5"/>
          <p:cNvSpPr txBox="1"/>
          <p:nvPr/>
        </p:nvSpPr>
        <p:spPr>
          <a:xfrm>
            <a:off x="6516216" y="5013176"/>
            <a:ext cx="2232248" cy="923330"/>
          </a:xfrm>
          <a:prstGeom prst="rect">
            <a:avLst/>
          </a:prstGeom>
          <a:noFill/>
        </p:spPr>
        <p:txBody>
          <a:bodyPr wrap="square" rtlCol="0">
            <a:spAutoFit/>
          </a:bodyPr>
          <a:lstStyle/>
          <a:p>
            <a:r>
              <a:rPr lang="en-US" dirty="0" smtClean="0"/>
              <a:t>Photo of a steamboat from the </a:t>
            </a:r>
            <a:r>
              <a:rPr lang="en-US" dirty="0" smtClean="0">
                <a:hlinkClick r:id="rId3"/>
              </a:rPr>
              <a:t>British Library</a:t>
            </a:r>
            <a:endParaRPr lang="en-US" dirty="0"/>
          </a:p>
        </p:txBody>
      </p:sp>
    </p:spTree>
    <p:extLst>
      <p:ext uri="{BB962C8B-B14F-4D97-AF65-F5344CB8AC3E}">
        <p14:creationId xmlns:p14="http://schemas.microsoft.com/office/powerpoint/2010/main" val="59436197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srcRect t="4683"/>
          <a:stretch/>
        </p:blipFill>
        <p:spPr>
          <a:xfrm>
            <a:off x="251520" y="1734214"/>
            <a:ext cx="2592288" cy="3134946"/>
          </a:xfrm>
          <a:prstGeom prst="rect">
            <a:avLst/>
          </a:prstGeom>
        </p:spPr>
      </p:pic>
      <p:sp>
        <p:nvSpPr>
          <p:cNvPr id="2" name="Title 1"/>
          <p:cNvSpPr>
            <a:spLocks noGrp="1"/>
          </p:cNvSpPr>
          <p:nvPr>
            <p:ph type="title"/>
          </p:nvPr>
        </p:nvSpPr>
        <p:spPr/>
        <p:txBody>
          <a:bodyPr>
            <a:normAutofit/>
          </a:bodyPr>
          <a:lstStyle/>
          <a:p>
            <a:pPr algn="ctr"/>
            <a:r>
              <a:rPr lang="en-GB" sz="4900" dirty="0" smtClean="0"/>
              <a:t>A </a:t>
            </a:r>
            <a:r>
              <a:rPr lang="en-GB" sz="4900" dirty="0" smtClean="0"/>
              <a:t>Degree</a:t>
            </a:r>
            <a:r>
              <a:rPr lang="en-GB" sz="4900" dirty="0" smtClean="0"/>
              <a:t>, at </a:t>
            </a:r>
            <a:r>
              <a:rPr lang="en-GB" sz="4900" dirty="0" smtClean="0"/>
              <a:t>Last</a:t>
            </a:r>
            <a:r>
              <a:rPr lang="en-GB" sz="4900" dirty="0" smtClean="0"/>
              <a:t>!</a:t>
            </a:r>
            <a:endParaRPr lang="en-GB" sz="4900" dirty="0"/>
          </a:p>
        </p:txBody>
      </p:sp>
      <p:sp>
        <p:nvSpPr>
          <p:cNvPr id="3" name="Content Placeholder 2"/>
          <p:cNvSpPr>
            <a:spLocks noGrp="1"/>
          </p:cNvSpPr>
          <p:nvPr>
            <p:ph idx="1"/>
          </p:nvPr>
        </p:nvSpPr>
        <p:spPr>
          <a:xfrm>
            <a:off x="3275856" y="1734214"/>
            <a:ext cx="5795367" cy="2808312"/>
          </a:xfrm>
        </p:spPr>
        <p:txBody>
          <a:bodyPr>
            <a:normAutofit/>
          </a:bodyPr>
          <a:lstStyle/>
          <a:p>
            <a:pPr marL="0" indent="0">
              <a:buNone/>
            </a:pPr>
            <a:r>
              <a:rPr lang="en-GB" sz="2200" dirty="0" smtClean="0">
                <a:latin typeface="Arial" charset="0"/>
                <a:ea typeface="Arial" charset="0"/>
                <a:cs typeface="Arial" charset="0"/>
              </a:rPr>
              <a:t>After the failure of 1897, women tried again in 1921 to get a degree. They failed, again!</a:t>
            </a:r>
          </a:p>
          <a:p>
            <a:pPr marL="0" indent="0">
              <a:buNone/>
            </a:pPr>
            <a:endParaRPr lang="en-GB" sz="2200" dirty="0">
              <a:latin typeface="Arial" charset="0"/>
              <a:ea typeface="Arial" charset="0"/>
              <a:cs typeface="Arial" charset="0"/>
            </a:endParaRPr>
          </a:p>
          <a:p>
            <a:pPr marL="0" indent="0">
              <a:buNone/>
            </a:pPr>
            <a:r>
              <a:rPr lang="en-GB" sz="2200" dirty="0" smtClean="0">
                <a:latin typeface="Arial" charset="0"/>
                <a:ea typeface="Arial" charset="0"/>
                <a:cs typeface="Arial" charset="0"/>
              </a:rPr>
              <a:t>In 1947, the women tried once more and, third time lucky, they were given the right to receive a degree!</a:t>
            </a:r>
          </a:p>
          <a:p>
            <a:pPr marL="0" indent="0">
              <a:buNone/>
            </a:pPr>
            <a:endParaRPr lang="en-GB" sz="800" dirty="0"/>
          </a:p>
        </p:txBody>
      </p:sp>
      <p:sp>
        <p:nvSpPr>
          <p:cNvPr id="4" name="Explosion 1 3"/>
          <p:cNvSpPr/>
          <p:nvPr/>
        </p:nvSpPr>
        <p:spPr>
          <a:xfrm>
            <a:off x="1979711" y="3959805"/>
            <a:ext cx="4968552" cy="2664296"/>
          </a:xfrm>
          <a:prstGeom prst="irregularSeal1">
            <a:avLst/>
          </a:prstGeom>
          <a:solidFill>
            <a:srgbClr val="FF0000"/>
          </a:solidFill>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b="1">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5" name="TextBox 4"/>
          <p:cNvSpPr txBox="1"/>
          <p:nvPr/>
        </p:nvSpPr>
        <p:spPr>
          <a:xfrm>
            <a:off x="2452575" y="4585571"/>
            <a:ext cx="3720964" cy="1200329"/>
          </a:xfrm>
          <a:prstGeom prst="rect">
            <a:avLst/>
          </a:prstGeom>
          <a:noFill/>
        </p:spPr>
        <p:txBody>
          <a:bodyPr wrap="square" rtlCol="0">
            <a:spAutoFit/>
          </a:bodyPr>
          <a:lstStyle/>
          <a:p>
            <a:pPr algn="ctr"/>
            <a:r>
              <a:rPr lang="en-US" b="1" dirty="0" smtClean="0">
                <a:solidFill>
                  <a:srgbClr val="000000"/>
                </a:solidFill>
              </a:rPr>
              <a:t>FACTOID</a:t>
            </a:r>
          </a:p>
          <a:p>
            <a:pPr algn="ctr"/>
            <a:r>
              <a:rPr lang="en-US" b="1" dirty="0" smtClean="0">
                <a:solidFill>
                  <a:srgbClr val="000000"/>
                </a:solidFill>
              </a:rPr>
              <a:t>The first ever degree from Cambridge went to Queen Elizabeth II’s mum! </a:t>
            </a:r>
            <a:endParaRPr lang="en-US" b="1" dirty="0">
              <a:solidFill>
                <a:srgbClr val="000000"/>
              </a:solidFill>
            </a:endParaRPr>
          </a:p>
        </p:txBody>
      </p:sp>
      <p:sp>
        <p:nvSpPr>
          <p:cNvPr id="7" name="TextBox 6"/>
          <p:cNvSpPr txBox="1"/>
          <p:nvPr/>
        </p:nvSpPr>
        <p:spPr>
          <a:xfrm>
            <a:off x="7041007" y="3973376"/>
            <a:ext cx="2122960" cy="1846659"/>
          </a:xfrm>
          <a:prstGeom prst="rect">
            <a:avLst/>
          </a:prstGeom>
          <a:noFill/>
        </p:spPr>
        <p:txBody>
          <a:bodyPr wrap="square" rtlCol="0">
            <a:spAutoFit/>
          </a:bodyPr>
          <a:lstStyle/>
          <a:p>
            <a:r>
              <a:rPr lang="en-GB" sz="2200" dirty="0"/>
              <a:t>The first degree was given out in 1948.</a:t>
            </a:r>
          </a:p>
          <a:p>
            <a:endParaRPr lang="en-US" sz="2600" dirty="0"/>
          </a:p>
        </p:txBody>
      </p:sp>
      <p:sp>
        <p:nvSpPr>
          <p:cNvPr id="8" name="TextBox 7"/>
          <p:cNvSpPr txBox="1"/>
          <p:nvPr/>
        </p:nvSpPr>
        <p:spPr>
          <a:xfrm>
            <a:off x="223251" y="4947564"/>
            <a:ext cx="2229324" cy="923330"/>
          </a:xfrm>
          <a:prstGeom prst="rect">
            <a:avLst/>
          </a:prstGeom>
          <a:noFill/>
        </p:spPr>
        <p:txBody>
          <a:bodyPr wrap="square" rtlCol="0">
            <a:spAutoFit/>
          </a:bodyPr>
          <a:lstStyle/>
          <a:p>
            <a:r>
              <a:rPr lang="en-US" dirty="0" smtClean="0"/>
              <a:t>Painting </a:t>
            </a:r>
            <a:r>
              <a:rPr lang="en-US" dirty="0"/>
              <a:t>o</a:t>
            </a:r>
            <a:r>
              <a:rPr lang="en-US" dirty="0" smtClean="0"/>
              <a:t>f the Queen Mother by Richard Stone</a:t>
            </a:r>
            <a:endParaRPr lang="en-US" dirty="0"/>
          </a:p>
        </p:txBody>
      </p:sp>
    </p:spTree>
    <p:extLst>
      <p:ext uri="{BB962C8B-B14F-4D97-AF65-F5344CB8AC3E}">
        <p14:creationId xmlns:p14="http://schemas.microsoft.com/office/powerpoint/2010/main" val="377716270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3600" smtClean="0"/>
              <a:t>All </a:t>
            </a:r>
            <a:r>
              <a:rPr lang="en-GB" sz="3600" smtClean="0"/>
              <a:t>That </a:t>
            </a:r>
            <a:r>
              <a:rPr lang="en-GB" sz="3600"/>
              <a:t>H</a:t>
            </a:r>
            <a:r>
              <a:rPr lang="en-GB" sz="3600" smtClean="0"/>
              <a:t>ard </a:t>
            </a:r>
            <a:r>
              <a:rPr lang="en-GB" sz="3600"/>
              <a:t>W</a:t>
            </a:r>
            <a:r>
              <a:rPr lang="en-GB" sz="3600" smtClean="0"/>
              <a:t>ork </a:t>
            </a:r>
            <a:r>
              <a:rPr lang="en-GB" sz="3600" smtClean="0"/>
              <a:t>P</a:t>
            </a:r>
            <a:r>
              <a:rPr lang="en-GB" sz="3600" smtClean="0"/>
              <a:t>ays </a:t>
            </a:r>
            <a:r>
              <a:rPr lang="en-GB" sz="3600" dirty="0"/>
              <a:t>O</a:t>
            </a:r>
            <a:r>
              <a:rPr lang="en-GB" sz="3600" smtClean="0"/>
              <a:t>ff</a:t>
            </a:r>
            <a:r>
              <a:rPr lang="en-GB" sz="3600" smtClean="0"/>
              <a:t>, </a:t>
            </a:r>
            <a:r>
              <a:rPr lang="en-GB" sz="3600" smtClean="0"/>
              <a:t>Eventually</a:t>
            </a:r>
            <a:r>
              <a:rPr lang="en-GB" sz="3600" dirty="0" smtClean="0"/>
              <a:t>!</a:t>
            </a:r>
            <a:endParaRPr lang="en-GB" sz="3600" dirty="0"/>
          </a:p>
        </p:txBody>
      </p:sp>
      <p:sp>
        <p:nvSpPr>
          <p:cNvPr id="3" name="Content Placeholder 2"/>
          <p:cNvSpPr>
            <a:spLocks noGrp="1"/>
          </p:cNvSpPr>
          <p:nvPr>
            <p:ph idx="1"/>
          </p:nvPr>
        </p:nvSpPr>
        <p:spPr>
          <a:xfrm>
            <a:off x="251520" y="1772816"/>
            <a:ext cx="3599631" cy="3384525"/>
          </a:xfrm>
        </p:spPr>
        <p:txBody>
          <a:bodyPr>
            <a:noAutofit/>
          </a:bodyPr>
          <a:lstStyle/>
          <a:p>
            <a:pPr marL="0" indent="0">
              <a:buNone/>
            </a:pPr>
            <a:r>
              <a:rPr lang="en-GB" sz="2400" dirty="0" smtClean="0">
                <a:latin typeface="Arial" charset="0"/>
                <a:ea typeface="Arial" charset="0"/>
                <a:cs typeface="Arial" charset="0"/>
              </a:rPr>
              <a:t>In 1998, Cambridge University held a ceremony to honour all the women who had passed it’s exams, but who had not received a degree.</a:t>
            </a:r>
          </a:p>
          <a:p>
            <a:pPr marL="0" indent="0">
              <a:buNone/>
            </a:pPr>
            <a:endParaRPr lang="en-GB" sz="1100" dirty="0">
              <a:latin typeface="Arial" charset="0"/>
              <a:ea typeface="Arial" charset="0"/>
              <a:cs typeface="Arial" charset="0"/>
            </a:endParaRPr>
          </a:p>
          <a:p>
            <a:pPr marL="0" indent="0">
              <a:buNone/>
            </a:pPr>
            <a:r>
              <a:rPr lang="en-GB" sz="2400" dirty="0" smtClean="0">
                <a:latin typeface="Arial" charset="0"/>
                <a:ea typeface="Arial" charset="0"/>
                <a:cs typeface="Arial" charset="0"/>
              </a:rPr>
              <a:t>More than 900 women attended the event at the Senate House!</a:t>
            </a:r>
            <a:endParaRPr lang="en-GB" sz="2400" dirty="0">
              <a:latin typeface="Arial" charset="0"/>
              <a:ea typeface="Arial" charset="0"/>
              <a:cs typeface="Arial" charset="0"/>
            </a:endParaRPr>
          </a:p>
        </p:txBody>
      </p:sp>
      <p:pic>
        <p:nvPicPr>
          <p:cNvPr id="4" name="Picture 3"/>
          <p:cNvPicPr>
            <a:picLocks noChangeAspect="1"/>
          </p:cNvPicPr>
          <p:nvPr/>
        </p:nvPicPr>
        <p:blipFill>
          <a:blip r:embed="rId2"/>
          <a:stretch>
            <a:fillRect/>
          </a:stretch>
        </p:blipFill>
        <p:spPr>
          <a:xfrm>
            <a:off x="4139952" y="1700809"/>
            <a:ext cx="4727848" cy="2856408"/>
          </a:xfrm>
          <a:prstGeom prst="rect">
            <a:avLst/>
          </a:prstGeom>
        </p:spPr>
      </p:pic>
      <p:sp>
        <p:nvSpPr>
          <p:cNvPr id="5" name="TextBox 4"/>
          <p:cNvSpPr txBox="1"/>
          <p:nvPr/>
        </p:nvSpPr>
        <p:spPr>
          <a:xfrm>
            <a:off x="4067944" y="4653136"/>
            <a:ext cx="4932040" cy="126188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en-US" sz="1900" dirty="0" smtClean="0">
                <a:solidFill>
                  <a:schemeClr val="bg1"/>
                </a:solidFill>
              </a:rPr>
              <a:t>This is a picture of the Senate House, where Cambridge Students graduate from. How do you think the women felt, as they finally stepped into such a grand building?</a:t>
            </a:r>
          </a:p>
        </p:txBody>
      </p:sp>
    </p:spTree>
    <p:extLst>
      <p:ext uri="{BB962C8B-B14F-4D97-AF65-F5344CB8AC3E}">
        <p14:creationId xmlns:p14="http://schemas.microsoft.com/office/powerpoint/2010/main" val="59436197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Discover More</a:t>
            </a:r>
            <a:endParaRPr lang="en-US" dirty="0"/>
          </a:p>
        </p:txBody>
      </p:sp>
      <p:sp>
        <p:nvSpPr>
          <p:cNvPr id="4" name="Rectangle 3"/>
          <p:cNvSpPr/>
          <p:nvPr/>
        </p:nvSpPr>
        <p:spPr>
          <a:xfrm>
            <a:off x="251520" y="1700808"/>
            <a:ext cx="8363272" cy="4462760"/>
          </a:xfrm>
          <a:prstGeom prst="rect">
            <a:avLst/>
          </a:prstGeom>
        </p:spPr>
        <p:txBody>
          <a:bodyPr wrap="square">
            <a:spAutoFit/>
          </a:bodyPr>
          <a:lstStyle/>
          <a:p>
            <a:pPr marL="0" marR="0">
              <a:spcBef>
                <a:spcPts val="0"/>
              </a:spcBef>
              <a:spcAft>
                <a:spcPts val="0"/>
              </a:spcAft>
            </a:pPr>
            <a:r>
              <a:rPr lang="en-GB" dirty="0">
                <a:latin typeface="Calibri" charset="0"/>
                <a:ea typeface="ＭＳ 明朝" charset="-128"/>
                <a:cs typeface="Times New Roman" charset="0"/>
              </a:rPr>
              <a:t> </a:t>
            </a:r>
            <a:r>
              <a:rPr lang="en-GB" dirty="0" smtClean="0">
                <a:latin typeface="Calibri" charset="0"/>
                <a:ea typeface="ＭＳ 明朝" charset="-128"/>
                <a:cs typeface="Times New Roman" charset="0"/>
              </a:rPr>
              <a:t>Lots </a:t>
            </a:r>
            <a:r>
              <a:rPr lang="en-GB" dirty="0">
                <a:latin typeface="Calibri" charset="0"/>
                <a:ea typeface="ＭＳ 明朝" charset="-128"/>
                <a:cs typeface="Times New Roman" charset="0"/>
              </a:rPr>
              <a:t>of information on the protest at the senate can be found </a:t>
            </a:r>
            <a:r>
              <a:rPr lang="en-GB" dirty="0" smtClean="0">
                <a:latin typeface="Calibri" charset="0"/>
                <a:ea typeface="ＭＳ 明朝" charset="-128"/>
                <a:cs typeface="Times New Roman" charset="0"/>
              </a:rPr>
              <a:t>here: </a:t>
            </a:r>
            <a:r>
              <a:rPr lang="en-GB" u="sng" dirty="0">
                <a:solidFill>
                  <a:srgbClr val="0000FF"/>
                </a:solidFill>
                <a:latin typeface="Calibri" charset="0"/>
                <a:ea typeface="ＭＳ 明朝" charset="-128"/>
                <a:cs typeface="Times New Roman" charset="0"/>
                <a:hlinkClick r:id="rId2"/>
              </a:rPr>
              <a:t>http://historyworks.tv/projects/2014/03/13/cycle-of-songs/#8-on-her-bike-womens-fight-for-degrees</a:t>
            </a:r>
            <a:r>
              <a:rPr lang="en-GB" dirty="0">
                <a:latin typeface="Calibri" charset="0"/>
                <a:ea typeface="ＭＳ 明朝" charset="-128"/>
                <a:cs typeface="Times New Roman" charset="0"/>
              </a:rPr>
              <a:t> </a:t>
            </a:r>
            <a:endParaRPr lang="en-US" sz="2000" dirty="0">
              <a:latin typeface="Cambria" charset="0"/>
              <a:ea typeface="ＭＳ 明朝" charset="-128"/>
              <a:cs typeface="Times New Roman" charset="0"/>
            </a:endParaRPr>
          </a:p>
          <a:p>
            <a:pPr marL="0" marR="0">
              <a:spcBef>
                <a:spcPts val="0"/>
              </a:spcBef>
              <a:spcAft>
                <a:spcPts val="0"/>
              </a:spcAft>
            </a:pPr>
            <a:r>
              <a:rPr lang="en-GB" dirty="0">
                <a:latin typeface="Calibri" charset="0"/>
                <a:ea typeface="ＭＳ 明朝" charset="-128"/>
                <a:cs typeface="Times New Roman" charset="0"/>
              </a:rPr>
              <a:t> </a:t>
            </a:r>
            <a:endParaRPr lang="en-US" sz="2000" dirty="0">
              <a:latin typeface="Cambria" charset="0"/>
              <a:ea typeface="ＭＳ 明朝" charset="-128"/>
              <a:cs typeface="Times New Roman" charset="0"/>
            </a:endParaRPr>
          </a:p>
          <a:p>
            <a:pPr marL="0" marR="0">
              <a:spcBef>
                <a:spcPts val="0"/>
              </a:spcBef>
              <a:spcAft>
                <a:spcPts val="0"/>
              </a:spcAft>
            </a:pPr>
            <a:r>
              <a:rPr lang="en-GB" dirty="0">
                <a:latin typeface="Calibri" charset="0"/>
                <a:ea typeface="ＭＳ 明朝" charset="-128"/>
                <a:cs typeface="Times New Roman" charset="0"/>
              </a:rPr>
              <a:t>Information on the key players of the early suffragette movement can be found </a:t>
            </a:r>
            <a:r>
              <a:rPr lang="en-GB" dirty="0" smtClean="0">
                <a:latin typeface="Calibri" charset="0"/>
                <a:ea typeface="ＭＳ 明朝" charset="-128"/>
                <a:cs typeface="Times New Roman" charset="0"/>
              </a:rPr>
              <a:t>here: </a:t>
            </a:r>
            <a:r>
              <a:rPr lang="en-GB" u="sng" dirty="0">
                <a:solidFill>
                  <a:srgbClr val="0000FF"/>
                </a:solidFill>
                <a:latin typeface="Calibri" charset="0"/>
                <a:ea typeface="ＭＳ 明朝" charset="-128"/>
                <a:cs typeface="Times New Roman" charset="0"/>
                <a:hlinkClick r:id="rId3"/>
              </a:rPr>
              <a:t>http://herstoria.com/womens-access-to-higher-education-an-overview-1860-1948/</a:t>
            </a:r>
            <a:r>
              <a:rPr lang="en-GB" dirty="0">
                <a:latin typeface="Calibri" charset="0"/>
                <a:ea typeface="ＭＳ 明朝" charset="-128"/>
                <a:cs typeface="Times New Roman" charset="0"/>
              </a:rPr>
              <a:t> </a:t>
            </a:r>
            <a:endParaRPr lang="en-US" sz="2000" dirty="0">
              <a:latin typeface="Cambria" charset="0"/>
              <a:ea typeface="ＭＳ 明朝" charset="-128"/>
              <a:cs typeface="Times New Roman" charset="0"/>
            </a:endParaRPr>
          </a:p>
          <a:p>
            <a:pPr marL="0" marR="0">
              <a:spcBef>
                <a:spcPts val="0"/>
              </a:spcBef>
              <a:spcAft>
                <a:spcPts val="0"/>
              </a:spcAft>
            </a:pPr>
            <a:r>
              <a:rPr lang="en-GB" dirty="0">
                <a:latin typeface="Calibri" charset="0"/>
                <a:ea typeface="ＭＳ 明朝" charset="-128"/>
                <a:cs typeface="Times New Roman" charset="0"/>
              </a:rPr>
              <a:t> </a:t>
            </a:r>
            <a:endParaRPr lang="en-US" sz="2000" dirty="0">
              <a:latin typeface="Cambria" charset="0"/>
              <a:ea typeface="ＭＳ 明朝" charset="-128"/>
              <a:cs typeface="Times New Roman" charset="0"/>
            </a:endParaRPr>
          </a:p>
          <a:p>
            <a:pPr marL="0" marR="0">
              <a:spcBef>
                <a:spcPts val="0"/>
              </a:spcBef>
              <a:spcAft>
                <a:spcPts val="0"/>
              </a:spcAft>
            </a:pPr>
            <a:r>
              <a:rPr lang="en-GB" dirty="0">
                <a:latin typeface="Calibri" charset="0"/>
                <a:ea typeface="ＭＳ 明朝" charset="-128"/>
                <a:cs typeface="Times New Roman" charset="0"/>
              </a:rPr>
              <a:t>A simple summary of the wider Suffragette movement can be found on BBC </a:t>
            </a:r>
            <a:r>
              <a:rPr lang="en-GB" dirty="0" smtClean="0">
                <a:latin typeface="Calibri" charset="0"/>
                <a:ea typeface="ＭＳ 明朝" charset="-128"/>
                <a:cs typeface="Times New Roman" charset="0"/>
              </a:rPr>
              <a:t>Bitesize: </a:t>
            </a:r>
            <a:r>
              <a:rPr lang="en-GB" u="sng" dirty="0">
                <a:solidFill>
                  <a:srgbClr val="0000FF"/>
                </a:solidFill>
                <a:latin typeface="Calibri" charset="0"/>
                <a:ea typeface="ＭＳ 明朝" charset="-128"/>
                <a:cs typeface="Times New Roman" charset="0"/>
                <a:hlinkClick r:id="rId4"/>
              </a:rPr>
              <a:t>http://www.bbc.co.uk/bitesize/higher/history/britsuff/suffrage/revision/1/</a:t>
            </a:r>
            <a:r>
              <a:rPr lang="en-GB" dirty="0">
                <a:latin typeface="Calibri" charset="0"/>
                <a:ea typeface="ＭＳ 明朝" charset="-128"/>
                <a:cs typeface="Times New Roman" charset="0"/>
              </a:rPr>
              <a:t> </a:t>
            </a:r>
            <a:endParaRPr lang="en-US" sz="2000" dirty="0">
              <a:latin typeface="Cambria" charset="0"/>
              <a:ea typeface="ＭＳ 明朝" charset="-128"/>
              <a:cs typeface="Times New Roman" charset="0"/>
            </a:endParaRPr>
          </a:p>
          <a:p>
            <a:pPr marL="0" marR="0">
              <a:spcBef>
                <a:spcPts val="0"/>
              </a:spcBef>
              <a:spcAft>
                <a:spcPts val="0"/>
              </a:spcAft>
            </a:pPr>
            <a:r>
              <a:rPr lang="en-GB" dirty="0">
                <a:latin typeface="Calibri" charset="0"/>
                <a:ea typeface="ＭＳ 明朝" charset="-128"/>
                <a:cs typeface="Times New Roman" charset="0"/>
              </a:rPr>
              <a:t> </a:t>
            </a:r>
            <a:endParaRPr lang="en-US" sz="2000" dirty="0">
              <a:latin typeface="Cambria" charset="0"/>
              <a:ea typeface="ＭＳ 明朝" charset="-128"/>
              <a:cs typeface="Times New Roman" charset="0"/>
            </a:endParaRPr>
          </a:p>
          <a:p>
            <a:pPr marL="0" marR="0">
              <a:spcBef>
                <a:spcPts val="0"/>
              </a:spcBef>
              <a:spcAft>
                <a:spcPts val="0"/>
              </a:spcAft>
            </a:pPr>
            <a:r>
              <a:rPr lang="en-GB" dirty="0">
                <a:latin typeface="Calibri" charset="0"/>
                <a:ea typeface="ＭＳ 明朝" charset="-128"/>
                <a:cs typeface="Times New Roman" charset="0"/>
              </a:rPr>
              <a:t>For more information about the Cambridge Suffragettes and Suffragists, there is a online ‘scrapbook’ of every mention of women from 1897 to 1990. It can be found </a:t>
            </a:r>
            <a:r>
              <a:rPr lang="en-GB" dirty="0" smtClean="0">
                <a:latin typeface="Calibri" charset="0"/>
                <a:ea typeface="ＭＳ 明朝" charset="-128"/>
                <a:cs typeface="Times New Roman" charset="0"/>
              </a:rPr>
              <a:t>here: </a:t>
            </a:r>
            <a:r>
              <a:rPr lang="en-GB" u="sng" dirty="0">
                <a:solidFill>
                  <a:srgbClr val="0000FF"/>
                </a:solidFill>
                <a:latin typeface="Calibri" charset="0"/>
                <a:ea typeface="ＭＳ 明朝" charset="-128"/>
                <a:cs typeface="Times New Roman" charset="0"/>
                <a:hlinkClick r:id="rId5"/>
              </a:rPr>
              <a:t>https://archive.org/details/CambridgeshireWomenScrapbook1897To1990</a:t>
            </a:r>
            <a:r>
              <a:rPr lang="en-GB" dirty="0">
                <a:latin typeface="Calibri" charset="0"/>
                <a:ea typeface="ＭＳ 明朝" charset="-128"/>
                <a:cs typeface="Times New Roman" charset="0"/>
              </a:rPr>
              <a:t> </a:t>
            </a:r>
            <a:endParaRPr lang="en-GB" dirty="0" smtClean="0">
              <a:latin typeface="Calibri" charset="0"/>
              <a:ea typeface="ＭＳ 明朝" charset="-128"/>
              <a:cs typeface="Times New Roman" charset="0"/>
            </a:endParaRPr>
          </a:p>
          <a:p>
            <a:pPr marL="0" marR="0">
              <a:spcBef>
                <a:spcPts val="0"/>
              </a:spcBef>
              <a:spcAft>
                <a:spcPts val="0"/>
              </a:spcAft>
            </a:pPr>
            <a:r>
              <a:rPr lang="en-GB" dirty="0" smtClean="0">
                <a:latin typeface="Calibri" charset="0"/>
                <a:ea typeface="ＭＳ 明朝" charset="-128"/>
                <a:cs typeface="Times New Roman" charset="0"/>
              </a:rPr>
              <a:t>By </a:t>
            </a:r>
            <a:r>
              <a:rPr lang="en-GB" dirty="0">
                <a:latin typeface="Calibri" charset="0"/>
                <a:ea typeface="ＭＳ 明朝" charset="-128"/>
                <a:cs typeface="Times New Roman" charset="0"/>
              </a:rPr>
              <a:t>searching “Suffragette” or other key words, such as “Suffrage”, the relevant articles can quickly be found.</a:t>
            </a:r>
            <a:endParaRPr lang="en-US" sz="2000" dirty="0">
              <a:effectLst/>
              <a:latin typeface="Cambria" charset="0"/>
              <a:ea typeface="ＭＳ 明朝" charset="-128"/>
              <a:cs typeface="Times New Roman" charset="0"/>
            </a:endParaRPr>
          </a:p>
        </p:txBody>
      </p:sp>
    </p:spTree>
    <p:extLst>
      <p:ext uri="{BB962C8B-B14F-4D97-AF65-F5344CB8AC3E}">
        <p14:creationId xmlns:p14="http://schemas.microsoft.com/office/powerpoint/2010/main" val="13298823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It’s Not Your Right!</a:t>
            </a:r>
            <a:endParaRPr lang="en-GB" dirty="0"/>
          </a:p>
        </p:txBody>
      </p:sp>
      <p:sp>
        <p:nvSpPr>
          <p:cNvPr id="7" name="TextBox 6"/>
          <p:cNvSpPr txBox="1"/>
          <p:nvPr/>
        </p:nvSpPr>
        <p:spPr>
          <a:xfrm>
            <a:off x="4514617" y="1561824"/>
            <a:ext cx="4172183" cy="400110"/>
          </a:xfrm>
          <a:prstGeom prst="rect">
            <a:avLst/>
          </a:prstGeom>
          <a:noFill/>
        </p:spPr>
        <p:txBody>
          <a:bodyPr wrap="square" rtlCol="0">
            <a:spAutoFit/>
          </a:bodyPr>
          <a:lstStyle/>
          <a:p>
            <a:r>
              <a:rPr lang="en-GB" sz="2000" b="1" dirty="0"/>
              <a:t>  </a:t>
            </a:r>
            <a:endParaRPr lang="en-GB" sz="2000" b="1" dirty="0" smtClean="0"/>
          </a:p>
        </p:txBody>
      </p:sp>
      <p:pic>
        <p:nvPicPr>
          <p:cNvPr id="10" name="Picture 9"/>
          <p:cNvPicPr>
            <a:picLocks noChangeAspect="1"/>
          </p:cNvPicPr>
          <p:nvPr/>
        </p:nvPicPr>
        <p:blipFill rotWithShape="1">
          <a:blip r:embed="rId2">
            <a:extLst>
              <a:ext uri="{BEBA8EAE-BF5A-486C-A8C5-ECC9F3942E4B}">
                <a14:imgProps xmlns:a14="http://schemas.microsoft.com/office/drawing/2010/main">
                  <a14:imgLayer r:embed="rId3">
                    <a14:imgEffect>
                      <a14:brightnessContrast contrast="20000"/>
                    </a14:imgEffect>
                  </a14:imgLayer>
                </a14:imgProps>
              </a:ext>
            </a:extLst>
          </a:blip>
          <a:srcRect t="10725" b="8196"/>
          <a:stretch/>
        </p:blipFill>
        <p:spPr>
          <a:xfrm>
            <a:off x="5698834" y="3232944"/>
            <a:ext cx="2822388" cy="2704435"/>
          </a:xfrm>
          <a:prstGeom prst="rect">
            <a:avLst/>
          </a:prstGeom>
        </p:spPr>
      </p:pic>
      <p:sp>
        <p:nvSpPr>
          <p:cNvPr id="8" name="Explosion 1 7"/>
          <p:cNvSpPr/>
          <p:nvPr/>
        </p:nvSpPr>
        <p:spPr>
          <a:xfrm>
            <a:off x="4384439" y="664433"/>
            <a:ext cx="5451178" cy="3323182"/>
          </a:xfrm>
          <a:prstGeom prst="irregularSeal1">
            <a:avLst/>
          </a:prstGeom>
          <a:solidFill>
            <a:srgbClr val="FF0000"/>
          </a:solidFill>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b="1">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9" name="TextBox 8"/>
          <p:cNvSpPr txBox="1"/>
          <p:nvPr/>
        </p:nvSpPr>
        <p:spPr>
          <a:xfrm>
            <a:off x="5165812" y="1561824"/>
            <a:ext cx="3737668" cy="1415772"/>
          </a:xfrm>
          <a:prstGeom prst="rect">
            <a:avLst/>
          </a:prstGeom>
          <a:noFill/>
        </p:spPr>
        <p:txBody>
          <a:bodyPr wrap="square" rtlCol="0">
            <a:spAutoFit/>
          </a:bodyPr>
          <a:lstStyle/>
          <a:p>
            <a:pPr algn="ctr"/>
            <a:r>
              <a:rPr lang="en-US" b="1" dirty="0" smtClean="0">
                <a:solidFill>
                  <a:srgbClr val="000000"/>
                </a:solidFill>
              </a:rPr>
              <a:t>FACTOID</a:t>
            </a:r>
          </a:p>
          <a:p>
            <a:pPr algn="ctr"/>
            <a:r>
              <a:rPr lang="en-US" sz="1700" b="1" dirty="0">
                <a:solidFill>
                  <a:srgbClr val="000000"/>
                </a:solidFill>
              </a:rPr>
              <a:t>S</a:t>
            </a:r>
            <a:r>
              <a:rPr lang="en-US" sz="1700" b="1" dirty="0" smtClean="0">
                <a:solidFill>
                  <a:srgbClr val="000000"/>
                </a:solidFill>
              </a:rPr>
              <a:t>ome women were even sold at a market, alongside cows and sheep. As late as 1928 a woman was sold for only £1!</a:t>
            </a:r>
            <a:endParaRPr lang="en-US" sz="1700" b="1" dirty="0">
              <a:solidFill>
                <a:srgbClr val="000000"/>
              </a:solidFill>
            </a:endParaRPr>
          </a:p>
        </p:txBody>
      </p:sp>
      <p:sp>
        <p:nvSpPr>
          <p:cNvPr id="6" name="TextBox 5"/>
          <p:cNvSpPr txBox="1"/>
          <p:nvPr/>
        </p:nvSpPr>
        <p:spPr>
          <a:xfrm>
            <a:off x="179512" y="4102040"/>
            <a:ext cx="5328592" cy="1938992"/>
          </a:xfrm>
          <a:prstGeom prst="rect">
            <a:avLst/>
          </a:prstGeom>
          <a:noFill/>
        </p:spPr>
        <p:txBody>
          <a:bodyPr wrap="square" rtlCol="0">
            <a:spAutoFit/>
          </a:bodyPr>
          <a:lstStyle/>
          <a:p>
            <a:r>
              <a:rPr lang="en-US" sz="2000" dirty="0" smtClean="0"/>
              <a:t>Indeed, women were regarded as the property of their father or husband. This meant women couldn’t own anything themselves and that these men could do what they wanted to them. Hitting your wife was not against the law!</a:t>
            </a:r>
            <a:endParaRPr lang="en-US" sz="2000" dirty="0"/>
          </a:p>
        </p:txBody>
      </p:sp>
      <p:sp>
        <p:nvSpPr>
          <p:cNvPr id="11" name="TextBox 10"/>
          <p:cNvSpPr txBox="1"/>
          <p:nvPr/>
        </p:nvSpPr>
        <p:spPr>
          <a:xfrm>
            <a:off x="3221596" y="6051581"/>
            <a:ext cx="3888432" cy="615553"/>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en-US" sz="1700" dirty="0" smtClean="0">
                <a:solidFill>
                  <a:schemeClr val="bg1"/>
                </a:solidFill>
              </a:rPr>
              <a:t>Here is a drawing of a wife sale. Can you imagine how this woman would have felt?</a:t>
            </a:r>
            <a:endParaRPr lang="en-US" sz="1700" dirty="0">
              <a:solidFill>
                <a:schemeClr val="bg1"/>
              </a:solidFill>
            </a:endParaRPr>
          </a:p>
        </p:txBody>
      </p:sp>
      <p:sp>
        <p:nvSpPr>
          <p:cNvPr id="4" name="Rectangle 3"/>
          <p:cNvSpPr/>
          <p:nvPr/>
        </p:nvSpPr>
        <p:spPr>
          <a:xfrm>
            <a:off x="179512" y="1624542"/>
            <a:ext cx="4786324" cy="1015663"/>
          </a:xfrm>
          <a:prstGeom prst="rect">
            <a:avLst/>
          </a:prstGeom>
        </p:spPr>
        <p:txBody>
          <a:bodyPr wrap="square">
            <a:spAutoFit/>
          </a:bodyPr>
          <a:lstStyle/>
          <a:p>
            <a:r>
              <a:rPr lang="en-US" sz="2000" dirty="0" smtClean="0"/>
              <a:t>Until recently, women were not thought to be equal to men. Women were thought </a:t>
            </a:r>
            <a:r>
              <a:rPr lang="en-US" sz="2000" dirty="0" smtClean="0"/>
              <a:t>of </a:t>
            </a:r>
            <a:r>
              <a:rPr lang="en-US" sz="2000" dirty="0" smtClean="0"/>
              <a:t>as weak and stupid. </a:t>
            </a:r>
            <a:endParaRPr lang="en-US" sz="2000" dirty="0"/>
          </a:p>
        </p:txBody>
      </p:sp>
      <p:sp>
        <p:nvSpPr>
          <p:cNvPr id="5" name="TextBox 4"/>
          <p:cNvSpPr txBox="1"/>
          <p:nvPr/>
        </p:nvSpPr>
        <p:spPr>
          <a:xfrm>
            <a:off x="179512" y="2780928"/>
            <a:ext cx="4956508" cy="1323439"/>
          </a:xfrm>
          <a:prstGeom prst="rect">
            <a:avLst/>
          </a:prstGeom>
          <a:noFill/>
        </p:spPr>
        <p:txBody>
          <a:bodyPr wrap="square" rtlCol="0">
            <a:spAutoFit/>
          </a:bodyPr>
          <a:lstStyle/>
          <a:p>
            <a:r>
              <a:rPr lang="en-US" sz="2000" dirty="0" smtClean="0"/>
              <a:t>Women were denied rights that now we take for granted. They were not allowed to get a degree, to vote in general elections or to do lots of jobs, like being a doctor.</a:t>
            </a:r>
            <a:endParaRPr lang="en-US" sz="2000" dirty="0"/>
          </a:p>
        </p:txBody>
      </p:sp>
    </p:spTree>
    <p:extLst>
      <p:ext uri="{BB962C8B-B14F-4D97-AF65-F5344CB8AC3E}">
        <p14:creationId xmlns:p14="http://schemas.microsoft.com/office/powerpoint/2010/main" val="36187194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dirty="0" smtClean="0"/>
              <a:t>Web Resources available at: </a:t>
            </a:r>
            <a:endParaRPr lang="en-GB" dirty="0"/>
          </a:p>
        </p:txBody>
      </p:sp>
      <p:pic>
        <p:nvPicPr>
          <p:cNvPr id="1026"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3792" t="11224" r="15572"/>
          <a:stretch/>
        </p:blipFill>
        <p:spPr bwMode="auto">
          <a:xfrm>
            <a:off x="2195736" y="2688749"/>
            <a:ext cx="4752528" cy="335814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3" name="TextBox 2"/>
          <p:cNvSpPr txBox="1"/>
          <p:nvPr/>
        </p:nvSpPr>
        <p:spPr>
          <a:xfrm>
            <a:off x="539552" y="1628800"/>
            <a:ext cx="8064896" cy="1077218"/>
          </a:xfrm>
          <a:prstGeom prst="rect">
            <a:avLst/>
          </a:prstGeom>
          <a:noFill/>
        </p:spPr>
        <p:txBody>
          <a:bodyPr wrap="square" rtlCol="0">
            <a:spAutoFit/>
          </a:bodyPr>
          <a:lstStyle/>
          <a:p>
            <a:pPr algn="ctr"/>
            <a:r>
              <a:rPr lang="en-GB" sz="3200" dirty="0"/>
              <a:t>http://www.creatingmycambridge.com</a:t>
            </a:r>
            <a:r>
              <a:rPr lang="en-GB" sz="3200" dirty="0" smtClean="0"/>
              <a:t>/</a:t>
            </a:r>
          </a:p>
          <a:p>
            <a:pPr algn="ctr"/>
            <a:r>
              <a:rPr lang="en-GB" sz="3200" smtClean="0"/>
              <a:t>history-stories</a:t>
            </a:r>
            <a:endParaRPr lang="en-GB" sz="3200" dirty="0"/>
          </a:p>
        </p:txBody>
      </p:sp>
    </p:spTree>
    <p:extLst>
      <p:ext uri="{BB962C8B-B14F-4D97-AF65-F5344CB8AC3E}">
        <p14:creationId xmlns:p14="http://schemas.microsoft.com/office/powerpoint/2010/main" val="27835265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sz="4800" dirty="0" smtClean="0"/>
              <a:t>Women </a:t>
            </a:r>
            <a:r>
              <a:rPr lang="en-GB" sz="4800" dirty="0" smtClean="0"/>
              <a:t>Fight </a:t>
            </a:r>
            <a:r>
              <a:rPr lang="en-GB" sz="4800" dirty="0"/>
              <a:t>B</a:t>
            </a:r>
            <a:r>
              <a:rPr lang="en-GB" sz="4800" dirty="0" smtClean="0"/>
              <a:t>ack</a:t>
            </a:r>
            <a:r>
              <a:rPr lang="en-GB" sz="4800" dirty="0" smtClean="0"/>
              <a:t>!</a:t>
            </a:r>
            <a:endParaRPr lang="en-GB" sz="4800" dirty="0"/>
          </a:p>
        </p:txBody>
      </p:sp>
      <p:sp>
        <p:nvSpPr>
          <p:cNvPr id="3" name="Content Placeholder 2"/>
          <p:cNvSpPr>
            <a:spLocks noGrp="1"/>
          </p:cNvSpPr>
          <p:nvPr>
            <p:ph idx="1"/>
          </p:nvPr>
        </p:nvSpPr>
        <p:spPr>
          <a:xfrm>
            <a:off x="4176464" y="1628800"/>
            <a:ext cx="5076056" cy="3672408"/>
          </a:xfrm>
        </p:spPr>
        <p:txBody>
          <a:bodyPr/>
          <a:lstStyle/>
          <a:p>
            <a:pPr marL="0" indent="0">
              <a:buNone/>
            </a:pPr>
            <a:r>
              <a:rPr lang="en-GB" sz="2200" dirty="0" smtClean="0"/>
              <a:t>In the mid 1800s, women grew frustrated with the inequality. They began to unite, and to campaign for women’s rights.</a:t>
            </a:r>
          </a:p>
          <a:p>
            <a:pPr marL="0" indent="0">
              <a:buNone/>
            </a:pPr>
            <a:endParaRPr lang="en-GB" sz="500" dirty="0"/>
          </a:p>
          <a:p>
            <a:pPr marL="0" indent="0">
              <a:buNone/>
            </a:pPr>
            <a:r>
              <a:rPr lang="en-GB" sz="2200" dirty="0" smtClean="0"/>
              <a:t>The first group to do so, called themselves the Suffra</a:t>
            </a:r>
            <a:r>
              <a:rPr lang="en-GB" sz="2200" dirty="0" smtClean="0">
                <a:solidFill>
                  <a:srgbClr val="FFFF00"/>
                </a:solidFill>
              </a:rPr>
              <a:t>gists</a:t>
            </a:r>
            <a:r>
              <a:rPr lang="en-GB" sz="2200" dirty="0" smtClean="0"/>
              <a:t>. They campaigned using peaceful means, for lots of different rights. They focused, however, on getting women the vote!</a:t>
            </a:r>
            <a:endParaRPr lang="en-GB" sz="2200" dirty="0"/>
          </a:p>
        </p:txBody>
      </p:sp>
      <p:pic>
        <p:nvPicPr>
          <p:cNvPr id="4" name="Picture 3"/>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t="23143" b="9260"/>
          <a:stretch/>
        </p:blipFill>
        <p:spPr>
          <a:xfrm>
            <a:off x="127320" y="1628800"/>
            <a:ext cx="4012632" cy="4752528"/>
          </a:xfrm>
          <a:prstGeom prst="rect">
            <a:avLst/>
          </a:prstGeom>
        </p:spPr>
      </p:pic>
      <p:sp>
        <p:nvSpPr>
          <p:cNvPr id="5" name="TextBox 4"/>
          <p:cNvSpPr txBox="1"/>
          <p:nvPr/>
        </p:nvSpPr>
        <p:spPr>
          <a:xfrm>
            <a:off x="4302224" y="4639488"/>
            <a:ext cx="4824536" cy="1323439"/>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en-US" sz="2000" dirty="0" smtClean="0">
                <a:solidFill>
                  <a:schemeClr val="bg1"/>
                </a:solidFill>
              </a:rPr>
              <a:t>This is a pamphlet from 1913, listing the reasons why women thought they should have the vote. Which one do you think is the most convincing?</a:t>
            </a:r>
            <a:endParaRPr lang="en-US" sz="2000" dirty="0">
              <a:solidFill>
                <a:schemeClr val="bg1"/>
              </a:solidFill>
            </a:endParaRPr>
          </a:p>
        </p:txBody>
      </p:sp>
      <p:sp>
        <p:nvSpPr>
          <p:cNvPr id="6" name="TextBox 5"/>
          <p:cNvSpPr txBox="1"/>
          <p:nvPr/>
        </p:nvSpPr>
        <p:spPr>
          <a:xfrm>
            <a:off x="3203848" y="6309320"/>
            <a:ext cx="3173878" cy="369332"/>
          </a:xfrm>
          <a:prstGeom prst="rect">
            <a:avLst/>
          </a:prstGeom>
          <a:noFill/>
        </p:spPr>
        <p:txBody>
          <a:bodyPr wrap="none" rtlCol="0">
            <a:spAutoFit/>
          </a:bodyPr>
          <a:lstStyle/>
          <a:p>
            <a:r>
              <a:rPr lang="en-US" dirty="0" smtClean="0"/>
              <a:t>Photo from the British Library</a:t>
            </a:r>
            <a:endParaRPr lang="en-US" dirty="0"/>
          </a:p>
        </p:txBody>
      </p:sp>
    </p:spTree>
    <p:extLst>
      <p:ext uri="{BB962C8B-B14F-4D97-AF65-F5344CB8AC3E}">
        <p14:creationId xmlns:p14="http://schemas.microsoft.com/office/powerpoint/2010/main" val="22580892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xplosion 1 3"/>
          <p:cNvSpPr/>
          <p:nvPr/>
        </p:nvSpPr>
        <p:spPr>
          <a:xfrm>
            <a:off x="4736149" y="3429000"/>
            <a:ext cx="4459725" cy="2996952"/>
          </a:xfrm>
          <a:prstGeom prst="irregularSeal1">
            <a:avLst/>
          </a:prstGeom>
          <a:solidFill>
            <a:srgbClr val="FF0000"/>
          </a:solidFill>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b="1">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5" name="TextBox 4"/>
          <p:cNvSpPr txBox="1"/>
          <p:nvPr/>
        </p:nvSpPr>
        <p:spPr>
          <a:xfrm>
            <a:off x="5087720" y="4174733"/>
            <a:ext cx="3491880" cy="1415772"/>
          </a:xfrm>
          <a:prstGeom prst="rect">
            <a:avLst/>
          </a:prstGeom>
          <a:noFill/>
        </p:spPr>
        <p:txBody>
          <a:bodyPr wrap="square" rtlCol="0">
            <a:spAutoFit/>
          </a:bodyPr>
          <a:lstStyle/>
          <a:p>
            <a:pPr algn="ctr"/>
            <a:r>
              <a:rPr lang="en-US" b="1" dirty="0" smtClean="0">
                <a:solidFill>
                  <a:srgbClr val="000000"/>
                </a:solidFill>
              </a:rPr>
              <a:t>FACTOID</a:t>
            </a:r>
          </a:p>
          <a:p>
            <a:pPr algn="ctr"/>
            <a:r>
              <a:rPr lang="en-US" sz="1700" b="1" dirty="0" smtClean="0">
                <a:solidFill>
                  <a:srgbClr val="000000"/>
                </a:solidFill>
              </a:rPr>
              <a:t>A Census is when the government records who everyone is and where </a:t>
            </a:r>
            <a:endParaRPr lang="en-US" sz="1700" b="1" dirty="0" smtClean="0">
              <a:solidFill>
                <a:srgbClr val="000000"/>
              </a:solidFill>
            </a:endParaRPr>
          </a:p>
          <a:p>
            <a:pPr algn="ctr"/>
            <a:r>
              <a:rPr lang="en-US" sz="1700" b="1" dirty="0" smtClean="0">
                <a:solidFill>
                  <a:srgbClr val="000000"/>
                </a:solidFill>
              </a:rPr>
              <a:t>they </a:t>
            </a:r>
            <a:r>
              <a:rPr lang="en-US" sz="1700" b="1" dirty="0" smtClean="0">
                <a:solidFill>
                  <a:srgbClr val="000000"/>
                </a:solidFill>
              </a:rPr>
              <a:t>live</a:t>
            </a:r>
            <a:endParaRPr lang="en-US" sz="1700" b="1" dirty="0">
              <a:solidFill>
                <a:srgbClr val="000000"/>
              </a:solidFill>
            </a:endParaRPr>
          </a:p>
        </p:txBody>
      </p:sp>
      <p:sp>
        <p:nvSpPr>
          <p:cNvPr id="6" name="TextBox 5"/>
          <p:cNvSpPr txBox="1"/>
          <p:nvPr/>
        </p:nvSpPr>
        <p:spPr>
          <a:xfrm>
            <a:off x="4589748" y="1558632"/>
            <a:ext cx="4374740" cy="2616101"/>
          </a:xfrm>
          <a:prstGeom prst="rect">
            <a:avLst/>
          </a:prstGeom>
          <a:noFill/>
        </p:spPr>
        <p:txBody>
          <a:bodyPr wrap="square" rtlCol="0">
            <a:spAutoFit/>
          </a:bodyPr>
          <a:lstStyle/>
          <a:p>
            <a:pPr marL="0" indent="0">
              <a:buNone/>
            </a:pPr>
            <a:r>
              <a:rPr lang="en-US" sz="2000" dirty="0"/>
              <a:t>The Suffragists were very active in Cambridge! They held SIX meetings in the area in 1907.</a:t>
            </a:r>
          </a:p>
          <a:p>
            <a:pPr marL="0" indent="0">
              <a:buNone/>
            </a:pPr>
            <a:r>
              <a:rPr lang="en-US" sz="2000" dirty="0" smtClean="0"/>
              <a:t>At </a:t>
            </a:r>
            <a:r>
              <a:rPr lang="en-US" sz="2000" dirty="0"/>
              <a:t>one meeting, the Suffragists were encouraged to bring their husbands! Do you think the men would have wanted to go?</a:t>
            </a:r>
          </a:p>
          <a:p>
            <a:endParaRPr lang="en-US" sz="2400" dirty="0"/>
          </a:p>
        </p:txBody>
      </p:sp>
      <p:sp>
        <p:nvSpPr>
          <p:cNvPr id="2" name="Title 1"/>
          <p:cNvSpPr>
            <a:spLocks noGrp="1"/>
          </p:cNvSpPr>
          <p:nvPr>
            <p:ph type="title"/>
          </p:nvPr>
        </p:nvSpPr>
        <p:spPr/>
        <p:txBody>
          <a:bodyPr/>
          <a:lstStyle/>
          <a:p>
            <a:pPr algn="ctr"/>
            <a:r>
              <a:rPr lang="en-US" dirty="0" smtClean="0"/>
              <a:t>The Suffragists in Cambridge – “No </a:t>
            </a:r>
            <a:r>
              <a:rPr lang="en-US" dirty="0"/>
              <a:t>v</a:t>
            </a:r>
            <a:r>
              <a:rPr lang="en-US" dirty="0" smtClean="0"/>
              <a:t>ote</a:t>
            </a:r>
            <a:r>
              <a:rPr lang="en-US" dirty="0" smtClean="0"/>
              <a:t>, No Census!”</a:t>
            </a:r>
            <a:endParaRPr lang="en-US" dirty="0"/>
          </a:p>
        </p:txBody>
      </p:sp>
      <p:pic>
        <p:nvPicPr>
          <p:cNvPr id="7" name="Picture 6"/>
          <p:cNvPicPr>
            <a:picLocks noChangeAspect="1"/>
          </p:cNvPicPr>
          <p:nvPr/>
        </p:nvPicPr>
        <p:blipFill>
          <a:blip r:embed="rId2"/>
          <a:stretch>
            <a:fillRect/>
          </a:stretch>
        </p:blipFill>
        <p:spPr>
          <a:xfrm>
            <a:off x="107504" y="1669386"/>
            <a:ext cx="2016224" cy="2767726"/>
          </a:xfrm>
          <a:prstGeom prst="rect">
            <a:avLst/>
          </a:prstGeom>
        </p:spPr>
      </p:pic>
      <p:sp>
        <p:nvSpPr>
          <p:cNvPr id="3" name="Content Placeholder 2"/>
          <p:cNvSpPr>
            <a:spLocks noGrp="1"/>
          </p:cNvSpPr>
          <p:nvPr>
            <p:ph idx="1"/>
          </p:nvPr>
        </p:nvSpPr>
        <p:spPr>
          <a:xfrm>
            <a:off x="35496" y="4509120"/>
            <a:ext cx="5079113" cy="1512168"/>
          </a:xfrm>
        </p:spPr>
        <p:txBody>
          <a:bodyPr/>
          <a:lstStyle/>
          <a:p>
            <a:pPr marL="0" indent="0">
              <a:buNone/>
            </a:pPr>
            <a:r>
              <a:rPr lang="en-US" sz="2000" dirty="0" smtClean="0">
                <a:latin typeface="Arial" charset="0"/>
                <a:ea typeface="Arial" charset="0"/>
                <a:cs typeface="Arial" charset="0"/>
              </a:rPr>
              <a:t>In 1911, the Cambridge Suffragists gathered together and refused to fill in the Census. If the government wouldn’t treat them as citizens, they would not comply with it’s regulations. </a:t>
            </a:r>
            <a:endParaRPr lang="en-US" sz="2000" dirty="0">
              <a:latin typeface="Arial" charset="0"/>
              <a:ea typeface="Arial" charset="0"/>
              <a:cs typeface="Arial" charset="0"/>
            </a:endParaRPr>
          </a:p>
        </p:txBody>
      </p:sp>
      <p:sp>
        <p:nvSpPr>
          <p:cNvPr id="8" name="TextBox 7"/>
          <p:cNvSpPr txBox="1"/>
          <p:nvPr/>
        </p:nvSpPr>
        <p:spPr>
          <a:xfrm>
            <a:off x="2195736" y="1700808"/>
            <a:ext cx="2304256" cy="2723823"/>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en-US" sz="1900" dirty="0" smtClean="0">
                <a:solidFill>
                  <a:schemeClr val="bg1"/>
                </a:solidFill>
              </a:rPr>
              <a:t>Here is a picture of Henry Fawcett, husband to </a:t>
            </a:r>
            <a:r>
              <a:rPr lang="en-US" sz="1900" dirty="0" err="1" smtClean="0">
                <a:solidFill>
                  <a:schemeClr val="bg1"/>
                </a:solidFill>
              </a:rPr>
              <a:t>Milicent</a:t>
            </a:r>
            <a:r>
              <a:rPr lang="en-US" sz="1900" dirty="0" smtClean="0">
                <a:solidFill>
                  <a:schemeClr val="bg1"/>
                </a:solidFill>
              </a:rPr>
              <a:t> who led the Suffragist movement. What do you think he thought of the campaign?</a:t>
            </a:r>
            <a:endParaRPr lang="en-US" sz="1900" dirty="0">
              <a:solidFill>
                <a:schemeClr val="bg1"/>
              </a:solidFill>
            </a:endParaRPr>
          </a:p>
        </p:txBody>
      </p:sp>
    </p:spTree>
    <p:extLst>
      <p:ext uri="{BB962C8B-B14F-4D97-AF65-F5344CB8AC3E}">
        <p14:creationId xmlns:p14="http://schemas.microsoft.com/office/powerpoint/2010/main" val="32420257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13523"/>
          <a:stretch/>
        </p:blipFill>
        <p:spPr>
          <a:xfrm>
            <a:off x="6012160" y="3125177"/>
            <a:ext cx="2383210" cy="2836132"/>
          </a:xfrm>
          <a:prstGeom prst="rect">
            <a:avLst/>
          </a:prstGeom>
        </p:spPr>
      </p:pic>
      <p:sp>
        <p:nvSpPr>
          <p:cNvPr id="5" name="TextBox 4"/>
          <p:cNvSpPr txBox="1"/>
          <p:nvPr/>
        </p:nvSpPr>
        <p:spPr>
          <a:xfrm>
            <a:off x="4283968" y="6165304"/>
            <a:ext cx="2352777" cy="369332"/>
          </a:xfrm>
          <a:prstGeom prst="rect">
            <a:avLst/>
          </a:prstGeom>
          <a:noFill/>
        </p:spPr>
        <p:txBody>
          <a:bodyPr wrap="none" rtlCol="0">
            <a:spAutoFit/>
          </a:bodyPr>
          <a:lstStyle/>
          <a:p>
            <a:r>
              <a:rPr lang="en-US" dirty="0" smtClean="0"/>
              <a:t>Photo from </a:t>
            </a:r>
            <a:r>
              <a:rPr lang="en-US" dirty="0" err="1" smtClean="0"/>
              <a:t>HerStoria</a:t>
            </a:r>
            <a:endParaRPr lang="en-US" dirty="0"/>
          </a:p>
        </p:txBody>
      </p:sp>
      <p:sp>
        <p:nvSpPr>
          <p:cNvPr id="6" name="Explosion 1 5"/>
          <p:cNvSpPr/>
          <p:nvPr/>
        </p:nvSpPr>
        <p:spPr>
          <a:xfrm rot="10800000">
            <a:off x="4788024" y="862162"/>
            <a:ext cx="5040560" cy="2664296"/>
          </a:xfrm>
          <a:prstGeom prst="irregularSeal1">
            <a:avLst/>
          </a:prstGeom>
          <a:solidFill>
            <a:srgbClr val="FF0000"/>
          </a:solidFill>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b="1">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7" name="TextBox 6"/>
          <p:cNvSpPr txBox="1"/>
          <p:nvPr/>
        </p:nvSpPr>
        <p:spPr>
          <a:xfrm>
            <a:off x="5545269" y="1618294"/>
            <a:ext cx="3526069" cy="1200329"/>
          </a:xfrm>
          <a:prstGeom prst="rect">
            <a:avLst/>
          </a:prstGeom>
          <a:noFill/>
        </p:spPr>
        <p:txBody>
          <a:bodyPr wrap="square" rtlCol="0">
            <a:spAutoFit/>
          </a:bodyPr>
          <a:lstStyle/>
          <a:p>
            <a:pPr algn="ctr"/>
            <a:r>
              <a:rPr lang="en-US" b="1" dirty="0" smtClean="0">
                <a:solidFill>
                  <a:srgbClr val="000000"/>
                </a:solidFill>
              </a:rPr>
              <a:t>FACTOID</a:t>
            </a:r>
          </a:p>
          <a:p>
            <a:pPr algn="ctr"/>
            <a:r>
              <a:rPr lang="en-US" b="1" dirty="0" smtClean="0">
                <a:solidFill>
                  <a:srgbClr val="000000"/>
                </a:solidFill>
              </a:rPr>
              <a:t>‘Suffrage’ means the right to vote. This is why they called themselves Suffragettes!</a:t>
            </a:r>
            <a:endParaRPr lang="en-US" b="1" dirty="0">
              <a:solidFill>
                <a:srgbClr val="000000"/>
              </a:solidFill>
            </a:endParaRPr>
          </a:p>
        </p:txBody>
      </p:sp>
      <p:sp>
        <p:nvSpPr>
          <p:cNvPr id="3" name="TextBox 2"/>
          <p:cNvSpPr txBox="1"/>
          <p:nvPr/>
        </p:nvSpPr>
        <p:spPr>
          <a:xfrm>
            <a:off x="102332" y="1786909"/>
            <a:ext cx="5442937" cy="4093428"/>
          </a:xfrm>
          <a:prstGeom prst="rect">
            <a:avLst/>
          </a:prstGeom>
          <a:noFill/>
        </p:spPr>
        <p:txBody>
          <a:bodyPr wrap="square" rtlCol="0">
            <a:spAutoFit/>
          </a:bodyPr>
          <a:lstStyle/>
          <a:p>
            <a:r>
              <a:rPr lang="en-US" sz="2000" dirty="0" smtClean="0"/>
              <a:t>In the early 1900s, some women got tired </a:t>
            </a:r>
            <a:endParaRPr lang="en-US" sz="2000" dirty="0" smtClean="0"/>
          </a:p>
          <a:p>
            <a:r>
              <a:rPr lang="en-US" sz="2000" dirty="0" smtClean="0"/>
              <a:t>of </a:t>
            </a:r>
            <a:r>
              <a:rPr lang="en-US" sz="2000" dirty="0" smtClean="0"/>
              <a:t>the lack of progress the Suffra</a:t>
            </a:r>
            <a:r>
              <a:rPr lang="en-US" sz="2000" dirty="0" smtClean="0">
                <a:solidFill>
                  <a:srgbClr val="FFFF00"/>
                </a:solidFill>
              </a:rPr>
              <a:t>gists</a:t>
            </a:r>
            <a:r>
              <a:rPr lang="en-US" sz="2000" dirty="0" smtClean="0"/>
              <a:t> had made using peaceful means. They broke </a:t>
            </a:r>
            <a:endParaRPr lang="en-US" sz="2000" dirty="0" smtClean="0"/>
          </a:p>
          <a:p>
            <a:r>
              <a:rPr lang="en-US" sz="2000" dirty="0" smtClean="0"/>
              <a:t>away </a:t>
            </a:r>
            <a:r>
              <a:rPr lang="en-US" sz="2000" dirty="0" smtClean="0"/>
              <a:t>into a new group called the </a:t>
            </a:r>
            <a:endParaRPr lang="en-US" sz="2000" dirty="0" smtClean="0"/>
          </a:p>
          <a:p>
            <a:r>
              <a:rPr lang="en-US" sz="2000" dirty="0" smtClean="0"/>
              <a:t>Suffra</a:t>
            </a:r>
            <a:r>
              <a:rPr lang="en-US" sz="2000" dirty="0" smtClean="0">
                <a:solidFill>
                  <a:srgbClr val="14EF1C"/>
                </a:solidFill>
              </a:rPr>
              <a:t>gettes</a:t>
            </a:r>
            <a:r>
              <a:rPr lang="en-US" sz="2000" dirty="0" smtClean="0"/>
              <a:t>. </a:t>
            </a:r>
          </a:p>
          <a:p>
            <a:endParaRPr lang="en-US" sz="2000" dirty="0"/>
          </a:p>
          <a:p>
            <a:r>
              <a:rPr lang="en-US" sz="2000" dirty="0" smtClean="0"/>
              <a:t>The Suffra</a:t>
            </a:r>
            <a:r>
              <a:rPr lang="en-US" sz="2000" dirty="0" smtClean="0">
                <a:solidFill>
                  <a:srgbClr val="14EF1C"/>
                </a:solidFill>
              </a:rPr>
              <a:t>gettes</a:t>
            </a:r>
            <a:r>
              <a:rPr lang="en-US" sz="2000" dirty="0" smtClean="0"/>
              <a:t> used much more violent means to pressure the government into giving them the vote. They planted bombs at train stations, churches and even at the houses of politicians! They smashed all the shop windows in Oxford Street and even slashed up paintings in the National Portrait Gallery!</a:t>
            </a:r>
            <a:endParaRPr lang="en-US" sz="2000" dirty="0"/>
          </a:p>
        </p:txBody>
      </p:sp>
      <p:sp>
        <p:nvSpPr>
          <p:cNvPr id="2" name="Title 1"/>
          <p:cNvSpPr>
            <a:spLocks noGrp="1"/>
          </p:cNvSpPr>
          <p:nvPr>
            <p:ph type="title"/>
          </p:nvPr>
        </p:nvSpPr>
        <p:spPr/>
        <p:txBody>
          <a:bodyPr/>
          <a:lstStyle/>
          <a:p>
            <a:pPr algn="ctr"/>
            <a:r>
              <a:rPr lang="en-GB" dirty="0" smtClean="0"/>
              <a:t>Women </a:t>
            </a:r>
            <a:r>
              <a:rPr lang="en-GB" dirty="0" smtClean="0"/>
              <a:t>Fight </a:t>
            </a:r>
            <a:r>
              <a:rPr lang="en-GB" dirty="0"/>
              <a:t>B</a:t>
            </a:r>
            <a:r>
              <a:rPr lang="en-GB" dirty="0" smtClean="0"/>
              <a:t>ack</a:t>
            </a:r>
            <a:r>
              <a:rPr lang="en-GB" dirty="0" smtClean="0"/>
              <a:t>, </a:t>
            </a:r>
            <a:r>
              <a:rPr lang="en-GB" dirty="0" smtClean="0"/>
              <a:t>Harder</a:t>
            </a:r>
            <a:r>
              <a:rPr lang="en-GB" dirty="0" smtClean="0"/>
              <a:t>!</a:t>
            </a:r>
            <a:endParaRPr lang="en-GB" dirty="0"/>
          </a:p>
        </p:txBody>
      </p:sp>
    </p:spTree>
    <p:extLst>
      <p:ext uri="{BB962C8B-B14F-4D97-AF65-F5344CB8AC3E}">
        <p14:creationId xmlns:p14="http://schemas.microsoft.com/office/powerpoint/2010/main" val="326134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Suffragettes in </a:t>
            </a:r>
            <a:r>
              <a:rPr lang="en-US" dirty="0"/>
              <a:t>C</a:t>
            </a:r>
            <a:r>
              <a:rPr lang="en-US" dirty="0" smtClean="0"/>
              <a:t>ambridge</a:t>
            </a:r>
            <a:endParaRPr lang="en-US" dirty="0"/>
          </a:p>
        </p:txBody>
      </p:sp>
      <p:sp>
        <p:nvSpPr>
          <p:cNvPr id="3" name="Content Placeholder 2"/>
          <p:cNvSpPr>
            <a:spLocks noGrp="1"/>
          </p:cNvSpPr>
          <p:nvPr>
            <p:ph idx="1"/>
          </p:nvPr>
        </p:nvSpPr>
        <p:spPr>
          <a:xfrm>
            <a:off x="179512" y="1628800"/>
            <a:ext cx="8856984" cy="2160240"/>
          </a:xfrm>
        </p:spPr>
        <p:txBody>
          <a:bodyPr/>
          <a:lstStyle/>
          <a:p>
            <a:pPr marL="0" indent="0">
              <a:buNone/>
            </a:pPr>
            <a:r>
              <a:rPr lang="en-US" sz="2000" dirty="0" smtClean="0">
                <a:latin typeface="Arial" charset="0"/>
                <a:ea typeface="Arial" charset="0"/>
                <a:cs typeface="Arial" charset="0"/>
              </a:rPr>
              <a:t>Like the Suffra</a:t>
            </a:r>
            <a:r>
              <a:rPr lang="en-US" sz="2000" dirty="0" smtClean="0">
                <a:solidFill>
                  <a:srgbClr val="FFFF00"/>
                </a:solidFill>
                <a:latin typeface="Arial" charset="0"/>
                <a:ea typeface="Arial" charset="0"/>
                <a:cs typeface="Arial" charset="0"/>
              </a:rPr>
              <a:t>gists</a:t>
            </a:r>
            <a:r>
              <a:rPr lang="en-US" sz="2000" dirty="0" smtClean="0">
                <a:latin typeface="Arial" charset="0"/>
                <a:ea typeface="Arial" charset="0"/>
                <a:cs typeface="Arial" charset="0"/>
              </a:rPr>
              <a:t>, the suffra</a:t>
            </a:r>
            <a:r>
              <a:rPr lang="en-US" sz="2000" dirty="0" smtClean="0">
                <a:solidFill>
                  <a:srgbClr val="14EF1C"/>
                </a:solidFill>
                <a:latin typeface="Arial" charset="0"/>
                <a:ea typeface="Arial" charset="0"/>
                <a:cs typeface="Arial" charset="0"/>
              </a:rPr>
              <a:t>gettes</a:t>
            </a:r>
            <a:r>
              <a:rPr lang="en-US" sz="2000" dirty="0" smtClean="0">
                <a:latin typeface="Arial" charset="0"/>
                <a:ea typeface="Arial" charset="0"/>
                <a:cs typeface="Arial" charset="0"/>
              </a:rPr>
              <a:t> were also very active in Cambridge. Their leader, </a:t>
            </a:r>
            <a:r>
              <a:rPr lang="en-US" sz="2000" dirty="0" err="1" smtClean="0">
                <a:latin typeface="Arial" charset="0"/>
                <a:ea typeface="Arial" charset="0"/>
                <a:cs typeface="Arial" charset="0"/>
              </a:rPr>
              <a:t>Emmeline</a:t>
            </a:r>
            <a:r>
              <a:rPr lang="en-US" sz="2000" dirty="0" smtClean="0">
                <a:latin typeface="Arial" charset="0"/>
                <a:ea typeface="Arial" charset="0"/>
                <a:cs typeface="Arial" charset="0"/>
              </a:rPr>
              <a:t> Pankhurst came to speak three times!</a:t>
            </a:r>
          </a:p>
          <a:p>
            <a:pPr marL="0" indent="0">
              <a:buNone/>
            </a:pPr>
            <a:endParaRPr lang="en-US" sz="300" dirty="0" smtClean="0">
              <a:latin typeface="Arial" charset="0"/>
              <a:ea typeface="Arial" charset="0"/>
              <a:cs typeface="Arial" charset="0"/>
            </a:endParaRPr>
          </a:p>
          <a:p>
            <a:pPr marL="0" indent="0">
              <a:buNone/>
            </a:pPr>
            <a:r>
              <a:rPr lang="en-US" sz="2000" dirty="0" smtClean="0">
                <a:latin typeface="Arial" charset="0"/>
                <a:ea typeface="Arial" charset="0"/>
                <a:cs typeface="Arial" charset="0"/>
              </a:rPr>
              <a:t>Their speeches often became loud or violent events, as men tried to prevent the Suffragettes from getting across their message. Opponents would </a:t>
            </a:r>
            <a:r>
              <a:rPr lang="en-US" sz="2000" dirty="0">
                <a:latin typeface="Arial" charset="0"/>
                <a:ea typeface="Arial" charset="0"/>
                <a:cs typeface="Arial" charset="0"/>
              </a:rPr>
              <a:t>sing, blow whistles, or even ring the bells of Great St Mary’s for hours, so no one could hear the speakers. </a:t>
            </a:r>
          </a:p>
          <a:p>
            <a:pPr marL="0" indent="0">
              <a:buNone/>
            </a:pPr>
            <a:endParaRPr lang="en-US" sz="1100" dirty="0"/>
          </a:p>
        </p:txBody>
      </p:sp>
      <p:pic>
        <p:nvPicPr>
          <p:cNvPr id="4" name="Picture 3"/>
          <p:cNvPicPr>
            <a:picLocks noChangeAspect="1"/>
          </p:cNvPicPr>
          <p:nvPr/>
        </p:nvPicPr>
        <p:blipFill>
          <a:blip r:embed="rId2"/>
          <a:stretch>
            <a:fillRect/>
          </a:stretch>
        </p:blipFill>
        <p:spPr>
          <a:xfrm>
            <a:off x="5256183" y="3505747"/>
            <a:ext cx="3780313" cy="2515541"/>
          </a:xfrm>
          <a:prstGeom prst="rect">
            <a:avLst/>
          </a:prstGeom>
        </p:spPr>
      </p:pic>
      <p:sp>
        <p:nvSpPr>
          <p:cNvPr id="5" name="TextBox 4"/>
          <p:cNvSpPr txBox="1"/>
          <p:nvPr/>
        </p:nvSpPr>
        <p:spPr>
          <a:xfrm>
            <a:off x="179512" y="3774519"/>
            <a:ext cx="4970429" cy="2246769"/>
          </a:xfrm>
          <a:prstGeom prst="rect">
            <a:avLst/>
          </a:prstGeom>
          <a:noFill/>
        </p:spPr>
        <p:style>
          <a:lnRef idx="2">
            <a:schemeClr val="accent2"/>
          </a:lnRef>
          <a:fillRef idx="1">
            <a:schemeClr val="lt1"/>
          </a:fillRef>
          <a:effectRef idx="0">
            <a:schemeClr val="accent2"/>
          </a:effectRef>
          <a:fontRef idx="minor">
            <a:schemeClr val="dk1"/>
          </a:fontRef>
        </p:style>
        <p:txBody>
          <a:bodyPr wrap="square" rtlCol="0">
            <a:spAutoFit/>
          </a:bodyPr>
          <a:lstStyle/>
          <a:p>
            <a:pPr marL="0" indent="0">
              <a:buNone/>
            </a:pPr>
            <a:r>
              <a:rPr lang="en-US" sz="2000" dirty="0">
                <a:solidFill>
                  <a:srgbClr val="FFFFFF"/>
                </a:solidFill>
                <a:latin typeface="Arial" charset="0"/>
                <a:ea typeface="Arial" charset="0"/>
                <a:cs typeface="Arial" charset="0"/>
              </a:rPr>
              <a:t>Once, a suffragette, Mrs </a:t>
            </a:r>
            <a:r>
              <a:rPr lang="en-US" sz="2000" dirty="0" err="1">
                <a:solidFill>
                  <a:srgbClr val="FFFFFF"/>
                </a:solidFill>
                <a:latin typeface="Arial" charset="0"/>
                <a:ea typeface="Arial" charset="0"/>
                <a:cs typeface="Arial" charset="0"/>
              </a:rPr>
              <a:t>Brailsford</a:t>
            </a:r>
            <a:r>
              <a:rPr lang="en-US" sz="2000" dirty="0">
                <a:solidFill>
                  <a:srgbClr val="FFFFFF"/>
                </a:solidFill>
                <a:latin typeface="Arial" charset="0"/>
                <a:ea typeface="Arial" charset="0"/>
                <a:cs typeface="Arial" charset="0"/>
              </a:rPr>
              <a:t> was speaking to a crowd from a lorry on Parker’s Piece. Children and teenagers, trying to silence Mrs </a:t>
            </a:r>
            <a:r>
              <a:rPr lang="en-US" sz="2000" dirty="0" err="1">
                <a:solidFill>
                  <a:srgbClr val="FFFFFF"/>
                </a:solidFill>
                <a:latin typeface="Arial" charset="0"/>
                <a:ea typeface="Arial" charset="0"/>
                <a:cs typeface="Arial" charset="0"/>
              </a:rPr>
              <a:t>Brailsford</a:t>
            </a:r>
            <a:r>
              <a:rPr lang="en-US" sz="2000" dirty="0">
                <a:solidFill>
                  <a:srgbClr val="FFFFFF"/>
                </a:solidFill>
                <a:latin typeface="Arial" charset="0"/>
                <a:ea typeface="Arial" charset="0"/>
                <a:cs typeface="Arial" charset="0"/>
              </a:rPr>
              <a:t>, started moving the van from side to side, then pushed it into the middle of a cricket match</a:t>
            </a:r>
            <a:r>
              <a:rPr lang="en-US" sz="2000" dirty="0" smtClean="0">
                <a:solidFill>
                  <a:srgbClr val="FFFFFF"/>
                </a:solidFill>
                <a:latin typeface="Arial" charset="0"/>
                <a:ea typeface="Arial" charset="0"/>
                <a:cs typeface="Arial" charset="0"/>
              </a:rPr>
              <a:t>!</a:t>
            </a:r>
            <a:endParaRPr lang="en-US" sz="2000" dirty="0">
              <a:solidFill>
                <a:srgbClr val="FFFFFF"/>
              </a:solidFill>
              <a:latin typeface="Arial" charset="0"/>
              <a:ea typeface="Arial" charset="0"/>
              <a:cs typeface="Arial" charset="0"/>
            </a:endParaRPr>
          </a:p>
        </p:txBody>
      </p:sp>
      <p:sp>
        <p:nvSpPr>
          <p:cNvPr id="6" name="TextBox 5"/>
          <p:cNvSpPr txBox="1"/>
          <p:nvPr/>
        </p:nvSpPr>
        <p:spPr>
          <a:xfrm>
            <a:off x="3203848" y="6008221"/>
            <a:ext cx="4248472" cy="877163"/>
          </a:xfrm>
          <a:prstGeom prst="rect">
            <a:avLst/>
          </a:prstGeom>
          <a:noFill/>
        </p:spPr>
        <p:txBody>
          <a:bodyPr wrap="square" rtlCol="0">
            <a:spAutoFit/>
          </a:bodyPr>
          <a:lstStyle/>
          <a:p>
            <a:r>
              <a:rPr lang="en-US" sz="1700" dirty="0" smtClean="0"/>
              <a:t>Photo of Suffragette leader </a:t>
            </a:r>
            <a:r>
              <a:rPr lang="en-US" sz="1700" dirty="0" err="1" smtClean="0"/>
              <a:t>Emmeline</a:t>
            </a:r>
            <a:r>
              <a:rPr lang="en-US" sz="1700" dirty="0" smtClean="0"/>
              <a:t> Pankhurst talking from a car to a large audience</a:t>
            </a:r>
            <a:endParaRPr lang="en-US" sz="1700" dirty="0"/>
          </a:p>
        </p:txBody>
      </p:sp>
    </p:spTree>
    <p:extLst>
      <p:ext uri="{BB962C8B-B14F-4D97-AF65-F5344CB8AC3E}">
        <p14:creationId xmlns:p14="http://schemas.microsoft.com/office/powerpoint/2010/main" val="17910812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“Deeds </a:t>
            </a:r>
            <a:r>
              <a:rPr lang="en-US" dirty="0"/>
              <a:t>N</a:t>
            </a:r>
            <a:r>
              <a:rPr lang="en-US" dirty="0" smtClean="0"/>
              <a:t>ot Words”</a:t>
            </a:r>
            <a:endParaRPr lang="en-US" dirty="0"/>
          </a:p>
        </p:txBody>
      </p:sp>
      <p:sp>
        <p:nvSpPr>
          <p:cNvPr id="3" name="Content Placeholder 2"/>
          <p:cNvSpPr>
            <a:spLocks noGrp="1"/>
          </p:cNvSpPr>
          <p:nvPr>
            <p:ph idx="1"/>
          </p:nvPr>
        </p:nvSpPr>
        <p:spPr>
          <a:xfrm>
            <a:off x="179512" y="4653483"/>
            <a:ext cx="8964488" cy="1583829"/>
          </a:xfrm>
        </p:spPr>
        <p:txBody>
          <a:bodyPr/>
          <a:lstStyle/>
          <a:p>
            <a:pPr marL="0" indent="0">
              <a:buNone/>
            </a:pPr>
            <a:r>
              <a:rPr lang="en-GB" sz="2200" dirty="0" smtClean="0">
                <a:latin typeface="Arial" charset="0"/>
                <a:ea typeface="Arial" charset="0"/>
                <a:cs typeface="Arial" charset="0"/>
              </a:rPr>
              <a:t>At almost the same time, a square parcel, labelled ‘Votes for Women”, was discovered in the lounge of a hotel in Cambridge! Everyone was terrified because they thought it was another bomb, about to explode, but it turned to be only a block of wood!</a:t>
            </a:r>
            <a:endParaRPr lang="en-GB" sz="2200" dirty="0">
              <a:latin typeface="Arial" charset="0"/>
              <a:ea typeface="Arial" charset="0"/>
              <a:cs typeface="Arial" charset="0"/>
            </a:endParaRPr>
          </a:p>
        </p:txBody>
      </p:sp>
      <p:pic>
        <p:nvPicPr>
          <p:cNvPr id="6" name="Picture 5"/>
          <p:cNvPicPr>
            <a:picLocks noChangeAspect="1"/>
          </p:cNvPicPr>
          <p:nvPr/>
        </p:nvPicPr>
        <p:blipFill rotWithShape="1">
          <a:blip r:embed="rId2"/>
          <a:srcRect l="11655" t="4820" r="7932"/>
          <a:stretch/>
        </p:blipFill>
        <p:spPr>
          <a:xfrm>
            <a:off x="6888507" y="1844824"/>
            <a:ext cx="2075981" cy="2592288"/>
          </a:xfrm>
          <a:prstGeom prst="rect">
            <a:avLst/>
          </a:prstGeom>
        </p:spPr>
      </p:pic>
      <p:sp>
        <p:nvSpPr>
          <p:cNvPr id="7" name="TextBox 6"/>
          <p:cNvSpPr txBox="1"/>
          <p:nvPr/>
        </p:nvSpPr>
        <p:spPr>
          <a:xfrm>
            <a:off x="179512" y="1700808"/>
            <a:ext cx="6696745" cy="3416320"/>
          </a:xfrm>
          <a:prstGeom prst="rect">
            <a:avLst/>
          </a:prstGeom>
          <a:noFill/>
        </p:spPr>
        <p:txBody>
          <a:bodyPr wrap="square" rtlCol="0">
            <a:spAutoFit/>
          </a:bodyPr>
          <a:lstStyle/>
          <a:p>
            <a:pPr marL="0" indent="0">
              <a:buNone/>
            </a:pPr>
            <a:r>
              <a:rPr lang="en-GB" sz="2200" dirty="0"/>
              <a:t>The Suffragettes did more than just talk – their motto was “Deeds not words</a:t>
            </a:r>
            <a:r>
              <a:rPr lang="en-GB" sz="2200" dirty="0" smtClean="0"/>
              <a:t>”. </a:t>
            </a:r>
            <a:r>
              <a:rPr lang="en-GB" sz="2200" dirty="0"/>
              <a:t>T</a:t>
            </a:r>
            <a:r>
              <a:rPr lang="en-GB" sz="2200" dirty="0" smtClean="0"/>
              <a:t>hey </a:t>
            </a:r>
            <a:r>
              <a:rPr lang="en-GB" sz="2200" dirty="0"/>
              <a:t>proved this in Cambridge!</a:t>
            </a:r>
          </a:p>
          <a:p>
            <a:pPr marL="0" indent="0">
              <a:buNone/>
            </a:pPr>
            <a:endParaRPr lang="en-GB" sz="1000" dirty="0"/>
          </a:p>
          <a:p>
            <a:pPr marL="0" indent="0">
              <a:buNone/>
            </a:pPr>
            <a:r>
              <a:rPr lang="en-GB" sz="2200" dirty="0"/>
              <a:t>In 1913, the Suffragettes tried to set fire to the Varsity Rugby Pavilion using a bomb they </a:t>
            </a:r>
            <a:r>
              <a:rPr lang="en-GB" sz="2200" dirty="0" smtClean="0"/>
              <a:t>had made </a:t>
            </a:r>
            <a:r>
              <a:rPr lang="en-GB" sz="2200" dirty="0"/>
              <a:t>at home in a mustard tin! A woman’s shoe and a card reading ‘Votes for women” was found near the scene of the crime!</a:t>
            </a:r>
          </a:p>
          <a:p>
            <a:endParaRPr lang="en-US" sz="2400" dirty="0"/>
          </a:p>
        </p:txBody>
      </p:sp>
    </p:spTree>
    <p:extLst>
      <p:ext uri="{BB962C8B-B14F-4D97-AF65-F5344CB8AC3E}">
        <p14:creationId xmlns:p14="http://schemas.microsoft.com/office/powerpoint/2010/main" val="14434485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That </a:t>
            </a:r>
            <a:r>
              <a:rPr lang="en-US" dirty="0" smtClean="0"/>
              <a:t>Wasn’t </a:t>
            </a:r>
            <a:r>
              <a:rPr lang="en-US" dirty="0"/>
              <a:t>A</a:t>
            </a:r>
            <a:r>
              <a:rPr lang="en-US" dirty="0" smtClean="0"/>
              <a:t>ll</a:t>
            </a:r>
            <a:r>
              <a:rPr lang="en-US" dirty="0" smtClean="0"/>
              <a:t>..!!</a:t>
            </a:r>
            <a:endParaRPr lang="en-US" dirty="0"/>
          </a:p>
        </p:txBody>
      </p:sp>
      <p:sp>
        <p:nvSpPr>
          <p:cNvPr id="3" name="Content Placeholder 2"/>
          <p:cNvSpPr>
            <a:spLocks noGrp="1"/>
          </p:cNvSpPr>
          <p:nvPr>
            <p:ph idx="1"/>
          </p:nvPr>
        </p:nvSpPr>
        <p:spPr>
          <a:xfrm>
            <a:off x="251520" y="3645024"/>
            <a:ext cx="8712968" cy="1367805"/>
          </a:xfrm>
        </p:spPr>
        <p:txBody>
          <a:bodyPr/>
          <a:lstStyle/>
          <a:p>
            <a:pPr marL="0" indent="0">
              <a:buNone/>
            </a:pPr>
            <a:r>
              <a:rPr lang="en-US" sz="2800" dirty="0" smtClean="0">
                <a:latin typeface="Arial" charset="0"/>
                <a:ea typeface="Arial" charset="0"/>
                <a:cs typeface="Arial" charset="0"/>
              </a:rPr>
              <a:t>And as if that weren’t enough, the Suffragettes also planted a bomb at a railway crossing! It was made from a bootlace, leading into a tin </a:t>
            </a:r>
            <a:r>
              <a:rPr lang="en-US" sz="2800" dirty="0">
                <a:latin typeface="Arial" charset="0"/>
                <a:ea typeface="Arial" charset="0"/>
                <a:cs typeface="Arial" charset="0"/>
              </a:rPr>
              <a:t>f</a:t>
            </a:r>
            <a:r>
              <a:rPr lang="en-US" sz="2800" dirty="0" smtClean="0">
                <a:latin typeface="Arial" charset="0"/>
                <a:ea typeface="Arial" charset="0"/>
                <a:cs typeface="Arial" charset="0"/>
              </a:rPr>
              <a:t>illed with flammable materials, like cotton-wool soaked in oil and charcoal. It didn’t go off, but it was a close call!</a:t>
            </a:r>
          </a:p>
        </p:txBody>
      </p:sp>
      <p:pic>
        <p:nvPicPr>
          <p:cNvPr id="5" name="Picture 4"/>
          <p:cNvPicPr>
            <a:picLocks noChangeAspect="1"/>
          </p:cNvPicPr>
          <p:nvPr/>
        </p:nvPicPr>
        <p:blipFill>
          <a:blip r:embed="rId2"/>
          <a:stretch>
            <a:fillRect/>
          </a:stretch>
        </p:blipFill>
        <p:spPr>
          <a:xfrm>
            <a:off x="200022" y="1916832"/>
            <a:ext cx="2211738" cy="1592451"/>
          </a:xfrm>
          <a:prstGeom prst="rect">
            <a:avLst/>
          </a:prstGeom>
        </p:spPr>
      </p:pic>
      <p:sp>
        <p:nvSpPr>
          <p:cNvPr id="6" name="TextBox 5"/>
          <p:cNvSpPr txBox="1"/>
          <p:nvPr/>
        </p:nvSpPr>
        <p:spPr>
          <a:xfrm>
            <a:off x="2771800" y="1686287"/>
            <a:ext cx="6192688" cy="2246769"/>
          </a:xfrm>
          <a:prstGeom prst="rect">
            <a:avLst/>
          </a:prstGeom>
          <a:noFill/>
        </p:spPr>
        <p:txBody>
          <a:bodyPr wrap="square" rtlCol="0">
            <a:spAutoFit/>
          </a:bodyPr>
          <a:lstStyle/>
          <a:p>
            <a:r>
              <a:rPr lang="en-US" sz="2800" dirty="0"/>
              <a:t>In the same year, 1913, a suffragette was also convicted of setting fire to a house in </a:t>
            </a:r>
            <a:r>
              <a:rPr lang="en-US" sz="2800" dirty="0" err="1"/>
              <a:t>Storey’s</a:t>
            </a:r>
            <a:r>
              <a:rPr lang="en-US" sz="2800" dirty="0"/>
              <a:t> </a:t>
            </a:r>
            <a:r>
              <a:rPr lang="en-US" sz="2800" dirty="0" smtClean="0"/>
              <a:t>Way, just a few minutes from the town </a:t>
            </a:r>
            <a:r>
              <a:rPr lang="en-US" sz="2800" dirty="0" err="1" smtClean="0"/>
              <a:t>centre</a:t>
            </a:r>
            <a:r>
              <a:rPr lang="en-US" sz="2800" dirty="0" smtClean="0"/>
              <a:t>!</a:t>
            </a:r>
            <a:endParaRPr lang="en-US" sz="2800" dirty="0"/>
          </a:p>
          <a:p>
            <a:endParaRPr lang="en-US" sz="2800" dirty="0"/>
          </a:p>
        </p:txBody>
      </p:sp>
    </p:spTree>
    <p:extLst>
      <p:ext uri="{BB962C8B-B14F-4D97-AF65-F5344CB8AC3E}">
        <p14:creationId xmlns:p14="http://schemas.microsoft.com/office/powerpoint/2010/main" val="18526092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579296" cy="1143000"/>
          </a:xfrm>
        </p:spPr>
        <p:txBody>
          <a:bodyPr/>
          <a:lstStyle/>
          <a:p>
            <a:pPr algn="ctr"/>
            <a:r>
              <a:rPr lang="en-GB" dirty="0" smtClean="0"/>
              <a:t>A Sacrifice for the Cause</a:t>
            </a:r>
            <a:endParaRPr lang="en-GB" dirty="0"/>
          </a:p>
        </p:txBody>
      </p:sp>
      <p:sp>
        <p:nvSpPr>
          <p:cNvPr id="4" name="TextBox 3"/>
          <p:cNvSpPr txBox="1"/>
          <p:nvPr/>
        </p:nvSpPr>
        <p:spPr>
          <a:xfrm>
            <a:off x="4932040" y="4143856"/>
            <a:ext cx="184731" cy="369332"/>
          </a:xfrm>
          <a:prstGeom prst="rect">
            <a:avLst/>
          </a:prstGeom>
          <a:noFill/>
        </p:spPr>
        <p:txBody>
          <a:bodyPr wrap="none" rtlCol="0">
            <a:spAutoFit/>
          </a:bodyPr>
          <a:lstStyle/>
          <a:p>
            <a:endParaRPr lang="en-GB" dirty="0"/>
          </a:p>
        </p:txBody>
      </p:sp>
      <p:pic>
        <p:nvPicPr>
          <p:cNvPr id="3" name="Picture 2"/>
          <p:cNvPicPr>
            <a:picLocks noChangeAspect="1"/>
          </p:cNvPicPr>
          <p:nvPr/>
        </p:nvPicPr>
        <p:blipFill rotWithShape="1">
          <a:blip r:embed="rId3"/>
          <a:srcRect l="-1018" t="-461" r="1018" b="481"/>
          <a:stretch/>
        </p:blipFill>
        <p:spPr>
          <a:xfrm>
            <a:off x="179512" y="1844824"/>
            <a:ext cx="5544616" cy="2932407"/>
          </a:xfrm>
          <a:prstGeom prst="rect">
            <a:avLst/>
          </a:prstGeom>
        </p:spPr>
      </p:pic>
      <p:sp>
        <p:nvSpPr>
          <p:cNvPr id="5" name="TextBox 4"/>
          <p:cNvSpPr txBox="1"/>
          <p:nvPr/>
        </p:nvSpPr>
        <p:spPr>
          <a:xfrm>
            <a:off x="5868144" y="1700808"/>
            <a:ext cx="3096344" cy="4293483"/>
          </a:xfrm>
          <a:prstGeom prst="rect">
            <a:avLst/>
          </a:prstGeom>
          <a:noFill/>
        </p:spPr>
        <p:txBody>
          <a:bodyPr wrap="square" rtlCol="0">
            <a:spAutoFit/>
          </a:bodyPr>
          <a:lstStyle/>
          <a:p>
            <a:r>
              <a:rPr lang="en-US" sz="2100" dirty="0" smtClean="0"/>
              <a:t>In June 1913, Emily Davidson, a suffragette, died after she tried to pin a suffragette scarf to the King’s Horse as it raced in the Epsom Derby. </a:t>
            </a:r>
          </a:p>
          <a:p>
            <a:endParaRPr lang="en-US" sz="1100" dirty="0"/>
          </a:p>
          <a:p>
            <a:r>
              <a:rPr lang="en-US" sz="2100" dirty="0" smtClean="0"/>
              <a:t>People are unsure whether she intended to die, but regardless, she became a </a:t>
            </a:r>
            <a:r>
              <a:rPr lang="en-US" sz="2100" dirty="0" smtClean="0">
                <a:solidFill>
                  <a:schemeClr val="accent1">
                    <a:lumMod val="60000"/>
                    <a:lumOff val="40000"/>
                  </a:schemeClr>
                </a:solidFill>
              </a:rPr>
              <a:t>martyr</a:t>
            </a:r>
            <a:r>
              <a:rPr lang="en-US" sz="2100" dirty="0" smtClean="0"/>
              <a:t> for the Suffragette cause.</a:t>
            </a:r>
            <a:endParaRPr lang="en-US" sz="2100" dirty="0"/>
          </a:p>
        </p:txBody>
      </p:sp>
      <p:sp>
        <p:nvSpPr>
          <p:cNvPr id="9" name="Up Arrow 8"/>
          <p:cNvSpPr/>
          <p:nvPr/>
        </p:nvSpPr>
        <p:spPr>
          <a:xfrm>
            <a:off x="827584" y="4581128"/>
            <a:ext cx="216024" cy="864096"/>
          </a:xfrm>
          <a:prstGeom prst="upArrow">
            <a:avLst/>
          </a:prstGeom>
          <a:solidFill>
            <a:srgbClr val="0000FF"/>
          </a:solidFill>
          <a:ln>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Box 9"/>
          <p:cNvSpPr txBox="1"/>
          <p:nvPr/>
        </p:nvSpPr>
        <p:spPr>
          <a:xfrm>
            <a:off x="539552" y="5477162"/>
            <a:ext cx="1944216" cy="400110"/>
          </a:xfrm>
          <a:prstGeom prst="rect">
            <a:avLst/>
          </a:prstGeom>
          <a:noFill/>
        </p:spPr>
        <p:txBody>
          <a:bodyPr wrap="square" rtlCol="0">
            <a:spAutoFit/>
          </a:bodyPr>
          <a:lstStyle/>
          <a:p>
            <a:r>
              <a:rPr lang="en-US" sz="2000" dirty="0" smtClean="0"/>
              <a:t>Emily</a:t>
            </a:r>
            <a:endParaRPr lang="en-US" sz="2000" dirty="0"/>
          </a:p>
        </p:txBody>
      </p:sp>
      <p:sp>
        <p:nvSpPr>
          <p:cNvPr id="11" name="Up Arrow 10"/>
          <p:cNvSpPr/>
          <p:nvPr/>
        </p:nvSpPr>
        <p:spPr>
          <a:xfrm>
            <a:off x="4139952" y="4581128"/>
            <a:ext cx="216024" cy="864096"/>
          </a:xfrm>
          <a:prstGeom prst="upArrow">
            <a:avLst/>
          </a:prstGeom>
          <a:solidFill>
            <a:srgbClr val="0000FF"/>
          </a:solidFill>
          <a:ln>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TextBox 11"/>
          <p:cNvSpPr txBox="1"/>
          <p:nvPr/>
        </p:nvSpPr>
        <p:spPr>
          <a:xfrm>
            <a:off x="3131840" y="5445224"/>
            <a:ext cx="2592288" cy="400110"/>
          </a:xfrm>
          <a:prstGeom prst="rect">
            <a:avLst/>
          </a:prstGeom>
          <a:noFill/>
        </p:spPr>
        <p:txBody>
          <a:bodyPr wrap="square" rtlCol="0">
            <a:spAutoFit/>
          </a:bodyPr>
          <a:lstStyle/>
          <a:p>
            <a:r>
              <a:rPr lang="en-US" sz="2000" dirty="0" smtClean="0"/>
              <a:t>The King’s Horse</a:t>
            </a:r>
            <a:endParaRPr lang="en-US" sz="2000" dirty="0"/>
          </a:p>
        </p:txBody>
      </p:sp>
      <p:sp>
        <p:nvSpPr>
          <p:cNvPr id="13" name="TextBox 12"/>
          <p:cNvSpPr txBox="1"/>
          <p:nvPr/>
        </p:nvSpPr>
        <p:spPr>
          <a:xfrm>
            <a:off x="3563888" y="6093296"/>
            <a:ext cx="3173878" cy="369332"/>
          </a:xfrm>
          <a:prstGeom prst="rect">
            <a:avLst/>
          </a:prstGeom>
          <a:noFill/>
        </p:spPr>
        <p:txBody>
          <a:bodyPr wrap="none" rtlCol="0">
            <a:spAutoFit/>
          </a:bodyPr>
          <a:lstStyle/>
          <a:p>
            <a:r>
              <a:rPr lang="en-US" dirty="0" smtClean="0"/>
              <a:t>Photo from the British Library</a:t>
            </a:r>
            <a:endParaRPr lang="en-US" dirty="0"/>
          </a:p>
        </p:txBody>
      </p:sp>
    </p:spTree>
    <p:extLst>
      <p:ext uri="{BB962C8B-B14F-4D97-AF65-F5344CB8AC3E}">
        <p14:creationId xmlns:p14="http://schemas.microsoft.com/office/powerpoint/2010/main" val="104051227"/>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4">
      <a:dk1>
        <a:srgbClr val="1C1C1C"/>
      </a:dk1>
      <a:lt1>
        <a:srgbClr val="FFFFFF"/>
      </a:lt1>
      <a:dk2>
        <a:srgbClr val="080808"/>
      </a:dk2>
      <a:lt2>
        <a:srgbClr val="E3EBF1"/>
      </a:lt2>
      <a:accent1>
        <a:srgbClr val="990000"/>
      </a:accent1>
      <a:accent2>
        <a:srgbClr val="008888"/>
      </a:accent2>
      <a:accent3>
        <a:srgbClr val="AAAAAA"/>
      </a:accent3>
      <a:accent4>
        <a:srgbClr val="DADADA"/>
      </a:accent4>
      <a:accent5>
        <a:srgbClr val="CAAAAA"/>
      </a:accent5>
      <a:accent6>
        <a:srgbClr val="007B7B"/>
      </a:accent6>
      <a:hlink>
        <a:srgbClr val="00BEB9"/>
      </a:hlink>
      <a:folHlink>
        <a:srgbClr val="F0E500"/>
      </a:folHlink>
    </a:clrScheme>
    <a:fontScheme name="Default Design">
      <a:majorFont>
        <a:latin typeface="Open Sans"/>
        <a:ea typeface="ＭＳ Ｐゴシック"/>
        <a:cs typeface="Arial"/>
      </a:majorFont>
      <a:minorFont>
        <a:latin typeface="Open Sans Light"/>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1C1C1C"/>
        </a:dk1>
        <a:lt1>
          <a:srgbClr val="FFFFFF"/>
        </a:lt1>
        <a:dk2>
          <a:srgbClr val="292929"/>
        </a:dk2>
        <a:lt2>
          <a:srgbClr val="E3EBF1"/>
        </a:lt2>
        <a:accent1>
          <a:srgbClr val="990000"/>
        </a:accent1>
        <a:accent2>
          <a:srgbClr val="008888"/>
        </a:accent2>
        <a:accent3>
          <a:srgbClr val="ACACAC"/>
        </a:accent3>
        <a:accent4>
          <a:srgbClr val="DADADA"/>
        </a:accent4>
        <a:accent5>
          <a:srgbClr val="CAAAAA"/>
        </a:accent5>
        <a:accent6>
          <a:srgbClr val="007B7B"/>
        </a:accent6>
        <a:hlink>
          <a:srgbClr val="00BEB9"/>
        </a:hlink>
        <a:folHlink>
          <a:srgbClr val="F0E500"/>
        </a:folHlink>
      </a:clrScheme>
      <a:clrMap bg1="dk2" tx1="lt1" bg2="dk1" tx2="lt2" accent1="accent1" accent2="accent2" accent3="accent3" accent4="accent4" accent5="accent5" accent6="accent6" hlink="hlink" folHlink="folHlink"/>
    </a:extraClrScheme>
    <a:extraClrScheme>
      <a:clrScheme name="Default Design 14">
        <a:dk1>
          <a:srgbClr val="1C1C1C"/>
        </a:dk1>
        <a:lt1>
          <a:srgbClr val="FFFFFF"/>
        </a:lt1>
        <a:dk2>
          <a:srgbClr val="080808"/>
        </a:dk2>
        <a:lt2>
          <a:srgbClr val="E3EBF1"/>
        </a:lt2>
        <a:accent1>
          <a:srgbClr val="990000"/>
        </a:accent1>
        <a:accent2>
          <a:srgbClr val="008888"/>
        </a:accent2>
        <a:accent3>
          <a:srgbClr val="AAAAAA"/>
        </a:accent3>
        <a:accent4>
          <a:srgbClr val="DADADA"/>
        </a:accent4>
        <a:accent5>
          <a:srgbClr val="CAAAAA"/>
        </a:accent5>
        <a:accent6>
          <a:srgbClr val="007B7B"/>
        </a:accent6>
        <a:hlink>
          <a:srgbClr val="00BEB9"/>
        </a:hlink>
        <a:folHlink>
          <a:srgbClr val="F0E5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6733</TotalTime>
  <Words>1895</Words>
  <Application>Microsoft Macintosh PowerPoint</Application>
  <PresentationFormat>On-screen Show (4:3)</PresentationFormat>
  <Paragraphs>139</Paragraphs>
  <Slides>20</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20</vt:i4>
      </vt:variant>
    </vt:vector>
  </HeadingPairs>
  <TitlesOfParts>
    <vt:vector size="29" baseType="lpstr">
      <vt:lpstr>Calibri</vt:lpstr>
      <vt:lpstr>Cambria</vt:lpstr>
      <vt:lpstr>ＭＳ Ｐゴシック</vt:lpstr>
      <vt:lpstr>ＭＳ 明朝</vt:lpstr>
      <vt:lpstr>Open Sans</vt:lpstr>
      <vt:lpstr>Open Sans Light</vt:lpstr>
      <vt:lpstr>Times New Roman</vt:lpstr>
      <vt:lpstr>Arial</vt:lpstr>
      <vt:lpstr>Default Design</vt:lpstr>
      <vt:lpstr>The Cambridge Suffragettes </vt:lpstr>
      <vt:lpstr>It’s Not Your Right!</vt:lpstr>
      <vt:lpstr>Women Fight Back!</vt:lpstr>
      <vt:lpstr>The Suffragists in Cambridge – “No vote, No Census!”</vt:lpstr>
      <vt:lpstr>Women Fight Back, Harder!</vt:lpstr>
      <vt:lpstr>The Suffragettes in Cambridge</vt:lpstr>
      <vt:lpstr>“Deeds Not Words”</vt:lpstr>
      <vt:lpstr>That Wasn’t All..!!</vt:lpstr>
      <vt:lpstr>A Sacrifice for the Cause</vt:lpstr>
      <vt:lpstr>Success!</vt:lpstr>
      <vt:lpstr>But the Fight Isn’t Over!</vt:lpstr>
      <vt:lpstr>Women Still Faced Problems!</vt:lpstr>
      <vt:lpstr>The Push for Change</vt:lpstr>
      <vt:lpstr>“Frustrate the Feminine Fanatics!”</vt:lpstr>
      <vt:lpstr>The Riot!</vt:lpstr>
      <vt:lpstr>The Steamboat Ladies</vt:lpstr>
      <vt:lpstr>A Degree, at Last!</vt:lpstr>
      <vt:lpstr>All That Hard Work Pays Off, Eventually!</vt:lpstr>
      <vt:lpstr>Discover More</vt:lpstr>
      <vt:lpstr>Web Resources available at: </vt:lpstr>
    </vt:vector>
  </TitlesOfParts>
  <Company>Taylor</Company>
  <LinksUpToDate>false</LinksUpToDate>
  <SharedDoc>false</SharedDoc>
  <HyperlinksChanged>false</HyperlinksChanged>
  <AppVersion>15.0031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Main</dc:creator>
  <cp:lastModifiedBy>Microsoft Office User</cp:lastModifiedBy>
  <cp:revision>187</cp:revision>
  <dcterms:created xsi:type="dcterms:W3CDTF">2015-03-12T11:07:07Z</dcterms:created>
  <dcterms:modified xsi:type="dcterms:W3CDTF">2017-09-20T10:11:04Z</dcterms:modified>
</cp:coreProperties>
</file>