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93" r:id="rId2"/>
    <p:sldId id="294" r:id="rId3"/>
    <p:sldId id="295" r:id="rId4"/>
    <p:sldId id="296" r:id="rId5"/>
    <p:sldId id="297" r:id="rId6"/>
    <p:sldId id="298" r:id="rId7"/>
    <p:sldId id="299" r:id="rId8"/>
    <p:sldId id="258" r:id="rId9"/>
    <p:sldId id="265" r:id="rId10"/>
    <p:sldId id="275" r:id="rId11"/>
    <p:sldId id="266" r:id="rId12"/>
    <p:sldId id="267" r:id="rId13"/>
    <p:sldId id="277" r:id="rId14"/>
    <p:sldId id="276" r:id="rId15"/>
    <p:sldId id="268" r:id="rId16"/>
    <p:sldId id="273" r:id="rId17"/>
    <p:sldId id="280" r:id="rId18"/>
    <p:sldId id="278" r:id="rId19"/>
    <p:sldId id="281" r:id="rId20"/>
    <p:sldId id="300" r:id="rId21"/>
    <p:sldId id="279" r:id="rId22"/>
    <p:sldId id="282" r:id="rId23"/>
    <p:sldId id="283" r:id="rId24"/>
    <p:sldId id="284" r:id="rId25"/>
    <p:sldId id="285" r:id="rId26"/>
    <p:sldId id="287" r:id="rId27"/>
    <p:sldId id="288" r:id="rId28"/>
    <p:sldId id="286" r:id="rId29"/>
    <p:sldId id="289" r:id="rId30"/>
    <p:sldId id="290" r:id="rId31"/>
    <p:sldId id="264" r:id="rId32"/>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521415D9-36F7-43E2-AB2F-B90AF26B5E84}">
      <p14:sectionLst xmlns:p14="http://schemas.microsoft.com/office/powerpoint/2010/main">
        <p14:section name="Untitled Section" id="{75B1C41C-FAAB-C241-A605-5E1B9B945B5B}">
          <p14:sldIdLst>
            <p14:sldId id="293"/>
            <p14:sldId id="294"/>
            <p14:sldId id="295"/>
            <p14:sldId id="296"/>
            <p14:sldId id="297"/>
            <p14:sldId id="298"/>
            <p14:sldId id="299"/>
            <p14:sldId id="258"/>
            <p14:sldId id="265"/>
            <p14:sldId id="275"/>
            <p14:sldId id="266"/>
            <p14:sldId id="267"/>
            <p14:sldId id="277"/>
            <p14:sldId id="276"/>
            <p14:sldId id="268"/>
            <p14:sldId id="273"/>
            <p14:sldId id="280"/>
            <p14:sldId id="278"/>
            <p14:sldId id="281"/>
            <p14:sldId id="300"/>
            <p14:sldId id="279"/>
            <p14:sldId id="282"/>
            <p14:sldId id="283"/>
            <p14:sldId id="284"/>
            <p14:sldId id="285"/>
            <p14:sldId id="287"/>
            <p14:sldId id="288"/>
            <p14:sldId id="286"/>
            <p14:sldId id="289"/>
            <p14:sldId id="290"/>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08" autoAdjust="0"/>
    <p:restoredTop sz="94677"/>
  </p:normalViewPr>
  <p:slideViewPr>
    <p:cSldViewPr>
      <p:cViewPr>
        <p:scale>
          <a:sx n="60" d="100"/>
          <a:sy n="60" d="100"/>
        </p:scale>
        <p:origin x="2376" y="88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16/05/2017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pPr/>
              <a:t>1</a:t>
            </a:fld>
            <a:endParaRPr lang="en-GB"/>
          </a:p>
        </p:txBody>
      </p:sp>
    </p:spTree>
    <p:extLst>
      <p:ext uri="{BB962C8B-B14F-4D97-AF65-F5344CB8AC3E}">
        <p14:creationId xmlns:p14="http://schemas.microsoft.com/office/powerpoint/2010/main" val="1138704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8</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eg"/><Relationship Id="rId5"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g"/><Relationship Id="rId3" Type="http://schemas.openxmlformats.org/officeDocument/2006/relationships/hyperlink" Target="http://theshakespeareblog.com/2015/02/celebrating-2016-in-stratford-upon-avon-preparations-begin/"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 Id="rId3" Type="http://schemas.openxmlformats.org/officeDocument/2006/relationships/image" Target="../media/image2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2636912"/>
            <a:ext cx="9144000" cy="1470025"/>
          </a:xfrm>
        </p:spPr>
        <p:txBody>
          <a:bodyPr/>
          <a:lstStyle/>
          <a:p>
            <a:pPr algn="ctr"/>
            <a:r>
              <a:rPr lang="en-GB" sz="3800" dirty="0" smtClean="0"/>
              <a:t>CREATING MY CAMBRIDGE WORKSHOP WITH MICHAEL ROSEN</a:t>
            </a:r>
            <a:endParaRPr lang="en-GB" sz="38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88" y="4455360"/>
            <a:ext cx="2420888" cy="2420888"/>
          </a:xfrm>
          <a:prstGeom prst="rect">
            <a:avLst/>
          </a:prstGeom>
        </p:spPr>
      </p:pic>
      <p:pic>
        <p:nvPicPr>
          <p:cNvPr id="6"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23528" y="4725144"/>
            <a:ext cx="2808310" cy="1872208"/>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00" y="4797152"/>
            <a:ext cx="2399348" cy="1800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92443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Who Was Roger Ascham?</a:t>
            </a:r>
            <a:endParaRPr lang="en-US" sz="4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7997" y="1700808"/>
            <a:ext cx="2658803" cy="4176464"/>
          </a:xfrm>
          <a:prstGeom prst="rect">
            <a:avLst/>
          </a:prstGeom>
        </p:spPr>
      </p:pic>
      <p:sp>
        <p:nvSpPr>
          <p:cNvPr id="5" name="TextBox 4"/>
          <p:cNvSpPr txBox="1"/>
          <p:nvPr/>
        </p:nvSpPr>
        <p:spPr>
          <a:xfrm>
            <a:off x="179512" y="1628800"/>
            <a:ext cx="5868144" cy="3447098"/>
          </a:xfrm>
          <a:prstGeom prst="rect">
            <a:avLst/>
          </a:prstGeom>
          <a:noFill/>
        </p:spPr>
        <p:txBody>
          <a:bodyPr wrap="square" rtlCol="0">
            <a:spAutoFit/>
          </a:bodyPr>
          <a:lstStyle/>
          <a:p>
            <a:r>
              <a:rPr lang="en-US" sz="2000" dirty="0" smtClean="0"/>
              <a:t>Roger Ascham was originally from </a:t>
            </a:r>
            <a:r>
              <a:rPr lang="en-US" sz="2000" dirty="0" err="1" smtClean="0"/>
              <a:t>Askam</a:t>
            </a:r>
            <a:r>
              <a:rPr lang="en-US" sz="2000" dirty="0" smtClean="0"/>
              <a:t> in Yorkshire. He came to Cambridge as a student aged about 15 in 1530 and then became a teacher of Greek </a:t>
            </a:r>
            <a:r>
              <a:rPr lang="en-US" sz="2000" dirty="0" err="1" smtClean="0"/>
              <a:t>aswell</a:t>
            </a:r>
            <a:r>
              <a:rPr lang="en-US" sz="2000" dirty="0" smtClean="0"/>
              <a:t> as Latin at St. John’s College at the University of Cambridge. </a:t>
            </a:r>
          </a:p>
          <a:p>
            <a:endParaRPr lang="en-US" sz="2000" dirty="0"/>
          </a:p>
          <a:p>
            <a:r>
              <a:rPr lang="en-US" sz="2000" dirty="0" smtClean="0"/>
              <a:t>Ascham is important because he worked for the Tudor monarchs and was Princess Elizabeth’s private tutor from 1558-1560 when she was 15-17 years old, before she became Queen.  </a:t>
            </a:r>
          </a:p>
          <a:p>
            <a:endParaRPr lang="en-US" dirty="0"/>
          </a:p>
        </p:txBody>
      </p:sp>
      <p:sp>
        <p:nvSpPr>
          <p:cNvPr id="6" name="Rounded Rectangle 5"/>
          <p:cNvSpPr/>
          <p:nvPr/>
        </p:nvSpPr>
        <p:spPr>
          <a:xfrm>
            <a:off x="624136" y="4797152"/>
            <a:ext cx="4978896" cy="122413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solidFill>
                  <a:schemeClr val="bg1"/>
                </a:solidFill>
                <a:latin typeface="+mj-ea"/>
                <a:ea typeface="+mj-ea"/>
              </a:rPr>
              <a:t>FACTOID! </a:t>
            </a:r>
          </a:p>
          <a:p>
            <a:pPr algn="ctr"/>
            <a:r>
              <a:rPr lang="en-US" sz="2000" b="1" dirty="0" smtClean="0">
                <a:solidFill>
                  <a:schemeClr val="bg1"/>
                </a:solidFill>
                <a:latin typeface="+mj-ea"/>
                <a:ea typeface="+mj-ea"/>
              </a:rPr>
              <a:t>Roger </a:t>
            </a:r>
            <a:r>
              <a:rPr lang="en-US" sz="2000" b="1" dirty="0">
                <a:solidFill>
                  <a:schemeClr val="bg1"/>
                </a:solidFill>
                <a:latin typeface="+mj-ea"/>
                <a:ea typeface="+mj-ea"/>
              </a:rPr>
              <a:t>Ascham also worked as a kind of diplomat, as a Latin Secretary to her sister, Queen Mary I and her brother Edward VI.</a:t>
            </a:r>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Who Was Queen Elizabeth I?</a:t>
            </a:r>
            <a:endParaRPr lang="en-GB" dirty="0"/>
          </a:p>
        </p:txBody>
      </p:sp>
      <p:sp>
        <p:nvSpPr>
          <p:cNvPr id="3" name="Rectangle 2"/>
          <p:cNvSpPr/>
          <p:nvPr/>
        </p:nvSpPr>
        <p:spPr>
          <a:xfrm>
            <a:off x="251520" y="1772815"/>
            <a:ext cx="5586576" cy="4154983"/>
          </a:xfrm>
          <a:prstGeom prst="rect">
            <a:avLst/>
          </a:prstGeom>
        </p:spPr>
        <p:txBody>
          <a:bodyPr wrap="square">
            <a:spAutoFit/>
          </a:bodyPr>
          <a:lstStyle/>
          <a:p>
            <a:pPr marL="0" marR="0">
              <a:spcBef>
                <a:spcPts val="0"/>
              </a:spcBef>
              <a:spcAft>
                <a:spcPts val="0"/>
              </a:spcAft>
            </a:pPr>
            <a:r>
              <a:rPr lang="en-US" sz="2400" dirty="0" smtClean="0">
                <a:ea typeface="Arial" charset="0"/>
                <a:cs typeface="Arial" charset="0"/>
              </a:rPr>
              <a:t>Queen Elizabeth I was daughter of Henry VIII and Anne Boleyn.</a:t>
            </a:r>
          </a:p>
          <a:p>
            <a:pPr marL="0" marR="0">
              <a:spcBef>
                <a:spcPts val="0"/>
              </a:spcBef>
              <a:spcAft>
                <a:spcPts val="0"/>
              </a:spcAft>
            </a:pPr>
            <a:endParaRPr lang="en-US" sz="2400" dirty="0">
              <a:ea typeface="Arial" charset="0"/>
              <a:cs typeface="Arial" charset="0"/>
            </a:endParaRPr>
          </a:p>
          <a:p>
            <a:pPr marL="0" marR="0">
              <a:spcBef>
                <a:spcPts val="0"/>
              </a:spcBef>
              <a:spcAft>
                <a:spcPts val="0"/>
              </a:spcAft>
            </a:pPr>
            <a:r>
              <a:rPr lang="en-US" sz="2400" dirty="0" smtClean="0">
                <a:ea typeface="Arial" charset="0"/>
                <a:cs typeface="Arial" charset="0"/>
              </a:rPr>
              <a:t>She was born in 1533 and reigned as Queen for 45 years, from 1558 - 1603. </a:t>
            </a:r>
          </a:p>
          <a:p>
            <a:pPr marL="0" marR="0">
              <a:spcBef>
                <a:spcPts val="0"/>
              </a:spcBef>
              <a:spcAft>
                <a:spcPts val="0"/>
              </a:spcAft>
            </a:pPr>
            <a:endParaRPr lang="en-US" sz="2400" dirty="0">
              <a:ea typeface="Arial" charset="0"/>
              <a:cs typeface="Arial" charset="0"/>
            </a:endParaRPr>
          </a:p>
          <a:p>
            <a:pPr marL="0" marR="0">
              <a:spcBef>
                <a:spcPts val="0"/>
              </a:spcBef>
              <a:spcAft>
                <a:spcPts val="0"/>
              </a:spcAft>
            </a:pPr>
            <a:r>
              <a:rPr lang="en-US" sz="2400" dirty="0" smtClean="0">
                <a:ea typeface="Arial" charset="0"/>
                <a:cs typeface="Arial" charset="0"/>
              </a:rPr>
              <a:t>She was brought up to read and write, not just in English, but also in International languages, Italian French and Spanish. </a:t>
            </a:r>
            <a:r>
              <a:rPr lang="en-US" sz="2400" dirty="0">
                <a:ea typeface="Arial" charset="0"/>
                <a:cs typeface="Arial" charset="0"/>
              </a:rPr>
              <a:t> </a:t>
            </a:r>
            <a:r>
              <a:rPr lang="en-US" sz="2400" dirty="0" smtClean="0">
                <a:ea typeface="Arial" charset="0"/>
                <a:cs typeface="Arial" charset="0"/>
              </a:rPr>
              <a:t>Elizabeth was best at the </a:t>
            </a:r>
            <a:r>
              <a:rPr lang="en-US" sz="2400" dirty="0">
                <a:ea typeface="Arial" charset="0"/>
                <a:cs typeface="Arial" charset="0"/>
              </a:rPr>
              <a:t>C</a:t>
            </a:r>
            <a:r>
              <a:rPr lang="en-US" sz="2400" dirty="0" smtClean="0">
                <a:ea typeface="Arial" charset="0"/>
                <a:cs typeface="Arial" charset="0"/>
              </a:rPr>
              <a:t>lassical languages, Latin and Greek.</a:t>
            </a:r>
            <a:endParaRPr lang="en-US" sz="2400" dirty="0">
              <a:effectLst/>
              <a:ea typeface="Arial" charset="0"/>
              <a:cs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0880" y="1872835"/>
            <a:ext cx="2848704" cy="3216279"/>
          </a:xfrm>
          <a:prstGeom prst="rect">
            <a:avLst/>
          </a:prstGeom>
        </p:spPr>
      </p:pic>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Queen Elizabeth I’s </a:t>
            </a:r>
            <a:br>
              <a:rPr lang="en-GB" dirty="0" smtClean="0"/>
            </a:br>
            <a:r>
              <a:rPr lang="en-GB" dirty="0" smtClean="0"/>
              <a:t>Connection to Cambridge </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179512" y="1677024"/>
            <a:ext cx="4531667" cy="4401205"/>
          </a:xfrm>
          <a:prstGeom prst="rect">
            <a:avLst/>
          </a:prstGeom>
        </p:spPr>
        <p:txBody>
          <a:bodyPr wrap="square">
            <a:spAutoFit/>
          </a:bodyPr>
          <a:lstStyle/>
          <a:p>
            <a:pPr marL="0" marR="0">
              <a:spcBef>
                <a:spcPts val="0"/>
              </a:spcBef>
              <a:spcAft>
                <a:spcPts val="0"/>
              </a:spcAft>
            </a:pPr>
            <a:r>
              <a:rPr lang="en-US" sz="2000" dirty="0" smtClean="0">
                <a:ea typeface="Arial" charset="0"/>
                <a:cs typeface="Arial" charset="0"/>
              </a:rPr>
              <a:t>Queen Elizabeth I stayed in Cambridge only once for a royal visit to the University on a tour of the area in 1564.</a:t>
            </a:r>
          </a:p>
          <a:p>
            <a:pPr marL="0" marR="0">
              <a:spcBef>
                <a:spcPts val="0"/>
              </a:spcBef>
              <a:spcAft>
                <a:spcPts val="0"/>
              </a:spcAft>
            </a:pPr>
            <a:endParaRPr lang="en-US" sz="2000" dirty="0">
              <a:ea typeface="Arial" charset="0"/>
              <a:cs typeface="Arial" charset="0"/>
            </a:endParaRPr>
          </a:p>
          <a:p>
            <a:pPr marL="0" marR="0">
              <a:spcBef>
                <a:spcPts val="0"/>
              </a:spcBef>
              <a:spcAft>
                <a:spcPts val="0"/>
              </a:spcAft>
            </a:pPr>
            <a:r>
              <a:rPr lang="en-US" sz="2000" dirty="0" smtClean="0">
                <a:ea typeface="Arial" charset="0"/>
                <a:cs typeface="Arial" charset="0"/>
              </a:rPr>
              <a:t>She is important to Cambridge as she granted a Royal Charter in 1575 with the Cambridge Coat of Arms, showing the River Cam, Great Bridge and Seahorses on it, which can still be seen on buildings around Cambridge today such as The Guildhall in Market Square</a:t>
            </a:r>
            <a:r>
              <a:rPr lang="en-US" sz="2000" dirty="0" smtClean="0">
                <a:latin typeface="Cambria" charset="0"/>
                <a:ea typeface="ＭＳ 明朝" charset="-128"/>
                <a:cs typeface="+mn-cs"/>
              </a:rPr>
              <a:t>.</a:t>
            </a:r>
          </a:p>
          <a:p>
            <a:pPr marL="0" marR="0">
              <a:spcBef>
                <a:spcPts val="0"/>
              </a:spcBef>
              <a:spcAft>
                <a:spcPts val="0"/>
              </a:spcAft>
            </a:pPr>
            <a:endParaRPr lang="en-US" sz="2000" dirty="0">
              <a:latin typeface="Cambria" charset="0"/>
              <a:ea typeface="ＭＳ 明朝" charset="-128"/>
              <a:cs typeface="Times New Roman"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1179" y="1659094"/>
            <a:ext cx="4301117" cy="3930146"/>
          </a:xfrm>
          <a:prstGeom prst="rect">
            <a:avLst/>
          </a:prstGeom>
        </p:spPr>
      </p:pic>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Roger Ascham Famous for his book called ‘The School Master’</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125797" y="1628800"/>
            <a:ext cx="4898608" cy="4401205"/>
          </a:xfrm>
          <a:prstGeom prst="rect">
            <a:avLst/>
          </a:prstGeom>
        </p:spPr>
        <p:txBody>
          <a:bodyPr wrap="square">
            <a:spAutoFit/>
          </a:bodyPr>
          <a:lstStyle/>
          <a:p>
            <a:pPr marL="0" marR="0">
              <a:spcBef>
                <a:spcPts val="0"/>
              </a:spcBef>
              <a:spcAft>
                <a:spcPts val="0"/>
              </a:spcAft>
            </a:pPr>
            <a:r>
              <a:rPr lang="en-US" sz="2000" dirty="0" smtClean="0">
                <a:ea typeface="Arial" charset="0"/>
                <a:cs typeface="Arial" charset="0"/>
              </a:rPr>
              <a:t>Roger Ascham was not only famous because he worked for the Tudors, but also for publishing a book about his Theories of Education. </a:t>
            </a:r>
          </a:p>
          <a:p>
            <a:pPr marL="0" marR="0">
              <a:spcBef>
                <a:spcPts val="0"/>
              </a:spcBef>
              <a:spcAft>
                <a:spcPts val="0"/>
              </a:spcAft>
            </a:pPr>
            <a:endParaRPr lang="en-US" sz="2000" dirty="0">
              <a:ea typeface="Arial" charset="0"/>
              <a:cs typeface="Arial" charset="0"/>
            </a:endParaRPr>
          </a:p>
          <a:p>
            <a:pPr marL="0" marR="0">
              <a:spcBef>
                <a:spcPts val="0"/>
              </a:spcBef>
              <a:spcAft>
                <a:spcPts val="0"/>
              </a:spcAft>
            </a:pPr>
            <a:r>
              <a:rPr lang="en-US" sz="2000" dirty="0" smtClean="0">
                <a:ea typeface="Arial" charset="0"/>
                <a:cs typeface="Arial" charset="0"/>
              </a:rPr>
              <a:t>At the time of Henry VIII children in England were taught to read using Latin or Greek, and not in English, their everyday language!</a:t>
            </a:r>
          </a:p>
          <a:p>
            <a:pPr marL="0" marR="0">
              <a:spcBef>
                <a:spcPts val="0"/>
              </a:spcBef>
              <a:spcAft>
                <a:spcPts val="0"/>
              </a:spcAft>
            </a:pPr>
            <a:endParaRPr lang="en-US" sz="2000" dirty="0">
              <a:ea typeface="Arial" charset="0"/>
              <a:cs typeface="Arial" charset="0"/>
            </a:endParaRPr>
          </a:p>
          <a:p>
            <a:pPr marL="0" marR="0">
              <a:spcBef>
                <a:spcPts val="0"/>
              </a:spcBef>
              <a:spcAft>
                <a:spcPts val="0"/>
              </a:spcAft>
            </a:pPr>
            <a:r>
              <a:rPr lang="en-US" sz="2000" dirty="0" smtClean="0">
                <a:ea typeface="Arial" charset="0"/>
                <a:cs typeface="Arial" charset="0"/>
              </a:rPr>
              <a:t>Ascham believed it was important for all children to learn to read using English and not start learning to read in another language. </a:t>
            </a:r>
          </a:p>
        </p:txBody>
      </p:sp>
      <p:sp>
        <p:nvSpPr>
          <p:cNvPr id="5" name="Rounded Rectangle 4"/>
          <p:cNvSpPr/>
          <p:nvPr/>
        </p:nvSpPr>
        <p:spPr>
          <a:xfrm>
            <a:off x="5117799" y="4635203"/>
            <a:ext cx="3757242" cy="120243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algn="ctr">
              <a:spcBef>
                <a:spcPts val="0"/>
              </a:spcBef>
              <a:spcAft>
                <a:spcPts val="0"/>
              </a:spcAft>
            </a:pPr>
            <a:r>
              <a:rPr lang="en-US" b="1" dirty="0" smtClean="0">
                <a:solidFill>
                  <a:schemeClr val="bg1"/>
                </a:solidFill>
                <a:latin typeface="+mj-ea"/>
                <a:ea typeface="+mj-ea"/>
                <a:cs typeface="Times New Roman" charset="0"/>
              </a:rPr>
              <a:t>FACTOID! </a:t>
            </a:r>
          </a:p>
          <a:p>
            <a:pPr marL="0" marR="0" algn="ctr">
              <a:spcBef>
                <a:spcPts val="0"/>
              </a:spcBef>
              <a:spcAft>
                <a:spcPts val="0"/>
              </a:spcAft>
            </a:pPr>
            <a:r>
              <a:rPr lang="en-US" b="1" dirty="0" smtClean="0">
                <a:solidFill>
                  <a:schemeClr val="bg1"/>
                </a:solidFill>
                <a:latin typeface="+mj-ea"/>
                <a:ea typeface="+mj-ea"/>
                <a:cs typeface="Times New Roman" charset="0"/>
              </a:rPr>
              <a:t>Ascham was a Humanist, so he believed that everyone should be educated, girls as well as boys! </a:t>
            </a:r>
            <a:endParaRPr lang="en-US" b="1" dirty="0">
              <a:solidFill>
                <a:schemeClr val="bg1"/>
              </a:solidFill>
              <a:latin typeface="+mj-ea"/>
              <a:ea typeface="+mj-ea"/>
              <a:cs typeface="Times New Roman"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4405" y="1898171"/>
            <a:ext cx="3919725" cy="2615017"/>
          </a:xfrm>
          <a:prstGeom prst="rect">
            <a:avLst/>
          </a:prstGeom>
        </p:spPr>
      </p:pic>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Change in National Religion: Catholic to Protestant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928150" y="2093844"/>
            <a:ext cx="3552395" cy="2664296"/>
          </a:xfrm>
          <a:prstGeom prst="rect">
            <a:avLst/>
          </a:prstGeom>
        </p:spPr>
      </p:pic>
      <p:sp>
        <p:nvSpPr>
          <p:cNvPr id="5" name="TextBox 4"/>
          <p:cNvSpPr txBox="1"/>
          <p:nvPr/>
        </p:nvSpPr>
        <p:spPr>
          <a:xfrm>
            <a:off x="6372199" y="5202190"/>
            <a:ext cx="2911613" cy="646331"/>
          </a:xfrm>
          <a:prstGeom prst="rect">
            <a:avLst/>
          </a:prstGeom>
          <a:noFill/>
        </p:spPr>
        <p:txBody>
          <a:bodyPr wrap="square" rtlCol="0">
            <a:spAutoFit/>
          </a:bodyPr>
          <a:lstStyle/>
          <a:p>
            <a:r>
              <a:rPr lang="en-US" dirty="0" smtClean="0"/>
              <a:t>Picture of a family saying their prayers together</a:t>
            </a:r>
            <a:endParaRPr lang="en-US" dirty="0"/>
          </a:p>
        </p:txBody>
      </p:sp>
      <p:sp>
        <p:nvSpPr>
          <p:cNvPr id="6" name="Rectangle 5"/>
          <p:cNvSpPr/>
          <p:nvPr/>
        </p:nvSpPr>
        <p:spPr>
          <a:xfrm>
            <a:off x="179512" y="1625442"/>
            <a:ext cx="6192687" cy="4247317"/>
          </a:xfrm>
          <a:prstGeom prst="rect">
            <a:avLst/>
          </a:prstGeom>
        </p:spPr>
        <p:txBody>
          <a:bodyPr wrap="square">
            <a:spAutoFit/>
          </a:bodyPr>
          <a:lstStyle/>
          <a:p>
            <a:r>
              <a:rPr lang="en-US" dirty="0" smtClean="0">
                <a:latin typeface="arial" charset="0"/>
              </a:rPr>
              <a:t>Henry VIII’s divorce caused the Reformation and this act</a:t>
            </a:r>
          </a:p>
          <a:p>
            <a:r>
              <a:rPr lang="en-US" dirty="0">
                <a:latin typeface="arial" charset="0"/>
              </a:rPr>
              <a:t>b</a:t>
            </a:r>
            <a:r>
              <a:rPr lang="en-US" dirty="0" smtClean="0">
                <a:latin typeface="arial" charset="0"/>
              </a:rPr>
              <a:t>roke the relationship of England with Rome, which was</a:t>
            </a:r>
          </a:p>
          <a:p>
            <a:r>
              <a:rPr lang="en-US" dirty="0">
                <a:latin typeface="arial" charset="0"/>
              </a:rPr>
              <a:t>w</a:t>
            </a:r>
            <a:r>
              <a:rPr lang="en-US" dirty="0" smtClean="0">
                <a:latin typeface="arial" charset="0"/>
              </a:rPr>
              <a:t>here the Pope lived, the Head of the Catholic Church.</a:t>
            </a:r>
          </a:p>
          <a:p>
            <a:endParaRPr lang="en-US" dirty="0">
              <a:latin typeface="arial" charset="0"/>
            </a:endParaRPr>
          </a:p>
          <a:p>
            <a:r>
              <a:rPr lang="en-US" dirty="0" smtClean="0">
                <a:latin typeface="arial" charset="0"/>
              </a:rPr>
              <a:t>Henry VIII became the leader of the Church instead of the Pope. When England was ruled by his children, Edward VI</a:t>
            </a:r>
          </a:p>
          <a:p>
            <a:r>
              <a:rPr lang="en-US" dirty="0" smtClean="0">
                <a:latin typeface="arial" charset="0"/>
              </a:rPr>
              <a:t> &amp; then Queen Elizabeth I, it became a Protestant. </a:t>
            </a:r>
          </a:p>
          <a:p>
            <a:endParaRPr lang="en-US" dirty="0">
              <a:latin typeface="arial" charset="0"/>
            </a:endParaRPr>
          </a:p>
          <a:p>
            <a:r>
              <a:rPr lang="en-US" dirty="0" smtClean="0">
                <a:latin typeface="arial" charset="0"/>
              </a:rPr>
              <a:t>FACTOID: The Bible was printed in English for the first time</a:t>
            </a:r>
          </a:p>
          <a:p>
            <a:r>
              <a:rPr lang="en-US" dirty="0" smtClean="0">
                <a:latin typeface="arial" charset="0"/>
              </a:rPr>
              <a:t>instead of Latin, as it had always been done previously. </a:t>
            </a:r>
          </a:p>
          <a:p>
            <a:endParaRPr lang="en-US" dirty="0">
              <a:latin typeface="arial" charset="0"/>
            </a:endParaRPr>
          </a:p>
          <a:p>
            <a:r>
              <a:rPr lang="en-US" dirty="0" smtClean="0">
                <a:latin typeface="arial" charset="0"/>
              </a:rPr>
              <a:t>There was a rule that all children were to learn the ABC with prayers in English and be tested at church. It was the law that everyone must go to their church service every Sunday.</a:t>
            </a:r>
            <a:endParaRPr lang="en-US" b="0" i="0" dirty="0">
              <a:effectLst/>
              <a:latin typeface="arial" charset="0"/>
            </a:endParaRPr>
          </a:p>
        </p:txBody>
      </p:sp>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3600" dirty="0" smtClean="0"/>
              <a:t>The First Steps in Learning- </a:t>
            </a:r>
            <a:br>
              <a:rPr lang="en-GB" sz="3600" dirty="0" smtClean="0"/>
            </a:br>
            <a:r>
              <a:rPr lang="en-GB" sz="3600" dirty="0" smtClean="0"/>
              <a:t>Where Did Children Go to School?</a:t>
            </a:r>
            <a:endParaRPr lang="en-GB" sz="3600" dirty="0"/>
          </a:p>
        </p:txBody>
      </p:sp>
      <p:sp>
        <p:nvSpPr>
          <p:cNvPr id="4" name="Rectangle 3"/>
          <p:cNvSpPr/>
          <p:nvPr/>
        </p:nvSpPr>
        <p:spPr>
          <a:xfrm>
            <a:off x="251519" y="1842956"/>
            <a:ext cx="4209239" cy="4247317"/>
          </a:xfrm>
          <a:prstGeom prst="rect">
            <a:avLst/>
          </a:prstGeom>
        </p:spPr>
        <p:txBody>
          <a:bodyPr wrap="square">
            <a:spAutoFit/>
          </a:bodyPr>
          <a:lstStyle/>
          <a:p>
            <a:r>
              <a:rPr lang="en-US" dirty="0" smtClean="0">
                <a:latin typeface="arial" charset="0"/>
              </a:rPr>
              <a:t>Before the Reformation you could learn to read at a </a:t>
            </a:r>
            <a:r>
              <a:rPr lang="en-US" dirty="0" smtClean="0">
                <a:latin typeface="arial" charset="0"/>
              </a:rPr>
              <a:t>Monastery </a:t>
            </a:r>
            <a:r>
              <a:rPr lang="en-US" dirty="0" smtClean="0">
                <a:latin typeface="arial" charset="0"/>
              </a:rPr>
              <a:t>or a Convent if you were the poorer sort, and if you were the richer sort from a private tutor at home. </a:t>
            </a:r>
          </a:p>
          <a:p>
            <a:endParaRPr lang="en-US" dirty="0" smtClean="0">
              <a:latin typeface="arial" charset="0"/>
            </a:endParaRPr>
          </a:p>
          <a:p>
            <a:r>
              <a:rPr lang="en-US" dirty="0" smtClean="0">
                <a:latin typeface="arial" charset="0"/>
              </a:rPr>
              <a:t>After the Reformation many children from ordinary families were sent to school to learn their ABC and have Christian teaching in new schools. These schools were often called a ‘dame school’ if the teacher was a woman and a ‘petty school’ if the teacher was a man. </a:t>
            </a:r>
          </a:p>
          <a:p>
            <a:endParaRPr lang="en-US" dirty="0">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460759" y="1577694"/>
            <a:ext cx="4211960" cy="3158970"/>
          </a:xfrm>
          <a:prstGeom prst="rect">
            <a:avLst/>
          </a:prstGeom>
        </p:spPr>
      </p:pic>
      <p:sp>
        <p:nvSpPr>
          <p:cNvPr id="6" name="Rectangle 5"/>
          <p:cNvSpPr/>
          <p:nvPr/>
        </p:nvSpPr>
        <p:spPr>
          <a:xfrm>
            <a:off x="4460759" y="4736664"/>
            <a:ext cx="4852409" cy="1200329"/>
          </a:xfrm>
          <a:prstGeom prst="rect">
            <a:avLst/>
          </a:prstGeom>
        </p:spPr>
        <p:txBody>
          <a:bodyPr wrap="square">
            <a:spAutoFit/>
          </a:bodyPr>
          <a:lstStyle/>
          <a:p>
            <a:r>
              <a:rPr lang="en-US">
                <a:latin typeface="arial" charset="0"/>
              </a:rPr>
              <a:t>Boys and girls went to these schools which were often held in the church porch or the teacher’s front room rather than a specially designed classroom like we have today.</a:t>
            </a:r>
            <a:endParaRPr lang="en-US" dirty="0">
              <a:latin typeface="arial" charset="0"/>
            </a:endParaRPr>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900" dirty="0" smtClean="0"/>
              <a:t>The Hornbook</a:t>
            </a:r>
            <a:endParaRPr lang="en-GB" sz="4900" dirty="0"/>
          </a:p>
        </p:txBody>
      </p:sp>
      <p:sp>
        <p:nvSpPr>
          <p:cNvPr id="4" name="Rectangle 3"/>
          <p:cNvSpPr/>
          <p:nvPr/>
        </p:nvSpPr>
        <p:spPr>
          <a:xfrm>
            <a:off x="899592" y="1916832"/>
            <a:ext cx="4896544" cy="4093428"/>
          </a:xfrm>
          <a:prstGeom prst="rect">
            <a:avLst/>
          </a:prstGeom>
        </p:spPr>
        <p:txBody>
          <a:bodyPr wrap="square">
            <a:spAutoFit/>
          </a:bodyPr>
          <a:lstStyle/>
          <a:p>
            <a:pPr marL="0" marR="0">
              <a:spcBef>
                <a:spcPts val="0"/>
              </a:spcBef>
              <a:spcAft>
                <a:spcPts val="0"/>
              </a:spcAft>
            </a:pPr>
            <a:r>
              <a:rPr lang="en-US" sz="2000" dirty="0" smtClean="0">
                <a:ea typeface="Arial" charset="0"/>
                <a:cs typeface="Arial" charset="0"/>
              </a:rPr>
              <a:t>The Hornbook was made of wood and the words were printed on paper, pinned under the animal horn. </a:t>
            </a:r>
          </a:p>
          <a:p>
            <a:pPr marL="0" marR="0">
              <a:spcBef>
                <a:spcPts val="0"/>
              </a:spcBef>
              <a:spcAft>
                <a:spcPts val="0"/>
              </a:spcAft>
            </a:pPr>
            <a:endParaRPr lang="en-US" sz="2000" dirty="0">
              <a:ea typeface="Arial" charset="0"/>
              <a:cs typeface="Arial" charset="0"/>
            </a:endParaRPr>
          </a:p>
          <a:p>
            <a:pPr marL="0" marR="0">
              <a:spcBef>
                <a:spcPts val="0"/>
              </a:spcBef>
              <a:spcAft>
                <a:spcPts val="0"/>
              </a:spcAft>
            </a:pPr>
            <a:r>
              <a:rPr lang="en-US" sz="2000" dirty="0" smtClean="0">
                <a:ea typeface="Arial" charset="0"/>
                <a:cs typeface="Arial" charset="0"/>
              </a:rPr>
              <a:t>FACTOID: The alphabet was often called ‘the </a:t>
            </a:r>
            <a:r>
              <a:rPr lang="en-US" sz="2000" dirty="0" err="1" smtClean="0">
                <a:ea typeface="Arial" charset="0"/>
                <a:cs typeface="Arial" charset="0"/>
              </a:rPr>
              <a:t>Criss</a:t>
            </a:r>
            <a:r>
              <a:rPr lang="en-US" sz="2000" dirty="0" smtClean="0">
                <a:ea typeface="Arial" charset="0"/>
                <a:cs typeface="Arial" charset="0"/>
              </a:rPr>
              <a:t> Cross Row.’ Can you spot the cross at the top before the start of the alphabet? </a:t>
            </a:r>
          </a:p>
          <a:p>
            <a:pPr marL="0" marR="0">
              <a:spcBef>
                <a:spcPts val="0"/>
              </a:spcBef>
              <a:spcAft>
                <a:spcPts val="0"/>
              </a:spcAft>
            </a:pPr>
            <a:endParaRPr lang="en-US" sz="2000" dirty="0" smtClean="0">
              <a:ea typeface="Arial" charset="0"/>
              <a:cs typeface="Arial" charset="0"/>
            </a:endParaRPr>
          </a:p>
          <a:p>
            <a:pPr marL="0" marR="0">
              <a:spcBef>
                <a:spcPts val="0"/>
              </a:spcBef>
              <a:spcAft>
                <a:spcPts val="0"/>
              </a:spcAft>
            </a:pPr>
            <a:r>
              <a:rPr lang="en-US" sz="2000" dirty="0" smtClean="0">
                <a:ea typeface="Arial" charset="0"/>
                <a:cs typeface="Arial" charset="0"/>
              </a:rPr>
              <a:t>The long piece of text is called ‘The Lord’s Prayer’ . It is from the Bible.  Christians believe it is the special prayer that Jesus taught his disciples.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1339" y="1700808"/>
            <a:ext cx="2375461" cy="4304469"/>
          </a:xfrm>
          <a:prstGeom prst="rect">
            <a:avLst/>
          </a:prstGeom>
        </p:spPr>
      </p:pic>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Where Did Children </a:t>
            </a:r>
            <a:br>
              <a:rPr lang="en-US" dirty="0" smtClean="0"/>
            </a:br>
            <a:r>
              <a:rPr lang="en-US" dirty="0" smtClean="0"/>
              <a:t>Learn to Read?</a:t>
            </a:r>
            <a:endParaRPr lang="en-US" dirty="0"/>
          </a:p>
        </p:txBody>
      </p:sp>
      <p:sp>
        <p:nvSpPr>
          <p:cNvPr id="4" name="Rectangle 3"/>
          <p:cNvSpPr/>
          <p:nvPr/>
        </p:nvSpPr>
        <p:spPr>
          <a:xfrm>
            <a:off x="457200" y="2027409"/>
            <a:ext cx="2458616" cy="3477875"/>
          </a:xfrm>
          <a:prstGeom prst="rect">
            <a:avLst/>
          </a:prstGeom>
        </p:spPr>
        <p:txBody>
          <a:bodyPr wrap="square">
            <a:spAutoFit/>
          </a:bodyPr>
          <a:lstStyle/>
          <a:p>
            <a:pPr marL="0" marR="0">
              <a:spcBef>
                <a:spcPts val="0"/>
              </a:spcBef>
              <a:spcAft>
                <a:spcPts val="0"/>
              </a:spcAft>
            </a:pPr>
            <a:r>
              <a:rPr lang="en-US" sz="2000" dirty="0" smtClean="0">
                <a:ea typeface="Arial" charset="0"/>
                <a:cs typeface="Arial" charset="0"/>
              </a:rPr>
              <a:t>How many teachers and different class groups can you see in this picture of a Tudor Schoolroom? </a:t>
            </a:r>
          </a:p>
          <a:p>
            <a:pPr marL="0" marR="0">
              <a:spcBef>
                <a:spcPts val="0"/>
              </a:spcBef>
              <a:spcAft>
                <a:spcPts val="0"/>
              </a:spcAft>
            </a:pPr>
            <a:endParaRPr lang="en-US" sz="2000" dirty="0">
              <a:ea typeface="Arial" charset="0"/>
              <a:cs typeface="Arial" charset="0"/>
            </a:endParaRPr>
          </a:p>
          <a:p>
            <a:pPr marL="0" marR="0">
              <a:spcBef>
                <a:spcPts val="0"/>
              </a:spcBef>
              <a:spcAft>
                <a:spcPts val="0"/>
              </a:spcAft>
            </a:pPr>
            <a:r>
              <a:rPr lang="en-US" sz="2000" dirty="0" smtClean="0">
                <a:ea typeface="Arial" charset="0"/>
                <a:cs typeface="Arial" charset="0"/>
              </a:rPr>
              <a:t>What activities do you notice the different classes are doing in the schoolroom?</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1628800"/>
            <a:ext cx="5724128" cy="4293096"/>
          </a:xfrm>
          <a:prstGeom prst="rect">
            <a:avLst/>
          </a:prstGeom>
        </p:spPr>
      </p:pic>
    </p:spTree>
    <p:extLst>
      <p:ext uri="{BB962C8B-B14F-4D97-AF65-F5344CB8AC3E}">
        <p14:creationId xmlns:p14="http://schemas.microsoft.com/office/powerpoint/2010/main" val="1555097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Learning to Read from the Hornbook was noisy!</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501008"/>
            <a:ext cx="2732102" cy="2088231"/>
          </a:xfrm>
          <a:prstGeom prst="rect">
            <a:avLst/>
          </a:prstGeom>
        </p:spPr>
      </p:pic>
      <p:sp>
        <p:nvSpPr>
          <p:cNvPr id="7" name="Rectangle 6"/>
          <p:cNvSpPr/>
          <p:nvPr/>
        </p:nvSpPr>
        <p:spPr>
          <a:xfrm>
            <a:off x="4114800" y="3350241"/>
            <a:ext cx="4572000" cy="2246769"/>
          </a:xfrm>
          <a:prstGeom prst="rect">
            <a:avLst/>
          </a:prstGeom>
        </p:spPr>
        <p:txBody>
          <a:bodyPr>
            <a:spAutoFit/>
          </a:bodyPr>
          <a:lstStyle/>
          <a:p>
            <a:pPr marL="0" marR="0">
              <a:spcBef>
                <a:spcPts val="0"/>
              </a:spcBef>
              <a:spcAft>
                <a:spcPts val="0"/>
              </a:spcAft>
            </a:pPr>
            <a:r>
              <a:rPr lang="en-US" sz="2800" dirty="0">
                <a:latin typeface="Cambria" charset="0"/>
                <a:ea typeface="ＭＳ 明朝" charset="-128"/>
                <a:cs typeface="Times New Roman" charset="0"/>
              </a:rPr>
              <a:t>a   e   </a:t>
            </a:r>
            <a:r>
              <a:rPr lang="en-US" sz="2800" dirty="0" err="1">
                <a:latin typeface="Cambria" charset="0"/>
                <a:ea typeface="ＭＳ 明朝" charset="-128"/>
                <a:cs typeface="Times New Roman" charset="0"/>
              </a:rPr>
              <a:t>i</a:t>
            </a:r>
            <a:r>
              <a:rPr lang="en-US" sz="2800" dirty="0">
                <a:latin typeface="Cambria" charset="0"/>
                <a:ea typeface="ＭＳ 明朝" charset="-128"/>
                <a:cs typeface="Times New Roman" charset="0"/>
              </a:rPr>
              <a:t>   o   u</a:t>
            </a:r>
          </a:p>
          <a:p>
            <a:pPr marL="0" marR="0">
              <a:spcBef>
                <a:spcPts val="0"/>
              </a:spcBef>
              <a:spcAft>
                <a:spcPts val="0"/>
              </a:spcAft>
            </a:pPr>
            <a:r>
              <a:rPr lang="en-US" sz="2800" dirty="0" err="1">
                <a:latin typeface="Cambria" charset="0"/>
                <a:ea typeface="ＭＳ 明朝" charset="-128"/>
                <a:cs typeface="Times New Roman" charset="0"/>
              </a:rPr>
              <a:t>ba</a:t>
            </a:r>
            <a:r>
              <a:rPr lang="en-US" sz="2800" dirty="0">
                <a:latin typeface="Cambria" charset="0"/>
                <a:ea typeface="ＭＳ 明朝" charset="-128"/>
                <a:cs typeface="Times New Roman" charset="0"/>
              </a:rPr>
              <a:t> be bi </a:t>
            </a:r>
            <a:r>
              <a:rPr lang="en-US" sz="2800" dirty="0" err="1">
                <a:latin typeface="Cambria" charset="0"/>
                <a:ea typeface="ＭＳ 明朝" charset="-128"/>
                <a:cs typeface="Times New Roman" charset="0"/>
              </a:rPr>
              <a:t>bo</a:t>
            </a:r>
            <a:r>
              <a:rPr lang="en-US" sz="2800" dirty="0">
                <a:latin typeface="Cambria" charset="0"/>
                <a:ea typeface="ＭＳ 明朝" charset="-128"/>
                <a:cs typeface="Times New Roman" charset="0"/>
              </a:rPr>
              <a:t> </a:t>
            </a:r>
            <a:r>
              <a:rPr lang="en-US" sz="2800" dirty="0" err="1">
                <a:latin typeface="Cambria" charset="0"/>
                <a:ea typeface="ＭＳ 明朝" charset="-128"/>
                <a:cs typeface="Times New Roman" charset="0"/>
              </a:rPr>
              <a:t>bu</a:t>
            </a:r>
            <a:endParaRPr lang="en-US" sz="2800" dirty="0">
              <a:latin typeface="Cambria" charset="0"/>
              <a:ea typeface="ＭＳ 明朝" charset="-128"/>
              <a:cs typeface="Times New Roman" charset="0"/>
            </a:endParaRPr>
          </a:p>
          <a:p>
            <a:pPr marL="0" marR="0">
              <a:spcBef>
                <a:spcPts val="0"/>
              </a:spcBef>
              <a:spcAft>
                <a:spcPts val="0"/>
              </a:spcAft>
            </a:pPr>
            <a:r>
              <a:rPr lang="en-US" sz="2800" dirty="0">
                <a:latin typeface="Cambria" charset="0"/>
                <a:ea typeface="ＭＳ 明朝" charset="-128"/>
                <a:cs typeface="Times New Roman" charset="0"/>
              </a:rPr>
              <a:t>ca </a:t>
            </a:r>
            <a:r>
              <a:rPr lang="en-US" sz="2800" dirty="0" err="1">
                <a:latin typeface="Cambria" charset="0"/>
                <a:ea typeface="ＭＳ 明朝" charset="-128"/>
                <a:cs typeface="Times New Roman" charset="0"/>
              </a:rPr>
              <a:t>ce</a:t>
            </a:r>
            <a:r>
              <a:rPr lang="en-US" sz="2800" dirty="0">
                <a:latin typeface="Cambria" charset="0"/>
                <a:ea typeface="ＭＳ 明朝" charset="-128"/>
                <a:cs typeface="Times New Roman" charset="0"/>
              </a:rPr>
              <a:t> ci co cu</a:t>
            </a:r>
          </a:p>
          <a:p>
            <a:pPr marL="0" marR="0">
              <a:spcBef>
                <a:spcPts val="0"/>
              </a:spcBef>
              <a:spcAft>
                <a:spcPts val="0"/>
              </a:spcAft>
            </a:pPr>
            <a:r>
              <a:rPr lang="en-US" sz="2800" dirty="0">
                <a:latin typeface="Cambria" charset="0"/>
                <a:ea typeface="ＭＳ 明朝" charset="-128"/>
                <a:cs typeface="Times New Roman" charset="0"/>
              </a:rPr>
              <a:t>da de di do du</a:t>
            </a:r>
          </a:p>
          <a:p>
            <a:pPr marL="0" marR="0">
              <a:spcBef>
                <a:spcPts val="0"/>
              </a:spcBef>
              <a:spcAft>
                <a:spcPts val="0"/>
              </a:spcAft>
            </a:pPr>
            <a:r>
              <a:rPr lang="en-US" sz="2800" dirty="0">
                <a:latin typeface="Cambria" charset="0"/>
                <a:ea typeface="ＭＳ 明朝" charset="-128"/>
                <a:cs typeface="Times New Roman" charset="0"/>
              </a:rPr>
              <a:t>fa </a:t>
            </a:r>
            <a:r>
              <a:rPr lang="en-US" sz="2800" dirty="0" err="1">
                <a:latin typeface="Cambria" charset="0"/>
                <a:ea typeface="ＭＳ 明朝" charset="-128"/>
                <a:cs typeface="Times New Roman" charset="0"/>
              </a:rPr>
              <a:t>fe</a:t>
            </a:r>
            <a:r>
              <a:rPr lang="en-US" sz="2800" dirty="0">
                <a:latin typeface="Cambria" charset="0"/>
                <a:ea typeface="ＭＳ 明朝" charset="-128"/>
                <a:cs typeface="Times New Roman" charset="0"/>
              </a:rPr>
              <a:t> fi </a:t>
            </a:r>
            <a:r>
              <a:rPr lang="en-US" sz="2800" dirty="0" err="1">
                <a:latin typeface="Cambria" charset="0"/>
                <a:ea typeface="ＭＳ 明朝" charset="-128"/>
                <a:cs typeface="Times New Roman" charset="0"/>
              </a:rPr>
              <a:t>fo</a:t>
            </a:r>
            <a:r>
              <a:rPr lang="en-US" sz="2800" dirty="0">
                <a:latin typeface="Cambria" charset="0"/>
                <a:ea typeface="ＭＳ 明朝" charset="-128"/>
                <a:cs typeface="Times New Roman" charset="0"/>
              </a:rPr>
              <a:t> </a:t>
            </a:r>
            <a:r>
              <a:rPr lang="en-US" sz="2800" dirty="0" err="1">
                <a:latin typeface="Cambria" charset="0"/>
                <a:ea typeface="ＭＳ 明朝" charset="-128"/>
                <a:cs typeface="Times New Roman" charset="0"/>
              </a:rPr>
              <a:t>fu</a:t>
            </a:r>
            <a:endParaRPr lang="en-US" sz="2800" dirty="0">
              <a:effectLst/>
              <a:latin typeface="Cambria" charset="0"/>
              <a:ea typeface="ＭＳ 明朝" charset="-128"/>
              <a:cs typeface="Times New Roman" charset="0"/>
            </a:endParaRPr>
          </a:p>
        </p:txBody>
      </p:sp>
      <p:sp>
        <p:nvSpPr>
          <p:cNvPr id="8" name="TextBox 7"/>
          <p:cNvSpPr txBox="1"/>
          <p:nvPr/>
        </p:nvSpPr>
        <p:spPr>
          <a:xfrm>
            <a:off x="318356" y="1709664"/>
            <a:ext cx="8507288" cy="1631216"/>
          </a:xfrm>
          <a:prstGeom prst="rect">
            <a:avLst/>
          </a:prstGeom>
          <a:noFill/>
        </p:spPr>
        <p:txBody>
          <a:bodyPr wrap="square" rtlCol="0">
            <a:spAutoFit/>
          </a:bodyPr>
          <a:lstStyle/>
          <a:p>
            <a:r>
              <a:rPr lang="en-US" sz="2000" dirty="0" smtClean="0"/>
              <a:t>Children learnt their spellings by rote - which means learning them by heart and saying them out aloud lots of times! </a:t>
            </a:r>
          </a:p>
          <a:p>
            <a:endParaRPr lang="en-US" sz="2000" dirty="0"/>
          </a:p>
          <a:p>
            <a:r>
              <a:rPr lang="en-US" sz="2000" dirty="0" smtClean="0"/>
              <a:t>Now have a go seeing if you can read the lines from the syllable table on the Hornbook like children would have learnt from in the Tudor times!</a:t>
            </a:r>
            <a:endParaRPr lang="en-US" sz="2000" dirty="0"/>
          </a:p>
        </p:txBody>
      </p:sp>
    </p:spTree>
    <p:extLst>
      <p:ext uri="{BB962C8B-B14F-4D97-AF65-F5344CB8AC3E}">
        <p14:creationId xmlns:p14="http://schemas.microsoft.com/office/powerpoint/2010/main" val="1208222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Children Learnt their Numbers by Rote and by Song too!</a:t>
            </a:r>
            <a:endParaRPr lang="en-US" dirty="0"/>
          </a:p>
        </p:txBody>
      </p:sp>
      <p:sp>
        <p:nvSpPr>
          <p:cNvPr id="5" name="Rectangle 4"/>
          <p:cNvSpPr/>
          <p:nvPr/>
        </p:nvSpPr>
        <p:spPr>
          <a:xfrm>
            <a:off x="2286000" y="2136339"/>
            <a:ext cx="5454352" cy="3416320"/>
          </a:xfrm>
          <a:prstGeom prst="rect">
            <a:avLst/>
          </a:prstGeom>
        </p:spPr>
        <p:txBody>
          <a:bodyPr wrap="square">
            <a:spAutoFit/>
          </a:bodyPr>
          <a:lstStyle/>
          <a:p>
            <a:r>
              <a:rPr lang="en-US" sz="2400" dirty="0">
                <a:latin typeface="arial" charset="0"/>
              </a:rPr>
              <a:t>I &amp; II One and one is two</a:t>
            </a:r>
          </a:p>
          <a:p>
            <a:r>
              <a:rPr lang="en-US" sz="2400" dirty="0">
                <a:latin typeface="arial" charset="0"/>
              </a:rPr>
              <a:t>II &amp; III One and two is three</a:t>
            </a:r>
          </a:p>
          <a:p>
            <a:r>
              <a:rPr lang="en-US" sz="2400" dirty="0">
                <a:latin typeface="arial" charset="0"/>
              </a:rPr>
              <a:t>III &amp; IV One and three is four</a:t>
            </a:r>
          </a:p>
          <a:p>
            <a:r>
              <a:rPr lang="en-US" sz="2400" dirty="0">
                <a:latin typeface="arial" charset="0"/>
              </a:rPr>
              <a:t>IV &amp; V One and four is five</a:t>
            </a:r>
          </a:p>
          <a:p>
            <a:r>
              <a:rPr lang="en-US" sz="2400" dirty="0">
                <a:latin typeface="arial" charset="0"/>
              </a:rPr>
              <a:t>V &amp;VI One and five is six</a:t>
            </a:r>
          </a:p>
          <a:p>
            <a:r>
              <a:rPr lang="en-US" sz="2400" dirty="0">
                <a:latin typeface="arial" charset="0"/>
              </a:rPr>
              <a:t>VI &amp; VII One and six is seven</a:t>
            </a:r>
          </a:p>
          <a:p>
            <a:r>
              <a:rPr lang="en-US" sz="2400" dirty="0">
                <a:latin typeface="arial" charset="0"/>
              </a:rPr>
              <a:t>VII &amp; VIII One and seven is eight</a:t>
            </a:r>
          </a:p>
          <a:p>
            <a:r>
              <a:rPr lang="en-US" sz="2400" dirty="0">
                <a:latin typeface="arial" charset="0"/>
              </a:rPr>
              <a:t>VIII &amp; IX One and eight is nine</a:t>
            </a:r>
          </a:p>
          <a:p>
            <a:r>
              <a:rPr lang="en-US" sz="2400" dirty="0">
                <a:latin typeface="arial" charset="0"/>
              </a:rPr>
              <a:t>IX &amp; X One and nine is ten</a:t>
            </a:r>
          </a:p>
        </p:txBody>
      </p:sp>
    </p:spTree>
    <p:extLst>
      <p:ext uri="{BB962C8B-B14F-4D97-AF65-F5344CB8AC3E}">
        <p14:creationId xmlns:p14="http://schemas.microsoft.com/office/powerpoint/2010/main" val="1714485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t>SEA HORSES (to the tune of </a:t>
            </a:r>
            <a:r>
              <a:rPr lang="en-GB" sz="4000" i="1" dirty="0"/>
              <a:t>Three Blind Mice</a:t>
            </a:r>
            <a:r>
              <a:rPr lang="en-GB" sz="4000" dirty="0" smtClean="0"/>
              <a:t>)</a:t>
            </a:r>
            <a:endParaRPr lang="en-GB" sz="4000" dirty="0"/>
          </a:p>
        </p:txBody>
      </p:sp>
      <p:sp>
        <p:nvSpPr>
          <p:cNvPr id="3" name="Content Placeholder 2"/>
          <p:cNvSpPr>
            <a:spLocks noGrp="1"/>
          </p:cNvSpPr>
          <p:nvPr>
            <p:ph idx="1"/>
          </p:nvPr>
        </p:nvSpPr>
        <p:spPr/>
        <p:txBody>
          <a:bodyPr/>
          <a:lstStyle/>
          <a:p>
            <a:pPr marL="0" indent="0" algn="ctr">
              <a:buNone/>
            </a:pPr>
            <a:r>
              <a:rPr lang="en-GB" dirty="0" smtClean="0"/>
              <a:t>Sea </a:t>
            </a:r>
            <a:r>
              <a:rPr lang="en-GB" dirty="0"/>
              <a:t>hors-</a:t>
            </a:r>
            <a:r>
              <a:rPr lang="en-GB" dirty="0" err="1"/>
              <a:t>es</a:t>
            </a:r>
            <a:r>
              <a:rPr lang="en-GB" dirty="0"/>
              <a:t>, See them on, </a:t>
            </a:r>
            <a:br>
              <a:rPr lang="en-GB" dirty="0"/>
            </a:br>
            <a:r>
              <a:rPr lang="en-GB" dirty="0"/>
              <a:t>Cambridge Coat of Arms, </a:t>
            </a:r>
            <a:br>
              <a:rPr lang="en-GB" dirty="0"/>
            </a:br>
            <a:r>
              <a:rPr lang="en-GB" dirty="0"/>
              <a:t>Why? What are their charms?</a:t>
            </a:r>
            <a:br>
              <a:rPr lang="en-GB" dirty="0"/>
            </a:br>
            <a:r>
              <a:rPr lang="en-GB" dirty="0"/>
              <a:t>It dates from </a:t>
            </a:r>
            <a:r>
              <a:rPr lang="en-GB" dirty="0" err="1"/>
              <a:t>hund</a:t>
            </a:r>
            <a:r>
              <a:rPr lang="en-GB" dirty="0"/>
              <a:t>-reds of years ago </a:t>
            </a:r>
            <a:br>
              <a:rPr lang="en-GB" dirty="0"/>
            </a:br>
            <a:r>
              <a:rPr lang="en-GB" dirty="0"/>
              <a:t>When so many diff-</a:t>
            </a:r>
            <a:r>
              <a:rPr lang="en-GB" dirty="0" err="1"/>
              <a:t>er</a:t>
            </a:r>
            <a:r>
              <a:rPr lang="en-GB" dirty="0"/>
              <a:t>-</a:t>
            </a:r>
            <a:r>
              <a:rPr lang="en-GB" dirty="0" err="1"/>
              <a:t>ent</a:t>
            </a:r>
            <a:r>
              <a:rPr lang="en-GB" dirty="0"/>
              <a:t> </a:t>
            </a:r>
            <a:r>
              <a:rPr lang="en-GB" dirty="0" err="1"/>
              <a:t>riv-ers</a:t>
            </a:r>
            <a:r>
              <a:rPr lang="en-GB" dirty="0"/>
              <a:t> flow</a:t>
            </a:r>
            <a:br>
              <a:rPr lang="en-GB" dirty="0"/>
            </a:br>
            <a:r>
              <a:rPr lang="en-GB" dirty="0"/>
              <a:t>Around the town, so now you know </a:t>
            </a:r>
            <a:br>
              <a:rPr lang="en-GB" dirty="0"/>
            </a:br>
            <a:r>
              <a:rPr lang="en-GB" dirty="0"/>
              <a:t>Why sea </a:t>
            </a:r>
            <a:r>
              <a:rPr lang="en-GB" dirty="0" smtClean="0"/>
              <a:t>hors-</a:t>
            </a:r>
            <a:r>
              <a:rPr lang="en-GB" dirty="0" err="1" smtClean="0"/>
              <a:t>es</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2280" y="188640"/>
            <a:ext cx="1872208" cy="1872208"/>
          </a:xfrm>
          <a:prstGeom prst="rect">
            <a:avLst/>
          </a:prstGeom>
        </p:spPr>
      </p:pic>
    </p:spTree>
    <p:extLst>
      <p:ext uri="{BB962C8B-B14F-4D97-AF65-F5344CB8AC3E}">
        <p14:creationId xmlns:p14="http://schemas.microsoft.com/office/powerpoint/2010/main" val="19836186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Learning the ABC Song!</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6253" y="1700808"/>
            <a:ext cx="4731494" cy="3548621"/>
          </a:xfrm>
          <a:prstGeom prst="rect">
            <a:avLst/>
          </a:prstGeom>
        </p:spPr>
      </p:pic>
      <p:sp>
        <p:nvSpPr>
          <p:cNvPr id="5" name="TextBox 4"/>
          <p:cNvSpPr txBox="1"/>
          <p:nvPr/>
        </p:nvSpPr>
        <p:spPr>
          <a:xfrm>
            <a:off x="755576" y="5347933"/>
            <a:ext cx="7943200" cy="646331"/>
          </a:xfrm>
          <a:prstGeom prst="rect">
            <a:avLst/>
          </a:prstGeom>
          <a:noFill/>
        </p:spPr>
        <p:txBody>
          <a:bodyPr wrap="none" rtlCol="0">
            <a:spAutoFit/>
          </a:bodyPr>
          <a:lstStyle/>
          <a:p>
            <a:r>
              <a:rPr lang="en-US" dirty="0" smtClean="0"/>
              <a:t>More adventurous teachers started teaching the alphabet using sheet music,</a:t>
            </a:r>
          </a:p>
          <a:p>
            <a:r>
              <a:rPr lang="en-US" dirty="0" smtClean="0"/>
              <a:t>a bit like how we learn the alphabet with the ABC song in school today! </a:t>
            </a:r>
            <a:endParaRPr lang="en-US" dirty="0"/>
          </a:p>
        </p:txBody>
      </p:sp>
    </p:spTree>
    <p:extLst>
      <p:ext uri="{BB962C8B-B14F-4D97-AF65-F5344CB8AC3E}">
        <p14:creationId xmlns:p14="http://schemas.microsoft.com/office/powerpoint/2010/main" val="855020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275856" y="4945178"/>
            <a:ext cx="3669110" cy="166199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mj-ea"/>
                <a:ea typeface="+mj-ea"/>
              </a:rPr>
              <a:t>FACTOID </a:t>
            </a:r>
          </a:p>
          <a:p>
            <a:pPr algn="ctr"/>
            <a:r>
              <a:rPr lang="en-US" dirty="0">
                <a:solidFill>
                  <a:schemeClr val="bg1"/>
                </a:solidFill>
                <a:latin typeface="+mj-ea"/>
                <a:ea typeface="+mj-ea"/>
              </a:rPr>
              <a:t>Many children left school at 7 because they needed to help their families by working for a a wage, so they only learnt to read their ABC not to </a:t>
            </a:r>
            <a:r>
              <a:rPr lang="en-US" dirty="0" smtClean="0">
                <a:solidFill>
                  <a:schemeClr val="bg1"/>
                </a:solidFill>
                <a:latin typeface="+mj-ea"/>
                <a:ea typeface="+mj-ea"/>
              </a:rPr>
              <a:t>write it </a:t>
            </a:r>
            <a:r>
              <a:rPr lang="en-US" dirty="0">
                <a:solidFill>
                  <a:schemeClr val="bg1"/>
                </a:solidFill>
                <a:latin typeface="+mj-ea"/>
                <a:ea typeface="+mj-ea"/>
              </a:rPr>
              <a:t>! </a:t>
            </a:r>
            <a:endParaRPr lang="en-US" dirty="0">
              <a:solidFill>
                <a:schemeClr val="bg1"/>
              </a:solidFill>
              <a:latin typeface="+mj-ea"/>
              <a:ea typeface="+mj-ea"/>
            </a:endParaRPr>
          </a:p>
        </p:txBody>
      </p:sp>
      <p:sp>
        <p:nvSpPr>
          <p:cNvPr id="2" name="Title 1"/>
          <p:cNvSpPr>
            <a:spLocks noGrp="1"/>
          </p:cNvSpPr>
          <p:nvPr>
            <p:ph type="title"/>
          </p:nvPr>
        </p:nvSpPr>
        <p:spPr/>
        <p:txBody>
          <a:bodyPr/>
          <a:lstStyle/>
          <a:p>
            <a:pPr algn="ctr"/>
            <a:r>
              <a:rPr lang="en-US" dirty="0" smtClean="0"/>
              <a:t>Learning to Write after Learning </a:t>
            </a:r>
            <a:br>
              <a:rPr lang="en-US" dirty="0" smtClean="0"/>
            </a:br>
            <a:r>
              <a:rPr lang="en-US" dirty="0" smtClean="0"/>
              <a:t>to Read at About Age 7</a:t>
            </a:r>
            <a:endParaRPr lang="en-US" dirty="0"/>
          </a:p>
        </p:txBody>
      </p:sp>
      <p:sp>
        <p:nvSpPr>
          <p:cNvPr id="5" name="Rectangle 4"/>
          <p:cNvSpPr/>
          <p:nvPr/>
        </p:nvSpPr>
        <p:spPr>
          <a:xfrm>
            <a:off x="395536" y="1916832"/>
            <a:ext cx="3888432" cy="3139321"/>
          </a:xfrm>
          <a:prstGeom prst="rect">
            <a:avLst/>
          </a:prstGeom>
        </p:spPr>
        <p:txBody>
          <a:bodyPr wrap="square">
            <a:spAutoFit/>
          </a:bodyPr>
          <a:lstStyle/>
          <a:p>
            <a:r>
              <a:rPr lang="en-US" sz="2000" dirty="0" smtClean="0">
                <a:latin typeface="arial" charset="0"/>
              </a:rPr>
              <a:t>Children usually learnt to read from the age of 4 to 7 years old.</a:t>
            </a:r>
          </a:p>
          <a:p>
            <a:r>
              <a:rPr lang="en-US" sz="2000" dirty="0" smtClean="0">
                <a:latin typeface="arial" charset="0"/>
              </a:rPr>
              <a:t> </a:t>
            </a:r>
          </a:p>
          <a:p>
            <a:r>
              <a:rPr lang="en-US" sz="2000" dirty="0" smtClean="0">
                <a:latin typeface="arial" charset="0"/>
              </a:rPr>
              <a:t>Children only learnt to write from 7 years old.  Notice in the picture there are ink pots &amp; quills so it was messy and more expensive to pay a writing teacher than a reading teacher!</a:t>
            </a:r>
          </a:p>
          <a:p>
            <a:endParaRPr lang="en-US" dirty="0" smtClean="0">
              <a:latin typeface="arial"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8" y="1916832"/>
            <a:ext cx="4647952" cy="2858490"/>
          </a:xfrm>
          <a:prstGeom prst="rect">
            <a:avLst/>
          </a:prstGeom>
        </p:spPr>
      </p:pic>
    </p:spTree>
    <p:extLst>
      <p:ext uri="{BB962C8B-B14F-4D97-AF65-F5344CB8AC3E}">
        <p14:creationId xmlns:p14="http://schemas.microsoft.com/office/powerpoint/2010/main" val="627594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School Timetable and Meals</a:t>
            </a:r>
            <a:endParaRPr lang="en-US" dirty="0"/>
          </a:p>
        </p:txBody>
      </p:sp>
      <p:sp>
        <p:nvSpPr>
          <p:cNvPr id="4" name="Rectangle 3"/>
          <p:cNvSpPr/>
          <p:nvPr/>
        </p:nvSpPr>
        <p:spPr>
          <a:xfrm>
            <a:off x="107504" y="1792530"/>
            <a:ext cx="3816424" cy="2862322"/>
          </a:xfrm>
          <a:prstGeom prst="rect">
            <a:avLst/>
          </a:prstGeom>
        </p:spPr>
        <p:txBody>
          <a:bodyPr wrap="square">
            <a:spAutoFit/>
          </a:bodyPr>
          <a:lstStyle/>
          <a:p>
            <a:r>
              <a:rPr lang="en-US" dirty="0" smtClean="0">
                <a:latin typeface="arial" charset="0"/>
              </a:rPr>
              <a:t>Children had a long school day ending at 5pm. School started early at 7am in Winter and 6am in Summer.</a:t>
            </a:r>
          </a:p>
          <a:p>
            <a:r>
              <a:rPr lang="en-US" dirty="0" smtClean="0">
                <a:latin typeface="arial" charset="0"/>
              </a:rPr>
              <a:t> </a:t>
            </a:r>
          </a:p>
          <a:p>
            <a:r>
              <a:rPr lang="en-US" dirty="0" smtClean="0">
                <a:latin typeface="arial" charset="0"/>
              </a:rPr>
              <a:t>Pupils were given pottage before they started school, at lunchtime as their main meal and after school about 6pm. </a:t>
            </a:r>
          </a:p>
          <a:p>
            <a:endParaRPr lang="en-US" dirty="0">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928" y="1772816"/>
            <a:ext cx="5076056" cy="2901750"/>
          </a:xfrm>
          <a:prstGeom prst="rect">
            <a:avLst/>
          </a:prstGeom>
        </p:spPr>
      </p:pic>
      <p:sp>
        <p:nvSpPr>
          <p:cNvPr id="6" name="Rounded Rectangle 5"/>
          <p:cNvSpPr/>
          <p:nvPr/>
        </p:nvSpPr>
        <p:spPr>
          <a:xfrm>
            <a:off x="899592" y="4869160"/>
            <a:ext cx="7560840" cy="115212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mtClean="0">
                <a:solidFill>
                  <a:schemeClr val="bg1"/>
                </a:solidFill>
                <a:latin typeface="+mj-ea"/>
                <a:ea typeface="+mj-ea"/>
              </a:rPr>
              <a:t>FACTOID!</a:t>
            </a:r>
          </a:p>
          <a:p>
            <a:pPr algn="ctr"/>
            <a:r>
              <a:rPr lang="en-US" dirty="0" smtClean="0">
                <a:solidFill>
                  <a:schemeClr val="bg1"/>
                </a:solidFill>
                <a:latin typeface="+mj-ea"/>
                <a:ea typeface="+mj-ea"/>
              </a:rPr>
              <a:t>Pottage </a:t>
            </a:r>
            <a:r>
              <a:rPr lang="en-US" dirty="0">
                <a:solidFill>
                  <a:schemeClr val="bg1"/>
                </a:solidFill>
                <a:latin typeface="+mj-ea"/>
                <a:ea typeface="+mj-ea"/>
              </a:rPr>
              <a:t>is a thick soup, like a stew made of barley or oats, and in our area it often had peas in as an extra ingredient. If children were lucky then there was a bit of protein added such as dried fish or some bacon!  </a:t>
            </a:r>
            <a:endParaRPr lang="en-US" dirty="0">
              <a:solidFill>
                <a:schemeClr val="bg1"/>
              </a:solidFill>
              <a:latin typeface="+mj-ea"/>
              <a:ea typeface="+mj-ea"/>
            </a:endParaRPr>
          </a:p>
        </p:txBody>
      </p:sp>
    </p:spTree>
    <p:extLst>
      <p:ext uri="{BB962C8B-B14F-4D97-AF65-F5344CB8AC3E}">
        <p14:creationId xmlns:p14="http://schemas.microsoft.com/office/powerpoint/2010/main" val="1436211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Manners for Children </a:t>
            </a:r>
            <a:br>
              <a:rPr lang="en-US" dirty="0" smtClean="0"/>
            </a:br>
            <a:r>
              <a:rPr lang="en-US" dirty="0" smtClean="0"/>
              <a:t>Printed Rules- </a:t>
            </a:r>
            <a:r>
              <a:rPr lang="en-US" i="1" dirty="0" smtClean="0"/>
              <a:t>‘At Table’</a:t>
            </a:r>
            <a:endParaRPr lang="en-US" i="1" dirty="0"/>
          </a:p>
        </p:txBody>
      </p:sp>
      <p:sp>
        <p:nvSpPr>
          <p:cNvPr id="3" name="Content Placeholder 2"/>
          <p:cNvSpPr>
            <a:spLocks noGrp="1"/>
          </p:cNvSpPr>
          <p:nvPr>
            <p:ph idx="1"/>
          </p:nvPr>
        </p:nvSpPr>
        <p:spPr/>
        <p:txBody>
          <a:bodyPr/>
          <a:lstStyle/>
          <a:p>
            <a:r>
              <a:rPr lang="en-US" i="1" dirty="0" smtClean="0"/>
              <a:t>Lean </a:t>
            </a:r>
            <a:r>
              <a:rPr lang="en-US" i="1" dirty="0"/>
              <a:t>not they Elbow on the Table, or on the back of thy Chair</a:t>
            </a:r>
          </a:p>
          <a:p>
            <a:r>
              <a:rPr lang="en-US" i="1" dirty="0" smtClean="0"/>
              <a:t>Throw </a:t>
            </a:r>
            <a:r>
              <a:rPr lang="en-US" i="1" dirty="0"/>
              <a:t>not any thing under the Table</a:t>
            </a:r>
          </a:p>
          <a:p>
            <a:r>
              <a:rPr lang="en-US" i="1" dirty="0" smtClean="0"/>
              <a:t>Spit </a:t>
            </a:r>
            <a:r>
              <a:rPr lang="en-US" i="1" dirty="0"/>
              <a:t>not, Cough not, nor blow they nose at Table if it may be avoided; but if there is necessity, do it aside, and without much noise</a:t>
            </a:r>
          </a:p>
        </p:txBody>
      </p:sp>
    </p:spTree>
    <p:extLst>
      <p:ext uri="{BB962C8B-B14F-4D97-AF65-F5344CB8AC3E}">
        <p14:creationId xmlns:p14="http://schemas.microsoft.com/office/powerpoint/2010/main" val="1129141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Rules for Children-</a:t>
            </a:r>
            <a:br>
              <a:rPr lang="en-US" dirty="0" smtClean="0"/>
            </a:br>
            <a:r>
              <a:rPr lang="en-US" i="1" dirty="0" err="1" smtClean="0"/>
              <a:t>Behaviour</a:t>
            </a:r>
            <a:r>
              <a:rPr lang="en-US" i="1" dirty="0" smtClean="0"/>
              <a:t> in School</a:t>
            </a:r>
            <a:endParaRPr lang="en-US" i="1" dirty="0"/>
          </a:p>
        </p:txBody>
      </p:sp>
      <p:sp>
        <p:nvSpPr>
          <p:cNvPr id="3" name="Content Placeholder 2"/>
          <p:cNvSpPr>
            <a:spLocks noGrp="1"/>
          </p:cNvSpPr>
          <p:nvPr>
            <p:ph idx="1"/>
          </p:nvPr>
        </p:nvSpPr>
        <p:spPr>
          <a:xfrm>
            <a:off x="457200" y="1628800"/>
            <a:ext cx="8229600" cy="4032250"/>
          </a:xfrm>
        </p:spPr>
        <p:txBody>
          <a:bodyPr/>
          <a:lstStyle/>
          <a:p>
            <a:r>
              <a:rPr lang="en-US" sz="2800" i="1" dirty="0" smtClean="0"/>
              <a:t>Bow </a:t>
            </a:r>
            <a:r>
              <a:rPr lang="en-US" sz="2800" i="1" dirty="0"/>
              <a:t>at Coming in, Putting off thine hat</a:t>
            </a:r>
          </a:p>
          <a:p>
            <a:r>
              <a:rPr lang="en-US" sz="2800" i="1" dirty="0" smtClean="0"/>
              <a:t>Loiter </a:t>
            </a:r>
            <a:r>
              <a:rPr lang="en-US" sz="2800" i="1" dirty="0"/>
              <a:t>not, but immediately take thine own seat; and move not from one place to another; </a:t>
            </a:r>
            <a:r>
              <a:rPr lang="en-US" sz="2800" i="1" dirty="0" err="1"/>
              <a:t>til</a:t>
            </a:r>
            <a:r>
              <a:rPr lang="en-US" sz="2800" i="1" dirty="0"/>
              <a:t> School time be over.</a:t>
            </a:r>
          </a:p>
          <a:p>
            <a:r>
              <a:rPr lang="en-US" sz="2800" i="1" dirty="0" smtClean="0"/>
              <a:t>If </a:t>
            </a:r>
            <a:r>
              <a:rPr lang="en-US" sz="2800" i="1" dirty="0"/>
              <a:t>thy Teacher speaker to thee, rise up and bow, making thine answer standing.</a:t>
            </a:r>
          </a:p>
          <a:p>
            <a:r>
              <a:rPr lang="en-US" sz="2800" i="1" dirty="0" smtClean="0"/>
              <a:t>Bawl </a:t>
            </a:r>
            <a:r>
              <a:rPr lang="en-US" sz="2800" i="1" dirty="0"/>
              <a:t>not aloud in making Complaints</a:t>
            </a:r>
          </a:p>
          <a:p>
            <a:r>
              <a:rPr lang="en-US" sz="2800" i="1" dirty="0" smtClean="0"/>
              <a:t>At </a:t>
            </a:r>
            <a:r>
              <a:rPr lang="en-US" sz="2800" i="1" dirty="0"/>
              <a:t>no time talk or quarrel in the School; but be quiet, peaceable, and silent</a:t>
            </a:r>
          </a:p>
          <a:p>
            <a:endParaRPr lang="en-US" dirty="0"/>
          </a:p>
        </p:txBody>
      </p:sp>
    </p:spTree>
    <p:extLst>
      <p:ext uri="{BB962C8B-B14F-4D97-AF65-F5344CB8AC3E}">
        <p14:creationId xmlns:p14="http://schemas.microsoft.com/office/powerpoint/2010/main" val="743133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From ABC School to </a:t>
            </a:r>
            <a:br>
              <a:rPr lang="en-US" dirty="0" smtClean="0"/>
            </a:br>
            <a:r>
              <a:rPr lang="en-US" dirty="0" smtClean="0"/>
              <a:t>Grammar School to </a:t>
            </a:r>
            <a:r>
              <a:rPr lang="en-US" dirty="0" err="1" smtClean="0"/>
              <a:t>Uni</a:t>
            </a:r>
            <a:endParaRPr lang="en-US" dirty="0"/>
          </a:p>
        </p:txBody>
      </p:sp>
      <p:sp>
        <p:nvSpPr>
          <p:cNvPr id="4" name="Rectangle 3"/>
          <p:cNvSpPr/>
          <p:nvPr/>
        </p:nvSpPr>
        <p:spPr>
          <a:xfrm>
            <a:off x="251520" y="1679140"/>
            <a:ext cx="4320480" cy="3416320"/>
          </a:xfrm>
          <a:prstGeom prst="rect">
            <a:avLst/>
          </a:prstGeom>
        </p:spPr>
        <p:txBody>
          <a:bodyPr wrap="square">
            <a:spAutoFit/>
          </a:bodyPr>
          <a:lstStyle/>
          <a:p>
            <a:r>
              <a:rPr lang="en-US" dirty="0" smtClean="0">
                <a:latin typeface="arial" charset="0"/>
              </a:rPr>
              <a:t>When children left their ABC School at 7 years old their next school was called a Grammar School. Most of the pupils were boys but there were exceptions, such as one Alice Show who went to </a:t>
            </a:r>
            <a:r>
              <a:rPr lang="en-US" dirty="0" err="1" smtClean="0">
                <a:latin typeface="arial" charset="0"/>
              </a:rPr>
              <a:t>Rivington</a:t>
            </a:r>
            <a:r>
              <a:rPr lang="en-US" dirty="0" smtClean="0">
                <a:latin typeface="arial" charset="0"/>
              </a:rPr>
              <a:t> Grammar School in 1615. </a:t>
            </a:r>
            <a:endParaRPr lang="en-US" dirty="0">
              <a:latin typeface="arial" charset="0"/>
            </a:endParaRPr>
          </a:p>
          <a:p>
            <a:endParaRPr lang="en-US" dirty="0" smtClean="0">
              <a:latin typeface="arial" charset="0"/>
            </a:endParaRPr>
          </a:p>
          <a:p>
            <a:r>
              <a:rPr lang="en-US" dirty="0" smtClean="0">
                <a:latin typeface="arial" charset="0"/>
              </a:rPr>
              <a:t>Shakespeare went to Grammar School and his schoolroom survives with all the wooden desks in his home town of Stratford. </a:t>
            </a:r>
          </a:p>
          <a:p>
            <a:endParaRPr lang="en-US" dirty="0">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439" y="1916832"/>
            <a:ext cx="4324702" cy="2880320"/>
          </a:xfrm>
          <a:prstGeom prst="rect">
            <a:avLst/>
          </a:prstGeom>
        </p:spPr>
      </p:pic>
      <p:sp>
        <p:nvSpPr>
          <p:cNvPr id="6" name="Rectangle 5"/>
          <p:cNvSpPr/>
          <p:nvPr/>
        </p:nvSpPr>
        <p:spPr>
          <a:xfrm>
            <a:off x="278176" y="4797152"/>
            <a:ext cx="4267167" cy="1200329"/>
          </a:xfrm>
          <a:prstGeom prst="rect">
            <a:avLst/>
          </a:prstGeom>
        </p:spPr>
        <p:txBody>
          <a:bodyPr wrap="square">
            <a:spAutoFit/>
          </a:bodyPr>
          <a:lstStyle/>
          <a:p>
            <a:r>
              <a:rPr lang="en-US" dirty="0">
                <a:latin typeface="arial" charset="0"/>
              </a:rPr>
              <a:t>The rich boys went on to University at aged 14 or </a:t>
            </a:r>
            <a:r>
              <a:rPr lang="en-US" dirty="0" smtClean="0">
                <a:latin typeface="arial" charset="0"/>
              </a:rPr>
              <a:t>15</a:t>
            </a:r>
            <a:r>
              <a:rPr lang="en-US" dirty="0">
                <a:latin typeface="arial" charset="0"/>
              </a:rPr>
              <a:t>, as did Roger Ascham, when he came to Cambridge to study Theology in 1530.</a:t>
            </a:r>
            <a:endParaRPr lang="en-US" dirty="0">
              <a:latin typeface="arial" charset="0"/>
            </a:endParaRPr>
          </a:p>
        </p:txBody>
      </p:sp>
      <p:sp>
        <p:nvSpPr>
          <p:cNvPr id="7" name="TextBox 6"/>
          <p:cNvSpPr txBox="1"/>
          <p:nvPr/>
        </p:nvSpPr>
        <p:spPr>
          <a:xfrm>
            <a:off x="4572000" y="5013176"/>
            <a:ext cx="4506362" cy="646331"/>
          </a:xfrm>
          <a:prstGeom prst="rect">
            <a:avLst/>
          </a:prstGeom>
          <a:noFill/>
        </p:spPr>
        <p:txBody>
          <a:bodyPr wrap="none" rtlCol="0">
            <a:spAutoFit/>
          </a:bodyPr>
          <a:lstStyle/>
          <a:p>
            <a:r>
              <a:rPr lang="en-US" dirty="0" smtClean="0">
                <a:hlinkClick r:id="rId3"/>
              </a:rPr>
              <a:t>Photo of King Edward VI School where</a:t>
            </a:r>
          </a:p>
          <a:p>
            <a:r>
              <a:rPr lang="en-US" dirty="0" smtClean="0">
                <a:hlinkClick r:id="rId3"/>
              </a:rPr>
              <a:t> they believe Shakespeare went to school </a:t>
            </a:r>
            <a:endParaRPr lang="en-US" dirty="0"/>
          </a:p>
        </p:txBody>
      </p:sp>
    </p:spTree>
    <p:extLst>
      <p:ext uri="{BB962C8B-B14F-4D97-AF65-F5344CB8AC3E}">
        <p14:creationId xmlns:p14="http://schemas.microsoft.com/office/powerpoint/2010/main" val="408239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School Punishments</a:t>
            </a:r>
            <a:endParaRPr lang="en-US" dirty="0"/>
          </a:p>
        </p:txBody>
      </p:sp>
      <p:sp>
        <p:nvSpPr>
          <p:cNvPr id="4" name="Rectangle 3"/>
          <p:cNvSpPr/>
          <p:nvPr/>
        </p:nvSpPr>
        <p:spPr>
          <a:xfrm>
            <a:off x="251520" y="1664622"/>
            <a:ext cx="5760640" cy="4093428"/>
          </a:xfrm>
          <a:prstGeom prst="rect">
            <a:avLst/>
          </a:prstGeom>
        </p:spPr>
        <p:txBody>
          <a:bodyPr wrap="square">
            <a:spAutoFit/>
          </a:bodyPr>
          <a:lstStyle/>
          <a:p>
            <a:r>
              <a:rPr lang="en-US" sz="2000" dirty="0" smtClean="0">
                <a:latin typeface="arial" charset="0"/>
              </a:rPr>
              <a:t>Children were hit by teachers if they did not behave or if they did not understand their lessons. </a:t>
            </a:r>
          </a:p>
          <a:p>
            <a:endParaRPr lang="en-US" sz="2000" dirty="0">
              <a:latin typeface="arial" charset="0"/>
            </a:endParaRPr>
          </a:p>
          <a:p>
            <a:r>
              <a:rPr lang="en-US" sz="2000" dirty="0" smtClean="0">
                <a:latin typeface="arial" charset="0"/>
              </a:rPr>
              <a:t>Sometimes children were hit with a shoe or with the bat side of a Hornbook when learning to read.</a:t>
            </a:r>
          </a:p>
          <a:p>
            <a:endParaRPr lang="en-US" sz="2000" dirty="0">
              <a:latin typeface="arial" charset="0"/>
            </a:endParaRPr>
          </a:p>
          <a:p>
            <a:r>
              <a:rPr lang="en-US" sz="2000" dirty="0" smtClean="0">
                <a:latin typeface="arial" charset="0"/>
              </a:rPr>
              <a:t>Once they were over 7 years old and at Grammar School, they were most likely hit with a birch twig. </a:t>
            </a:r>
          </a:p>
          <a:p>
            <a:endParaRPr lang="en-US" sz="2000" dirty="0">
              <a:latin typeface="arial" charset="0"/>
            </a:endParaRPr>
          </a:p>
          <a:p>
            <a:r>
              <a:rPr lang="en-US" sz="2000" dirty="0" smtClean="0">
                <a:latin typeface="arial" charset="0"/>
              </a:rPr>
              <a:t>At Shakespeare’s School the boys were tested every Friday and were given their punishments on Friday too- a dreaded day! </a:t>
            </a:r>
            <a:endParaRPr lang="en-US" sz="2000" b="0" i="0" dirty="0">
              <a:effectLst/>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8184" y="1628800"/>
            <a:ext cx="2674640" cy="4167575"/>
          </a:xfrm>
          <a:prstGeom prst="rect">
            <a:avLst/>
          </a:prstGeom>
        </p:spPr>
      </p:pic>
    </p:spTree>
    <p:extLst>
      <p:ext uri="{BB962C8B-B14F-4D97-AF65-F5344CB8AC3E}">
        <p14:creationId xmlns:p14="http://schemas.microsoft.com/office/powerpoint/2010/main" val="540113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Happened to Children </a:t>
            </a:r>
            <a:br>
              <a:rPr lang="en-US" dirty="0" smtClean="0"/>
            </a:br>
            <a:r>
              <a:rPr lang="en-US" dirty="0" smtClean="0"/>
              <a:t>When They Left School at 7?</a:t>
            </a:r>
            <a:endParaRPr lang="en-US" dirty="0"/>
          </a:p>
        </p:txBody>
      </p:sp>
      <p:sp>
        <p:nvSpPr>
          <p:cNvPr id="4" name="Rectangle 3"/>
          <p:cNvSpPr/>
          <p:nvPr/>
        </p:nvSpPr>
        <p:spPr>
          <a:xfrm>
            <a:off x="132981" y="1804423"/>
            <a:ext cx="4685222" cy="2585323"/>
          </a:xfrm>
          <a:prstGeom prst="rect">
            <a:avLst/>
          </a:prstGeom>
        </p:spPr>
        <p:txBody>
          <a:bodyPr wrap="square">
            <a:spAutoFit/>
          </a:bodyPr>
          <a:lstStyle/>
          <a:p>
            <a:r>
              <a:rPr lang="en-US" dirty="0" smtClean="0">
                <a:latin typeface="arial" charset="0"/>
              </a:rPr>
              <a:t>Most girls went to work at 7 years old to learn how to do domestic work and run a home. Girls could earn a good daily wage spinning or knitting. Many girls became servants in households, starting off with jobs such as washing up the kitchen pots, making the beds, helping with the laundry, cleaning the fire places and the floors.</a:t>
            </a:r>
          </a:p>
          <a:p>
            <a:endParaRPr lang="en-US" dirty="0" smtClean="0">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5128" y="1651187"/>
            <a:ext cx="3883374" cy="2698374"/>
          </a:xfrm>
          <a:prstGeom prst="rect">
            <a:avLst/>
          </a:prstGeom>
        </p:spPr>
      </p:pic>
      <p:sp>
        <p:nvSpPr>
          <p:cNvPr id="6" name="Rectangle 5"/>
          <p:cNvSpPr/>
          <p:nvPr/>
        </p:nvSpPr>
        <p:spPr>
          <a:xfrm>
            <a:off x="111716" y="4383402"/>
            <a:ext cx="9032284" cy="1754326"/>
          </a:xfrm>
          <a:prstGeom prst="rect">
            <a:avLst/>
          </a:prstGeom>
        </p:spPr>
        <p:txBody>
          <a:bodyPr wrap="square">
            <a:spAutoFit/>
          </a:bodyPr>
          <a:lstStyle/>
          <a:p>
            <a:r>
              <a:rPr lang="en-US" dirty="0">
                <a:latin typeface="arial" charset="0"/>
              </a:rPr>
              <a:t>Boys in both the countryside and town also worked in spinning as household servants</a:t>
            </a:r>
            <a:r>
              <a:rPr lang="en-US" dirty="0" smtClean="0">
                <a:latin typeface="arial" charset="0"/>
              </a:rPr>
              <a:t>,</a:t>
            </a:r>
          </a:p>
          <a:p>
            <a:r>
              <a:rPr lang="en-US" dirty="0" smtClean="0">
                <a:latin typeface="arial" charset="0"/>
              </a:rPr>
              <a:t> and in </a:t>
            </a:r>
            <a:r>
              <a:rPr lang="en-US" dirty="0">
                <a:latin typeface="arial" charset="0"/>
              </a:rPr>
              <a:t>agriculture, with 7 year olds often put to work as scarecrows in the fields, or as shepherds. </a:t>
            </a:r>
            <a:r>
              <a:rPr lang="en-US" dirty="0" smtClean="0">
                <a:latin typeface="arial" charset="0"/>
              </a:rPr>
              <a:t>Many </a:t>
            </a:r>
            <a:r>
              <a:rPr lang="en-US" dirty="0">
                <a:latin typeface="arial" charset="0"/>
              </a:rPr>
              <a:t>children were also apprenticed to trades for 7 years, when they </a:t>
            </a:r>
            <a:r>
              <a:rPr lang="en-US" dirty="0" smtClean="0">
                <a:latin typeface="arial" charset="0"/>
              </a:rPr>
              <a:t>were</a:t>
            </a:r>
          </a:p>
          <a:p>
            <a:r>
              <a:rPr lang="en-US" dirty="0" smtClean="0">
                <a:latin typeface="arial" charset="0"/>
              </a:rPr>
              <a:t> </a:t>
            </a:r>
            <a:r>
              <a:rPr lang="en-US" dirty="0">
                <a:latin typeface="arial" charset="0"/>
              </a:rPr>
              <a:t>a bit older, where they had to work for no pay expect their clothes and food from about aged 12 to 19. So they could become a blacksmith, a butcher or baker if they were a boy or a lace maker or seamstress if they were a girl. </a:t>
            </a:r>
            <a:endParaRPr lang="en-US" dirty="0">
              <a:latin typeface="arial" charset="0"/>
            </a:endParaRPr>
          </a:p>
        </p:txBody>
      </p:sp>
    </p:spTree>
    <p:extLst>
      <p:ext uri="{BB962C8B-B14F-4D97-AF65-F5344CB8AC3E}">
        <p14:creationId xmlns:p14="http://schemas.microsoft.com/office/powerpoint/2010/main" val="375939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Growth in Charity Schools Such As Christ’s Hospital, Hertfordshire</a:t>
            </a:r>
            <a:endParaRPr lang="en-US" dirty="0"/>
          </a:p>
        </p:txBody>
      </p:sp>
      <p:sp>
        <p:nvSpPr>
          <p:cNvPr id="4" name="Rectangle 3"/>
          <p:cNvSpPr/>
          <p:nvPr/>
        </p:nvSpPr>
        <p:spPr>
          <a:xfrm>
            <a:off x="89755" y="1560845"/>
            <a:ext cx="8964487" cy="1477328"/>
          </a:xfrm>
          <a:prstGeom prst="rect">
            <a:avLst/>
          </a:prstGeom>
        </p:spPr>
        <p:txBody>
          <a:bodyPr wrap="square">
            <a:spAutoFit/>
          </a:bodyPr>
          <a:lstStyle/>
          <a:p>
            <a:r>
              <a:rPr lang="en-US" dirty="0" smtClean="0">
                <a:latin typeface="arial" charset="0"/>
              </a:rPr>
              <a:t>Christ’s Hospital was founded in 1552 by the Tudor, King Edward VI, a keen Protestant who wanted the poor and orphans to have a good education to read the Prayer Book and the Bible. It was one of several famous charity schools with donations from the Royal Family and wealthy families across England, which is still open as schools for girls and boys today!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4" y="3059915"/>
            <a:ext cx="3811538" cy="2143990"/>
          </a:xfrm>
          <a:prstGeom prst="rect">
            <a:avLst/>
          </a:prstGeom>
        </p:spPr>
      </p:pic>
      <p:sp>
        <p:nvSpPr>
          <p:cNvPr id="6" name="Rounded Rectangle 5"/>
          <p:cNvSpPr/>
          <p:nvPr/>
        </p:nvSpPr>
        <p:spPr>
          <a:xfrm>
            <a:off x="3203848" y="5318384"/>
            <a:ext cx="3816424" cy="136284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solidFill>
                <a:latin typeface="+mj-ea"/>
                <a:ea typeface="+mj-ea"/>
              </a:rPr>
              <a:t>FACTOID! </a:t>
            </a:r>
          </a:p>
          <a:p>
            <a:pPr algn="ctr"/>
            <a:r>
              <a:rPr lang="en-US" dirty="0" smtClean="0">
                <a:solidFill>
                  <a:schemeClr val="bg1"/>
                </a:solidFill>
                <a:latin typeface="+mj-ea"/>
                <a:ea typeface="+mj-ea"/>
              </a:rPr>
              <a:t>It </a:t>
            </a:r>
            <a:r>
              <a:rPr lang="en-US" dirty="0">
                <a:solidFill>
                  <a:schemeClr val="bg1"/>
                </a:solidFill>
                <a:latin typeface="+mj-ea"/>
                <a:ea typeface="+mj-ea"/>
              </a:rPr>
              <a:t>was called a Bluecoat School because of the unique blue and yellow uniform with buttons showing the head of Edward VI on it. </a:t>
            </a:r>
            <a:endParaRPr lang="en-US" dirty="0">
              <a:solidFill>
                <a:schemeClr val="bg1"/>
              </a:solidFill>
              <a:latin typeface="+mj-ea"/>
              <a:ea typeface="+mj-ea"/>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4672" y="3038173"/>
            <a:ext cx="3850190" cy="2165732"/>
          </a:xfrm>
          <a:prstGeom prst="rect">
            <a:avLst/>
          </a:prstGeom>
        </p:spPr>
      </p:pic>
    </p:spTree>
    <p:extLst>
      <p:ext uri="{BB962C8B-B14F-4D97-AF65-F5344CB8AC3E}">
        <p14:creationId xmlns:p14="http://schemas.microsoft.com/office/powerpoint/2010/main" val="240876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Learning Life Skills</a:t>
            </a:r>
            <a:endParaRPr lang="en-US" dirty="0"/>
          </a:p>
        </p:txBody>
      </p:sp>
      <p:sp>
        <p:nvSpPr>
          <p:cNvPr id="4" name="Rectangle 3"/>
          <p:cNvSpPr/>
          <p:nvPr/>
        </p:nvSpPr>
        <p:spPr>
          <a:xfrm>
            <a:off x="457200" y="1916832"/>
            <a:ext cx="3682752" cy="3785652"/>
          </a:xfrm>
          <a:prstGeom prst="rect">
            <a:avLst/>
          </a:prstGeom>
        </p:spPr>
        <p:txBody>
          <a:bodyPr wrap="square">
            <a:spAutoFit/>
          </a:bodyPr>
          <a:lstStyle/>
          <a:p>
            <a:r>
              <a:rPr lang="en-US" sz="2000" dirty="0">
                <a:latin typeface="arial" charset="0"/>
              </a:rPr>
              <a:t>Children who were poor and with no father were taught to read and write, and also skills for earning a </a:t>
            </a:r>
            <a:r>
              <a:rPr lang="en-US" sz="2000" dirty="0" smtClean="0">
                <a:latin typeface="arial" charset="0"/>
              </a:rPr>
              <a:t>living at these Blue Coat Schools. </a:t>
            </a:r>
          </a:p>
          <a:p>
            <a:endParaRPr lang="en-US" sz="2000" dirty="0">
              <a:latin typeface="arial" charset="0"/>
            </a:endParaRPr>
          </a:p>
          <a:p>
            <a:r>
              <a:rPr lang="en-US" sz="2000" dirty="0" smtClean="0">
                <a:latin typeface="arial" charset="0"/>
              </a:rPr>
              <a:t>Boys </a:t>
            </a:r>
            <a:r>
              <a:rPr lang="en-US" sz="2000" dirty="0">
                <a:latin typeface="arial" charset="0"/>
              </a:rPr>
              <a:t>learnt specific skills such as mathematics to be navigators for Navy and girls learnt other specific skills such as sewing to be servants, seamstresses and milliners.</a:t>
            </a:r>
            <a:endParaRPr lang="en-US" sz="2000" dirty="0">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355976" y="1916832"/>
            <a:ext cx="4475989" cy="3356992"/>
          </a:xfrm>
          <a:prstGeom prst="rect">
            <a:avLst/>
          </a:prstGeom>
        </p:spPr>
      </p:pic>
    </p:spTree>
    <p:extLst>
      <p:ext uri="{BB962C8B-B14F-4D97-AF65-F5344CB8AC3E}">
        <p14:creationId xmlns:p14="http://schemas.microsoft.com/office/powerpoint/2010/main" val="333345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b="1" dirty="0"/>
              <a:t> Hobson's </a:t>
            </a:r>
            <a:r>
              <a:rPr lang="en-GB" b="1" dirty="0" smtClean="0"/>
              <a:t>Choice</a:t>
            </a:r>
            <a:r>
              <a:rPr lang="en-GB" dirty="0" smtClean="0"/>
              <a:t> </a:t>
            </a:r>
            <a:r>
              <a:rPr lang="en-GB" sz="3100" dirty="0" smtClean="0"/>
              <a:t>(To </a:t>
            </a:r>
            <a:r>
              <a:rPr lang="en-GB" sz="3100" dirty="0"/>
              <a:t>tune of London's Burning</a:t>
            </a:r>
            <a:r>
              <a:rPr lang="en-GB" sz="3100" dirty="0" smtClean="0"/>
              <a:t>)</a:t>
            </a:r>
            <a:r>
              <a:rPr lang="en-US" dirty="0"/>
              <a:t> </a:t>
            </a:r>
            <a:r>
              <a:rPr lang="en-US" sz="3600" dirty="0"/>
              <a:t>Words by Dave </a:t>
            </a:r>
            <a:r>
              <a:rPr lang="en-US" sz="3600" dirty="0" smtClean="0"/>
              <a:t>Cohen</a:t>
            </a:r>
            <a:endParaRPr lang="en-GB" sz="4900" dirty="0"/>
          </a:p>
        </p:txBody>
      </p:sp>
      <p:sp>
        <p:nvSpPr>
          <p:cNvPr id="3" name="Content Placeholder 2"/>
          <p:cNvSpPr>
            <a:spLocks noGrp="1"/>
          </p:cNvSpPr>
          <p:nvPr>
            <p:ph idx="1"/>
          </p:nvPr>
        </p:nvSpPr>
        <p:spPr/>
        <p:txBody>
          <a:bodyPr>
            <a:normAutofit fontScale="92500" lnSpcReduction="10000"/>
          </a:bodyPr>
          <a:lstStyle/>
          <a:p>
            <a:pPr marL="0" indent="0" algn="ctr">
              <a:buNone/>
            </a:pPr>
            <a:r>
              <a:rPr lang="en-GB" dirty="0" smtClean="0"/>
              <a:t>Hobson's </a:t>
            </a:r>
            <a:r>
              <a:rPr lang="en-GB" dirty="0"/>
              <a:t>Choice is</a:t>
            </a:r>
          </a:p>
          <a:p>
            <a:pPr marL="0" indent="0" algn="ctr">
              <a:buNone/>
            </a:pPr>
            <a:r>
              <a:rPr lang="en-GB" dirty="0"/>
              <a:t>Hobson's Choice is</a:t>
            </a:r>
          </a:p>
          <a:p>
            <a:pPr marL="0" indent="0" algn="ctr">
              <a:buNone/>
            </a:pPr>
            <a:r>
              <a:rPr lang="en-GB" dirty="0"/>
              <a:t>For a speedy horse</a:t>
            </a:r>
          </a:p>
          <a:p>
            <a:pPr marL="0" indent="0" algn="ctr">
              <a:buNone/>
            </a:pPr>
            <a:r>
              <a:rPr lang="en-GB" dirty="0"/>
              <a:t>Very best of course</a:t>
            </a:r>
          </a:p>
          <a:p>
            <a:pPr marL="0" indent="0" algn="ctr">
              <a:buNone/>
            </a:pPr>
            <a:r>
              <a:rPr lang="en-GB" dirty="0"/>
              <a:t>Faster </a:t>
            </a:r>
            <a:r>
              <a:rPr lang="en-GB" dirty="0" err="1"/>
              <a:t>faster</a:t>
            </a:r>
            <a:r>
              <a:rPr lang="en-GB" dirty="0"/>
              <a:t>!</a:t>
            </a:r>
          </a:p>
          <a:p>
            <a:pPr marL="0" indent="0" algn="ctr">
              <a:buNone/>
            </a:pPr>
            <a:r>
              <a:rPr lang="en-GB" dirty="0"/>
              <a:t>Faster </a:t>
            </a:r>
            <a:r>
              <a:rPr lang="en-GB" dirty="0" err="1"/>
              <a:t>faster</a:t>
            </a:r>
            <a:endParaRPr lang="en-GB" dirty="0"/>
          </a:p>
          <a:p>
            <a:pPr marL="0" indent="0" algn="ctr">
              <a:buNone/>
            </a:pPr>
            <a:r>
              <a:rPr lang="en-GB" dirty="0"/>
              <a:t>He replied</a:t>
            </a:r>
          </a:p>
          <a:p>
            <a:pPr marL="0" indent="0" algn="ctr">
              <a:buNone/>
            </a:pPr>
            <a:r>
              <a:rPr lang="en-GB" dirty="0"/>
              <a:t>'I decide</a:t>
            </a:r>
            <a:r>
              <a:rPr lang="en-GB" dirty="0" smtClean="0"/>
              <a:t>'</a:t>
            </a:r>
            <a:endParaRPr lang="en-GB" dirty="0"/>
          </a:p>
        </p:txBody>
      </p:sp>
    </p:spTree>
    <p:extLst>
      <p:ext uri="{BB962C8B-B14F-4D97-AF65-F5344CB8AC3E}">
        <p14:creationId xmlns:p14="http://schemas.microsoft.com/office/powerpoint/2010/main" val="11432372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5" y="274638"/>
            <a:ext cx="9396536" cy="1143000"/>
          </a:xfrm>
        </p:spPr>
        <p:txBody>
          <a:bodyPr/>
          <a:lstStyle/>
          <a:p>
            <a:pPr algn="ctr"/>
            <a:r>
              <a:rPr lang="en-US" sz="3400" dirty="0" smtClean="0"/>
              <a:t>Change Over Time: Tudors to Stuarts- Progression in Education and Printed Publications</a:t>
            </a:r>
            <a:endParaRPr lang="en-US" sz="3400" dirty="0"/>
          </a:p>
        </p:txBody>
      </p:sp>
      <p:sp>
        <p:nvSpPr>
          <p:cNvPr id="4" name="Rectangle 3"/>
          <p:cNvSpPr/>
          <p:nvPr/>
        </p:nvSpPr>
        <p:spPr>
          <a:xfrm>
            <a:off x="3618907" y="1700808"/>
            <a:ext cx="5548277" cy="4247317"/>
          </a:xfrm>
          <a:prstGeom prst="rect">
            <a:avLst/>
          </a:prstGeom>
        </p:spPr>
        <p:txBody>
          <a:bodyPr wrap="square">
            <a:spAutoFit/>
          </a:bodyPr>
          <a:lstStyle/>
          <a:p>
            <a:r>
              <a:rPr lang="en-US" dirty="0" smtClean="0">
                <a:latin typeface="arial" charset="0"/>
              </a:rPr>
              <a:t>With the Reformation, England had changed to a country where many people could read instead of only a few rich people. In the Tudor Era many families wanted to read for the first time so that they could read the Bible in English for themselves. </a:t>
            </a:r>
          </a:p>
          <a:p>
            <a:endParaRPr lang="en-US" dirty="0">
              <a:latin typeface="arial" charset="0"/>
            </a:endParaRPr>
          </a:p>
          <a:p>
            <a:r>
              <a:rPr lang="en-US" dirty="0" smtClean="0">
                <a:latin typeface="arial" charset="0"/>
              </a:rPr>
              <a:t>In the Stuart Era everyone was discussing Politics and there was a huge growth in penny news sheets, which was a bit like an early type of newspaper!</a:t>
            </a:r>
          </a:p>
          <a:p>
            <a:endParaRPr lang="en-US" dirty="0">
              <a:latin typeface="arial" charset="0"/>
            </a:endParaRPr>
          </a:p>
          <a:p>
            <a:r>
              <a:rPr lang="en-US" dirty="0" smtClean="0">
                <a:latin typeface="arial" charset="0"/>
              </a:rPr>
              <a:t>There were also lots of women writers a century after the Tudors, writing and selling printed song sheets, cookbooks, religious texts, medicine and midwifery books, as well as books to teach people how to run a successful business!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363" y="1818216"/>
            <a:ext cx="3288517" cy="4145482"/>
          </a:xfrm>
          <a:prstGeom prst="rect">
            <a:avLst/>
          </a:prstGeom>
        </p:spPr>
      </p:pic>
    </p:spTree>
    <p:extLst>
      <p:ext uri="{BB962C8B-B14F-4D97-AF65-F5344CB8AC3E}">
        <p14:creationId xmlns:p14="http://schemas.microsoft.com/office/powerpoint/2010/main" val="2014291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a:t> </a:t>
            </a:r>
            <a:r>
              <a:rPr lang="en-GB" b="1" dirty="0" smtClean="0"/>
              <a:t>Tudor Song Subjects</a:t>
            </a:r>
            <a:endParaRPr lang="en-GB" sz="4900" dirty="0"/>
          </a:p>
        </p:txBody>
      </p:sp>
      <p:sp>
        <p:nvSpPr>
          <p:cNvPr id="3" name="Content Placeholder 2"/>
          <p:cNvSpPr>
            <a:spLocks noGrp="1"/>
          </p:cNvSpPr>
          <p:nvPr>
            <p:ph idx="1"/>
          </p:nvPr>
        </p:nvSpPr>
        <p:spPr/>
        <p:txBody>
          <a:bodyPr>
            <a:normAutofit fontScale="92500"/>
          </a:bodyPr>
          <a:lstStyle/>
          <a:p>
            <a:pPr marL="0" indent="0" algn="ctr">
              <a:buNone/>
            </a:pPr>
            <a:r>
              <a:rPr lang="en-GB" dirty="0" smtClean="0">
                <a:solidFill>
                  <a:srgbClr val="FFFF00"/>
                </a:solidFill>
              </a:rPr>
              <a:t>Creating My Cambridge has songs inspired by Cambridge Tudor &amp; Stuart histories:</a:t>
            </a:r>
          </a:p>
          <a:p>
            <a:pPr marL="0" indent="0" algn="ctr">
              <a:buNone/>
            </a:pPr>
            <a:r>
              <a:rPr lang="en-GB" dirty="0" smtClean="0"/>
              <a:t>Seahorses:</a:t>
            </a:r>
          </a:p>
          <a:p>
            <a:pPr marL="0" indent="0" algn="ctr">
              <a:buNone/>
            </a:pPr>
            <a:r>
              <a:rPr lang="en-GB" dirty="0" smtClean="0"/>
              <a:t>Hobson’s Horses:</a:t>
            </a:r>
          </a:p>
          <a:p>
            <a:pPr marL="0" indent="0" algn="ctr">
              <a:buNone/>
            </a:pPr>
            <a:r>
              <a:rPr lang="en-GB" dirty="0" smtClean="0"/>
              <a:t>Cromwell’s Head:</a:t>
            </a:r>
          </a:p>
          <a:p>
            <a:pPr marL="0" indent="0" algn="ctr">
              <a:buNone/>
            </a:pPr>
            <a:r>
              <a:rPr lang="en-GB" dirty="0" smtClean="0"/>
              <a:t>Burning </a:t>
            </a:r>
            <a:r>
              <a:rPr lang="en-GB" dirty="0" err="1" smtClean="0"/>
              <a:t>Bucer</a:t>
            </a:r>
            <a:r>
              <a:rPr lang="en-GB" dirty="0" smtClean="0"/>
              <a:t>:</a:t>
            </a:r>
          </a:p>
          <a:p>
            <a:pPr marL="0" indent="0" algn="ctr">
              <a:buNone/>
            </a:pPr>
            <a:r>
              <a:rPr lang="en-GB" dirty="0" smtClean="0">
                <a:solidFill>
                  <a:srgbClr val="FFFF00"/>
                </a:solidFill>
              </a:rPr>
              <a:t>We look forward to hearing your poems &amp; songs!</a:t>
            </a:r>
            <a:endParaRPr lang="en-GB" dirty="0">
              <a:solidFill>
                <a:srgbClr val="FFFF00"/>
              </a:solidFill>
            </a:endParaRPr>
          </a:p>
        </p:txBody>
      </p:sp>
    </p:spTree>
    <p:extLst>
      <p:ext uri="{BB962C8B-B14F-4D97-AF65-F5344CB8AC3E}">
        <p14:creationId xmlns:p14="http://schemas.microsoft.com/office/powerpoint/2010/main" val="851817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b="1" dirty="0"/>
              <a:t> </a:t>
            </a:r>
            <a:r>
              <a:rPr lang="en-GB" b="1" dirty="0" smtClean="0"/>
              <a:t>Milton Road School History Trail </a:t>
            </a:r>
            <a:endParaRPr lang="en-GB" sz="4900" dirty="0"/>
          </a:p>
        </p:txBody>
      </p:sp>
      <p:sp>
        <p:nvSpPr>
          <p:cNvPr id="3" name="Content Placeholder 2"/>
          <p:cNvSpPr>
            <a:spLocks noGrp="1"/>
          </p:cNvSpPr>
          <p:nvPr>
            <p:ph idx="1"/>
          </p:nvPr>
        </p:nvSpPr>
        <p:spPr/>
        <p:txBody>
          <a:bodyPr>
            <a:normAutofit/>
          </a:bodyPr>
          <a:lstStyle/>
          <a:p>
            <a:pPr marL="0" indent="0" algn="ctr">
              <a:buNone/>
            </a:pPr>
            <a:r>
              <a:rPr lang="en-GB" dirty="0" smtClean="0"/>
              <a:t>MICHAEL ROSEN WILL BE THE VOICE-OVER FOR YOUR HISTORY TRAIL</a:t>
            </a:r>
          </a:p>
          <a:p>
            <a:pPr marL="0" indent="0" algn="ctr">
              <a:buNone/>
            </a:pPr>
            <a:endParaRPr lang="en-GB" dirty="0"/>
          </a:p>
          <a:p>
            <a:pPr marL="0" indent="0" algn="ctr">
              <a:buNone/>
            </a:pPr>
            <a:r>
              <a:rPr lang="en-GB" dirty="0" smtClean="0"/>
              <a:t>YOUR PICTURES AND POEMS WILL ALSO BE ADDED ONLINE TO ILLUSTRATE THE TRAIL!</a:t>
            </a:r>
            <a:endParaRPr lang="en-GB" dirty="0"/>
          </a:p>
        </p:txBody>
      </p:sp>
      <p:pic>
        <p:nvPicPr>
          <p:cNvPr id="4" name="Picture 3" descr="Milton Road to Market Square trail draft NEW cop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32" y="1196752"/>
            <a:ext cx="9144000" cy="4797778"/>
          </a:xfrm>
          <a:prstGeom prst="rect">
            <a:avLst/>
          </a:prstGeom>
        </p:spPr>
      </p:pic>
    </p:spTree>
    <p:extLst>
      <p:ext uri="{BB962C8B-B14F-4D97-AF65-F5344CB8AC3E}">
        <p14:creationId xmlns:p14="http://schemas.microsoft.com/office/powerpoint/2010/main" val="1366563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t>Milton Road School History Trail</a:t>
            </a:r>
            <a:endParaRPr lang="en-GB" sz="4900" dirty="0"/>
          </a:p>
        </p:txBody>
      </p:sp>
      <p:sp>
        <p:nvSpPr>
          <p:cNvPr id="3" name="Content Placeholder 2"/>
          <p:cNvSpPr>
            <a:spLocks noGrp="1"/>
          </p:cNvSpPr>
          <p:nvPr>
            <p:ph idx="1"/>
          </p:nvPr>
        </p:nvSpPr>
        <p:spPr/>
        <p:txBody>
          <a:bodyPr>
            <a:normAutofit/>
          </a:bodyPr>
          <a:lstStyle/>
          <a:p>
            <a:pPr marL="0" indent="0" algn="ctr">
              <a:buNone/>
            </a:pPr>
            <a:r>
              <a:rPr lang="en-GB" dirty="0" smtClean="0"/>
              <a:t>MICHAEL ROSEN WILL BE THE VOICE-OVER FOR YOUR HISTORY TRAIL</a:t>
            </a:r>
          </a:p>
          <a:p>
            <a:pPr marL="0" indent="0" algn="ctr">
              <a:buNone/>
            </a:pPr>
            <a:endParaRPr lang="en-GB" dirty="0"/>
          </a:p>
          <a:p>
            <a:pPr marL="0" indent="0" algn="ctr">
              <a:buNone/>
            </a:pPr>
            <a:r>
              <a:rPr lang="en-GB" dirty="0" smtClean="0"/>
              <a:t>YOUR PICTURES AND POEMS WILL ALSO BE ADDED ONLINE TO ILLUSTRATE THE TRAIL!</a:t>
            </a:r>
            <a:endParaRPr lang="en-GB" dirty="0"/>
          </a:p>
        </p:txBody>
      </p:sp>
      <p:pic>
        <p:nvPicPr>
          <p:cNvPr id="4" name="Picture 3" descr="Milton Road to Market Square trail draft NEW cop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84784"/>
            <a:ext cx="9144000" cy="4797778"/>
          </a:xfrm>
          <a:prstGeom prst="rect">
            <a:avLst/>
          </a:prstGeom>
        </p:spPr>
      </p:pic>
    </p:spTree>
    <p:extLst>
      <p:ext uri="{BB962C8B-B14F-4D97-AF65-F5344CB8AC3E}">
        <p14:creationId xmlns:p14="http://schemas.microsoft.com/office/powerpoint/2010/main" val="494501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b="1" dirty="0"/>
              <a:t> </a:t>
            </a:r>
            <a:r>
              <a:rPr lang="en-GB" b="1" dirty="0" smtClean="0"/>
              <a:t>History Walking Trail – Draft of Route &amp; Subjects </a:t>
            </a:r>
            <a:endParaRPr lang="en-GB" sz="4900" dirty="0"/>
          </a:p>
        </p:txBody>
      </p:sp>
      <p:sp>
        <p:nvSpPr>
          <p:cNvPr id="3" name="Content Placeholder 2"/>
          <p:cNvSpPr>
            <a:spLocks noGrp="1"/>
          </p:cNvSpPr>
          <p:nvPr>
            <p:ph idx="1"/>
          </p:nvPr>
        </p:nvSpPr>
        <p:spPr/>
        <p:txBody>
          <a:bodyPr>
            <a:normAutofit/>
          </a:bodyPr>
          <a:lstStyle/>
          <a:p>
            <a:pPr marL="0" indent="0" algn="ctr">
              <a:buNone/>
            </a:pPr>
            <a:r>
              <a:rPr lang="en-GB" dirty="0" smtClean="0"/>
              <a:t>MICHAEL ROSEN WILL BE THE VOICE-OVER FOR YOUR HISTORY TRAIL</a:t>
            </a:r>
          </a:p>
          <a:p>
            <a:pPr marL="0" indent="0" algn="ctr">
              <a:buNone/>
            </a:pPr>
            <a:endParaRPr lang="en-GB" dirty="0"/>
          </a:p>
          <a:p>
            <a:pPr marL="0" indent="0" algn="ctr">
              <a:buNone/>
            </a:pPr>
            <a:r>
              <a:rPr lang="en-GB" dirty="0" smtClean="0">
                <a:solidFill>
                  <a:srgbClr val="FFFF00"/>
                </a:solidFill>
              </a:rPr>
              <a:t>YOUR PICTURES AND POEMS WILL ALSO BE ADDED ONLINE TO ILLUSTRATE THE TRAIL!</a:t>
            </a:r>
            <a:endParaRPr lang="en-GB" dirty="0">
              <a:solidFill>
                <a:srgbClr val="FFFF00"/>
              </a:solidFill>
            </a:endParaRPr>
          </a:p>
        </p:txBody>
      </p:sp>
    </p:spTree>
    <p:extLst>
      <p:ext uri="{BB962C8B-B14F-4D97-AF65-F5344CB8AC3E}">
        <p14:creationId xmlns:p14="http://schemas.microsoft.com/office/powerpoint/2010/main" val="319433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A Day in the Life of </a:t>
            </a:r>
            <a:br>
              <a:rPr lang="en-GB" dirty="0" smtClean="0"/>
            </a:br>
            <a:r>
              <a:rPr lang="en-GB" dirty="0" smtClean="0"/>
              <a:t>a Tudor School Child</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School in Tudor and </a:t>
            </a:r>
            <a:br>
              <a:rPr lang="en-US" dirty="0" smtClean="0"/>
            </a:br>
            <a:r>
              <a:rPr lang="en-US" dirty="0" smtClean="0"/>
              <a:t>Stuart Times</a:t>
            </a:r>
            <a:endParaRPr lang="en-US" dirty="0"/>
          </a:p>
        </p:txBody>
      </p:sp>
      <p:sp>
        <p:nvSpPr>
          <p:cNvPr id="7" name="TextBox 6"/>
          <p:cNvSpPr txBox="1"/>
          <p:nvPr/>
        </p:nvSpPr>
        <p:spPr>
          <a:xfrm>
            <a:off x="5796136" y="1579096"/>
            <a:ext cx="4172183" cy="400110"/>
          </a:xfrm>
          <a:prstGeom prst="rect">
            <a:avLst/>
          </a:prstGeom>
          <a:noFill/>
        </p:spPr>
        <p:txBody>
          <a:bodyPr wrap="square" rtlCol="0">
            <a:spAutoFit/>
          </a:bodyPr>
          <a:lstStyle/>
          <a:p>
            <a:r>
              <a:rPr lang="en-GB" sz="2000" b="1" dirty="0"/>
              <a:t>  </a:t>
            </a:r>
            <a:r>
              <a:rPr lang="en-GB" sz="2000" b="1" dirty="0" smtClean="0"/>
              <a:t>NOW</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888" y="1985482"/>
            <a:ext cx="7012222" cy="3395313"/>
          </a:xfrm>
          <a:prstGeom prst="rect">
            <a:avLst/>
          </a:prstGeom>
        </p:spPr>
      </p:pic>
      <p:sp>
        <p:nvSpPr>
          <p:cNvPr id="4" name="TextBox 3"/>
          <p:cNvSpPr txBox="1"/>
          <p:nvPr/>
        </p:nvSpPr>
        <p:spPr>
          <a:xfrm>
            <a:off x="127802" y="5434191"/>
            <a:ext cx="8888395" cy="646331"/>
          </a:xfrm>
          <a:prstGeom prst="rect">
            <a:avLst/>
          </a:prstGeom>
          <a:noFill/>
        </p:spPr>
        <p:txBody>
          <a:bodyPr wrap="none" rtlCol="0">
            <a:spAutoFit/>
          </a:bodyPr>
          <a:lstStyle/>
          <a:p>
            <a:r>
              <a:rPr lang="en-US" dirty="0" smtClean="0"/>
              <a:t> This old map shows the area around Milton Road School in Victorian Times </a:t>
            </a:r>
          </a:p>
          <a:p>
            <a:r>
              <a:rPr lang="en-US" dirty="0"/>
              <a:t>b</a:t>
            </a:r>
            <a:r>
              <a:rPr lang="en-US" dirty="0" smtClean="0"/>
              <a:t>efore Roger Ascham Road was built. Today Milton Road School is on this very road!</a:t>
            </a:r>
          </a:p>
        </p:txBody>
      </p:sp>
      <p:sp>
        <p:nvSpPr>
          <p:cNvPr id="5" name="TextBox 4"/>
          <p:cNvSpPr txBox="1"/>
          <p:nvPr/>
        </p:nvSpPr>
        <p:spPr>
          <a:xfrm>
            <a:off x="2339752" y="1616150"/>
            <a:ext cx="956607" cy="369332"/>
          </a:xfrm>
          <a:prstGeom prst="rect">
            <a:avLst/>
          </a:prstGeom>
          <a:noFill/>
        </p:spPr>
        <p:txBody>
          <a:bodyPr wrap="square" rtlCol="0">
            <a:spAutoFit/>
          </a:bodyPr>
          <a:lstStyle/>
          <a:p>
            <a:r>
              <a:rPr lang="en-US" b="1" dirty="0" smtClean="0"/>
              <a:t>THEN</a:t>
            </a:r>
            <a:endParaRPr lang="en-US" b="1" dirty="0"/>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2772</TotalTime>
  <Words>2160</Words>
  <Application>Microsoft Macintosh PowerPoint</Application>
  <PresentationFormat>On-screen Show (4:3)</PresentationFormat>
  <Paragraphs>172</Paragraphs>
  <Slides>31</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Calibri</vt:lpstr>
      <vt:lpstr>Cambria</vt:lpstr>
      <vt:lpstr>ＭＳ Ｐゴシック</vt:lpstr>
      <vt:lpstr>ＭＳ 明朝</vt:lpstr>
      <vt:lpstr>Open Sans</vt:lpstr>
      <vt:lpstr>Open Sans Light</vt:lpstr>
      <vt:lpstr>Times New Roman</vt:lpstr>
      <vt:lpstr>Arial</vt:lpstr>
      <vt:lpstr>Arial</vt:lpstr>
      <vt:lpstr>Default Design</vt:lpstr>
      <vt:lpstr>CREATING MY CAMBRIDGE WORKSHOP WITH MICHAEL ROSEN</vt:lpstr>
      <vt:lpstr>SEA HORSES (to the tune of Three Blind Mice)</vt:lpstr>
      <vt:lpstr> Hobson's Choice (To tune of London's Burning) Words by Dave Cohen</vt:lpstr>
      <vt:lpstr> Tudor Song Subjects</vt:lpstr>
      <vt:lpstr> Milton Road School History Trail </vt:lpstr>
      <vt:lpstr>Milton Road School History Trail</vt:lpstr>
      <vt:lpstr> History Walking Trail – Draft of Route &amp; Subjects </vt:lpstr>
      <vt:lpstr>A Day in the Life of  a Tudor School Child</vt:lpstr>
      <vt:lpstr>School in Tudor and  Stuart Times</vt:lpstr>
      <vt:lpstr>Who Was Roger Ascham?</vt:lpstr>
      <vt:lpstr>Who Was Queen Elizabeth I?</vt:lpstr>
      <vt:lpstr>Queen Elizabeth I’s  Connection to Cambridge </vt:lpstr>
      <vt:lpstr>Roger Ascham Famous for his book called ‘The School Master’</vt:lpstr>
      <vt:lpstr>Change in National Religion: Catholic to Protestant</vt:lpstr>
      <vt:lpstr>The First Steps in Learning-  Where Did Children Go to School?</vt:lpstr>
      <vt:lpstr>The Hornbook</vt:lpstr>
      <vt:lpstr>Where Did Children  Learn to Read?</vt:lpstr>
      <vt:lpstr>Learning to Read from the Hornbook was noisy!</vt:lpstr>
      <vt:lpstr>Children Learnt their Numbers by Rote and by Song too!</vt:lpstr>
      <vt:lpstr>Learning the ABC Song!</vt:lpstr>
      <vt:lpstr>Learning to Write after Learning  to Read at About Age 7</vt:lpstr>
      <vt:lpstr>School Timetable and Meals</vt:lpstr>
      <vt:lpstr>Manners for Children  Printed Rules- ‘At Table’</vt:lpstr>
      <vt:lpstr>Rules for Children- Behaviour in School</vt:lpstr>
      <vt:lpstr>From ABC School to  Grammar School to Uni</vt:lpstr>
      <vt:lpstr>School Punishments</vt:lpstr>
      <vt:lpstr>What Happened to Children  When They Left School at 7?</vt:lpstr>
      <vt:lpstr>Growth in Charity Schools Such As Christ’s Hospital, Hertfordshire</vt:lpstr>
      <vt:lpstr>Learning Life Skills</vt:lpstr>
      <vt:lpstr>Change Over Time: Tudors to Stuarts- Progression in Education and Printed Publications</vt:lpstr>
      <vt:lpstr>Web Resources available at: </vt:lpstr>
    </vt:vector>
  </TitlesOfParts>
  <Company>Taylor</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182</cp:revision>
  <cp:lastPrinted>2017-05-16T09:24:56Z</cp:lastPrinted>
  <dcterms:created xsi:type="dcterms:W3CDTF">2015-03-12T11:07:07Z</dcterms:created>
  <dcterms:modified xsi:type="dcterms:W3CDTF">2017-05-16T10:55:02Z</dcterms:modified>
</cp:coreProperties>
</file>