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8" r:id="rId2"/>
    <p:sldId id="290" r:id="rId3"/>
    <p:sldId id="265" r:id="rId4"/>
    <p:sldId id="280" r:id="rId5"/>
    <p:sldId id="281" r:id="rId6"/>
    <p:sldId id="291" r:id="rId7"/>
    <p:sldId id="278" r:id="rId8"/>
    <p:sldId id="285" r:id="rId9"/>
    <p:sldId id="279" r:id="rId10"/>
    <p:sldId id="283" r:id="rId11"/>
    <p:sldId id="286" r:id="rId12"/>
    <p:sldId id="287" r:id="rId13"/>
    <p:sldId id="284" r:id="rId14"/>
    <p:sldId id="288" r:id="rId15"/>
    <p:sldId id="275" r:id="rId16"/>
    <p:sldId id="282" r:id="rId17"/>
    <p:sldId id="289" r:id="rId18"/>
    <p:sldId id="292" r:id="rId19"/>
    <p:sldId id="293" r:id="rId20"/>
    <p:sldId id="264" r:id="rId2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14" autoAdjust="0"/>
    <p:restoredTop sz="94677"/>
  </p:normalViewPr>
  <p:slideViewPr>
    <p:cSldViewPr>
      <p:cViewPr>
        <p:scale>
          <a:sx n="60" d="100"/>
          <a:sy n="60" d="100"/>
        </p:scale>
        <p:origin x="952" y="88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06/06/2017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eg"/><Relationship Id="rId5"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hyperlink" Target="https://www.objectlessons.org/childhood-and-games-victorians/back-straightener-victorian-replica/s67/a932/"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hyperlink" Target="https://commons.wikimedia.org/wiki/Portugal" TargetMode="External"/><Relationship Id="rId4" Type="http://schemas.openxmlformats.org/officeDocument/2006/relationships/hyperlink" Target="https://commons.wikimedia.org/wiki/Porto" TargetMode="External"/><Relationship Id="rId5" Type="http://schemas.openxmlformats.org/officeDocument/2006/relationships/hyperlink" Target="https://commons.wikimedia.org/wiki/User:Petrus_Adamus" TargetMode="External"/><Relationship Id="rId6" Type="http://schemas.openxmlformats.org/officeDocument/2006/relationships/image" Target="../media/image25.jpeg"/><Relationship Id="rId1" Type="http://schemas.openxmlformats.org/officeDocument/2006/relationships/slideLayout" Target="../slideLayouts/slideLayout2.xml"/><Relationship Id="rId2" Type="http://schemas.openxmlformats.org/officeDocument/2006/relationships/image" Target="../media/image2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 Id="rId3" Type="http://schemas.openxmlformats.org/officeDocument/2006/relationships/image" Target="../media/image2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 Id="rId3"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 Id="rId3"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 Id="rId3"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G"/><Relationship Id="rId3"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Life in a Victorian School</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245128" y="4702081"/>
            <a:ext cx="4608512" cy="133540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The Victorian School Day</a:t>
            </a:r>
            <a:endParaRPr lang="en-US" dirty="0"/>
          </a:p>
        </p:txBody>
      </p:sp>
      <p:sp>
        <p:nvSpPr>
          <p:cNvPr id="4" name="TextBox 3"/>
          <p:cNvSpPr txBox="1"/>
          <p:nvPr/>
        </p:nvSpPr>
        <p:spPr>
          <a:xfrm>
            <a:off x="251520" y="1844824"/>
            <a:ext cx="5602120" cy="3139321"/>
          </a:xfrm>
          <a:prstGeom prst="rect">
            <a:avLst/>
          </a:prstGeom>
          <a:noFill/>
        </p:spPr>
        <p:txBody>
          <a:bodyPr wrap="square" rtlCol="0">
            <a:spAutoFit/>
          </a:bodyPr>
          <a:lstStyle/>
          <a:p>
            <a:r>
              <a:rPr lang="en-US" dirty="0" smtClean="0"/>
              <a:t>The Victorian School day started at 9 o’clock sharp. You needed to make sure you were on time, or you would be sent to the </a:t>
            </a:r>
            <a:r>
              <a:rPr lang="en-US" dirty="0" err="1" smtClean="0"/>
              <a:t>Headteacher’s</a:t>
            </a:r>
            <a:r>
              <a:rPr lang="en-US" dirty="0" smtClean="0"/>
              <a:t> Office for a telling </a:t>
            </a:r>
            <a:r>
              <a:rPr lang="en-US" dirty="0" smtClean="0"/>
              <a:t>off </a:t>
            </a:r>
            <a:r>
              <a:rPr lang="en-US" dirty="0"/>
              <a:t>and some </a:t>
            </a:r>
            <a:r>
              <a:rPr lang="en-US" dirty="0" err="1" smtClean="0"/>
              <a:t>Headteachers</a:t>
            </a:r>
            <a:r>
              <a:rPr lang="en-US" dirty="0" smtClean="0"/>
              <a:t> </a:t>
            </a:r>
            <a:r>
              <a:rPr lang="en-US" dirty="0"/>
              <a:t>hit pupils with a cane</a:t>
            </a:r>
            <a:r>
              <a:rPr lang="en-US" dirty="0" smtClean="0"/>
              <a:t>!</a:t>
            </a:r>
            <a:endParaRPr lang="en-US" dirty="0" smtClean="0"/>
          </a:p>
          <a:p>
            <a:endParaRPr lang="en-US" dirty="0"/>
          </a:p>
          <a:p>
            <a:r>
              <a:rPr lang="en-US" dirty="0" smtClean="0"/>
              <a:t>The day always started with Assembly, which went on until 9.30am. At Assembly the </a:t>
            </a:r>
            <a:r>
              <a:rPr lang="en-US" dirty="0" err="1" smtClean="0"/>
              <a:t>Headteacher</a:t>
            </a:r>
            <a:r>
              <a:rPr lang="en-US" dirty="0" smtClean="0"/>
              <a:t> would lead all children in saying ‘The Lord’s Prayer’, singing a hymn and listening to a story from the Bible. </a:t>
            </a:r>
          </a:p>
          <a:p>
            <a:endParaRPr lang="en-US" dirty="0"/>
          </a:p>
        </p:txBody>
      </p:sp>
      <p:sp>
        <p:nvSpPr>
          <p:cNvPr id="6" name="TextBox 5"/>
          <p:cNvSpPr txBox="1"/>
          <p:nvPr/>
        </p:nvSpPr>
        <p:spPr>
          <a:xfrm>
            <a:off x="1092750" y="4769619"/>
            <a:ext cx="4855764" cy="1200329"/>
          </a:xfrm>
          <a:prstGeom prst="rect">
            <a:avLst/>
          </a:prstGeom>
          <a:noFill/>
        </p:spPr>
        <p:txBody>
          <a:bodyPr wrap="square" rtlCol="0">
            <a:spAutoFit/>
          </a:bodyPr>
          <a:lstStyle/>
          <a:p>
            <a:pPr algn="ctr"/>
            <a:r>
              <a:rPr lang="en-US" b="1" dirty="0" smtClean="0">
                <a:solidFill>
                  <a:schemeClr val="bg1"/>
                </a:solidFill>
              </a:rPr>
              <a:t>FACTOID!</a:t>
            </a:r>
          </a:p>
          <a:p>
            <a:pPr algn="ctr"/>
            <a:r>
              <a:rPr lang="en-US" b="1" dirty="0" smtClean="0">
                <a:solidFill>
                  <a:schemeClr val="bg1"/>
                </a:solidFill>
              </a:rPr>
              <a:t>The bell would ring to tell children it</a:t>
            </a:r>
          </a:p>
          <a:p>
            <a:pPr algn="ctr"/>
            <a:r>
              <a:rPr lang="en-US" b="1" dirty="0">
                <a:solidFill>
                  <a:schemeClr val="bg1"/>
                </a:solidFill>
              </a:rPr>
              <a:t>w</a:t>
            </a:r>
            <a:r>
              <a:rPr lang="en-US" b="1" dirty="0" smtClean="0">
                <a:solidFill>
                  <a:schemeClr val="bg1"/>
                </a:solidFill>
              </a:rPr>
              <a:t>as time for school as not many people</a:t>
            </a:r>
          </a:p>
          <a:p>
            <a:pPr algn="ctr"/>
            <a:r>
              <a:rPr lang="en-US" b="1" dirty="0">
                <a:solidFill>
                  <a:schemeClr val="bg1"/>
                </a:solidFill>
              </a:rPr>
              <a:t>h</a:t>
            </a:r>
            <a:r>
              <a:rPr lang="en-US" b="1" dirty="0" smtClean="0">
                <a:solidFill>
                  <a:schemeClr val="bg1"/>
                </a:solidFill>
              </a:rPr>
              <a:t>ad clocks or watches at home.</a:t>
            </a:r>
            <a:endParaRPr lang="en-US" b="1"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3388" y="1825941"/>
            <a:ext cx="2471511" cy="4045441"/>
          </a:xfrm>
          <a:prstGeom prst="rect">
            <a:avLst/>
          </a:prstGeom>
        </p:spPr>
      </p:pic>
    </p:spTree>
    <p:extLst>
      <p:ext uri="{BB962C8B-B14F-4D97-AF65-F5344CB8AC3E}">
        <p14:creationId xmlns:p14="http://schemas.microsoft.com/office/powerpoint/2010/main" val="1429099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385455" y="4237517"/>
            <a:ext cx="5897008" cy="18170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School Lessons- The ‘3 Rs’</a:t>
            </a:r>
            <a:endParaRPr lang="en-US" dirty="0"/>
          </a:p>
        </p:txBody>
      </p:sp>
      <p:sp>
        <p:nvSpPr>
          <p:cNvPr id="4" name="TextBox 3"/>
          <p:cNvSpPr txBox="1"/>
          <p:nvPr/>
        </p:nvSpPr>
        <p:spPr>
          <a:xfrm>
            <a:off x="502815" y="1790461"/>
            <a:ext cx="4320479" cy="2862322"/>
          </a:xfrm>
          <a:prstGeom prst="rect">
            <a:avLst/>
          </a:prstGeom>
          <a:noFill/>
        </p:spPr>
        <p:txBody>
          <a:bodyPr wrap="square" rtlCol="0">
            <a:spAutoFit/>
          </a:bodyPr>
          <a:lstStyle/>
          <a:p>
            <a:r>
              <a:rPr lang="en-US" dirty="0"/>
              <a:t>After Assembly it would be time to get on with your lessons.</a:t>
            </a:r>
          </a:p>
          <a:p>
            <a:endParaRPr lang="en-US" dirty="0" smtClean="0"/>
          </a:p>
          <a:p>
            <a:r>
              <a:rPr lang="en-US" dirty="0" smtClean="0"/>
              <a:t>Each day </a:t>
            </a:r>
            <a:r>
              <a:rPr lang="en-US" dirty="0"/>
              <a:t>l</a:t>
            </a:r>
            <a:r>
              <a:rPr lang="en-US" dirty="0" smtClean="0"/>
              <a:t>essons were based around the ‘3 </a:t>
            </a:r>
            <a:r>
              <a:rPr lang="en-US" dirty="0" err="1" smtClean="0"/>
              <a:t>Rs</a:t>
            </a:r>
            <a:r>
              <a:rPr lang="en-US" dirty="0" smtClean="0"/>
              <a:t>’:</a:t>
            </a:r>
          </a:p>
          <a:p>
            <a:pPr marL="285750" indent="-285750">
              <a:buFont typeface="Arial" charset="0"/>
              <a:buChar char="•"/>
            </a:pPr>
            <a:r>
              <a:rPr lang="en-US" dirty="0" smtClean="0"/>
              <a:t>Reading</a:t>
            </a:r>
          </a:p>
          <a:p>
            <a:pPr marL="285750" indent="-285750">
              <a:buFont typeface="Arial" charset="0"/>
              <a:buChar char="•"/>
            </a:pPr>
            <a:r>
              <a:rPr lang="en-US" dirty="0" err="1" smtClean="0"/>
              <a:t>wRiting</a:t>
            </a:r>
            <a:endParaRPr lang="en-US" dirty="0" smtClean="0"/>
          </a:p>
          <a:p>
            <a:pPr marL="285750" indent="-285750">
              <a:buFont typeface="Arial" charset="0"/>
              <a:buChar char="•"/>
            </a:pPr>
            <a:r>
              <a:rPr lang="en-US" dirty="0" err="1" smtClean="0"/>
              <a:t>aRithmetic</a:t>
            </a:r>
            <a:endParaRPr lang="en-US" dirty="0"/>
          </a:p>
          <a:p>
            <a:pPr marL="285750" indent="-285750">
              <a:buFont typeface="Arial" charset="0"/>
              <a:buChar char="•"/>
            </a:pPr>
            <a:endParaRPr lang="en-US" dirty="0" smtClean="0"/>
          </a:p>
          <a:p>
            <a:pPr marL="285750" indent="-285750">
              <a:buFont typeface="Arial" charset="0"/>
              <a:buChar char="•"/>
            </a:pPr>
            <a:endParaRPr lang="en-US" dirty="0"/>
          </a:p>
        </p:txBody>
      </p:sp>
      <p:sp>
        <p:nvSpPr>
          <p:cNvPr id="5" name="TextBox 4"/>
          <p:cNvSpPr txBox="1"/>
          <p:nvPr/>
        </p:nvSpPr>
        <p:spPr>
          <a:xfrm>
            <a:off x="502814" y="4284325"/>
            <a:ext cx="5689125" cy="1754326"/>
          </a:xfrm>
          <a:prstGeom prst="rect">
            <a:avLst/>
          </a:prstGeom>
          <a:noFill/>
        </p:spPr>
        <p:txBody>
          <a:bodyPr wrap="square" rtlCol="0">
            <a:spAutoFit/>
          </a:bodyPr>
          <a:lstStyle/>
          <a:p>
            <a:pPr algn="ctr"/>
            <a:r>
              <a:rPr lang="en-US" b="1" dirty="0" smtClean="0">
                <a:solidFill>
                  <a:schemeClr val="bg1"/>
                </a:solidFill>
              </a:rPr>
              <a:t>FACTOID!</a:t>
            </a:r>
          </a:p>
          <a:p>
            <a:pPr algn="ctr"/>
            <a:r>
              <a:rPr lang="en-US" b="1" dirty="0" smtClean="0">
                <a:solidFill>
                  <a:schemeClr val="bg1"/>
                </a:solidFill>
              </a:rPr>
              <a:t>If you </a:t>
            </a:r>
            <a:r>
              <a:rPr lang="en-US" b="1" dirty="0" err="1" smtClean="0">
                <a:solidFill>
                  <a:schemeClr val="bg1"/>
                </a:solidFill>
              </a:rPr>
              <a:t>didn</a:t>
            </a:r>
            <a:r>
              <a:rPr lang="uk-UA" b="1" dirty="0" smtClean="0">
                <a:solidFill>
                  <a:schemeClr val="bg1"/>
                </a:solidFill>
              </a:rPr>
              <a:t>’</a:t>
            </a:r>
            <a:r>
              <a:rPr lang="en-US" b="1" dirty="0" smtClean="0">
                <a:solidFill>
                  <a:schemeClr val="bg1"/>
                </a:solidFill>
              </a:rPr>
              <a:t>t sit up straight in your lessons you could be forced to sit with a back straightener pressed into your back to make you sit up straight and concentrate!</a:t>
            </a:r>
          </a:p>
          <a:p>
            <a:pPr algn="ctr"/>
            <a:r>
              <a:rPr lang="en-US" b="1" dirty="0" smtClean="0">
                <a:solidFill>
                  <a:schemeClr val="bg1"/>
                </a:solidFill>
                <a:hlinkClick r:id="rId2"/>
              </a:rPr>
              <a:t>Click here to see a picture of a back straightener</a:t>
            </a:r>
            <a:r>
              <a:rPr lang="en-US" dirty="0" smtClean="0">
                <a:solidFill>
                  <a:schemeClr val="bg1"/>
                </a:solidFill>
                <a:hlinkClick r:id="rId2"/>
              </a:rPr>
              <a:t>.</a:t>
            </a:r>
            <a:endParaRPr lang="en-US"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0051" y="4284325"/>
            <a:ext cx="2275299" cy="144425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8743" y="1837604"/>
            <a:ext cx="1522031" cy="2058291"/>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3175" y="1818508"/>
            <a:ext cx="2096485" cy="2096485"/>
          </a:xfrm>
          <a:prstGeom prst="rect">
            <a:avLst/>
          </a:prstGeom>
        </p:spPr>
      </p:pic>
      <p:sp>
        <p:nvSpPr>
          <p:cNvPr id="10" name="TextBox 9"/>
          <p:cNvSpPr txBox="1"/>
          <p:nvPr/>
        </p:nvSpPr>
        <p:spPr>
          <a:xfrm>
            <a:off x="5148064" y="3914993"/>
            <a:ext cx="1043876" cy="369332"/>
          </a:xfrm>
          <a:prstGeom prst="rect">
            <a:avLst/>
          </a:prstGeom>
          <a:noFill/>
        </p:spPr>
        <p:txBody>
          <a:bodyPr wrap="none" rtlCol="0">
            <a:spAutoFit/>
          </a:bodyPr>
          <a:lstStyle/>
          <a:p>
            <a:r>
              <a:rPr lang="en-US" dirty="0" smtClean="0"/>
              <a:t>Reading</a:t>
            </a:r>
            <a:endParaRPr lang="en-US" dirty="0"/>
          </a:p>
        </p:txBody>
      </p:sp>
      <p:sp>
        <p:nvSpPr>
          <p:cNvPr id="11" name="TextBox 10"/>
          <p:cNvSpPr txBox="1"/>
          <p:nvPr/>
        </p:nvSpPr>
        <p:spPr>
          <a:xfrm>
            <a:off x="7178378" y="5724991"/>
            <a:ext cx="898644" cy="369332"/>
          </a:xfrm>
          <a:prstGeom prst="rect">
            <a:avLst/>
          </a:prstGeom>
          <a:noFill/>
        </p:spPr>
        <p:txBody>
          <a:bodyPr wrap="none" rtlCol="0">
            <a:spAutoFit/>
          </a:bodyPr>
          <a:lstStyle/>
          <a:p>
            <a:r>
              <a:rPr lang="en-US" smtClean="0"/>
              <a:t>Writing</a:t>
            </a:r>
            <a:endParaRPr lang="en-US"/>
          </a:p>
        </p:txBody>
      </p:sp>
      <p:sp>
        <p:nvSpPr>
          <p:cNvPr id="12" name="TextBox 11"/>
          <p:cNvSpPr txBox="1"/>
          <p:nvPr/>
        </p:nvSpPr>
        <p:spPr>
          <a:xfrm>
            <a:off x="7093741" y="3895895"/>
            <a:ext cx="1210588" cy="369332"/>
          </a:xfrm>
          <a:prstGeom prst="rect">
            <a:avLst/>
          </a:prstGeom>
          <a:noFill/>
        </p:spPr>
        <p:txBody>
          <a:bodyPr wrap="none" rtlCol="0">
            <a:spAutoFit/>
          </a:bodyPr>
          <a:lstStyle/>
          <a:p>
            <a:r>
              <a:rPr lang="en-US" smtClean="0"/>
              <a:t>Arithmetic</a:t>
            </a:r>
            <a:endParaRPr lang="en-US"/>
          </a:p>
        </p:txBody>
      </p:sp>
    </p:spTree>
    <p:extLst>
      <p:ext uri="{BB962C8B-B14F-4D97-AF65-F5344CB8AC3E}">
        <p14:creationId xmlns:p14="http://schemas.microsoft.com/office/powerpoint/2010/main" val="1676520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Learning to Read</a:t>
            </a:r>
            <a:endParaRPr lang="en-US" dirty="0"/>
          </a:p>
        </p:txBody>
      </p:sp>
      <p:sp>
        <p:nvSpPr>
          <p:cNvPr id="4" name="TextBox 3"/>
          <p:cNvSpPr txBox="1"/>
          <p:nvPr/>
        </p:nvSpPr>
        <p:spPr>
          <a:xfrm flipH="1">
            <a:off x="318976" y="1700808"/>
            <a:ext cx="4253023" cy="4247317"/>
          </a:xfrm>
          <a:prstGeom prst="rect">
            <a:avLst/>
          </a:prstGeom>
          <a:noFill/>
        </p:spPr>
        <p:txBody>
          <a:bodyPr wrap="square" rtlCol="0">
            <a:spAutoFit/>
          </a:bodyPr>
          <a:lstStyle/>
          <a:p>
            <a:r>
              <a:rPr lang="en-US" dirty="0" smtClean="0"/>
              <a:t>The first lesson of the day was reading, which started straight after the register had been taken. At the start of the lesson everyone would be given a ‘reader’ by a monitor. A ’reader’ was a special book that had simple sentences for children to learn to read from. Children took it in turns to read out loud to the rest of the class, stood at the front of the classroom while the other children would follow along in their own ‘reader’. </a:t>
            </a:r>
          </a:p>
          <a:p>
            <a:r>
              <a:rPr lang="en-US" dirty="0" smtClean="0"/>
              <a:t>If you made a mistake then the teacher would tell you to try again until you got it right!</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1700808"/>
            <a:ext cx="4120647" cy="3991118"/>
          </a:xfrm>
          <a:prstGeom prst="rect">
            <a:avLst/>
          </a:prstGeom>
        </p:spPr>
      </p:pic>
      <p:sp>
        <p:nvSpPr>
          <p:cNvPr id="6" name="TextBox 5"/>
          <p:cNvSpPr txBox="1"/>
          <p:nvPr/>
        </p:nvSpPr>
        <p:spPr>
          <a:xfrm>
            <a:off x="3995936" y="5769630"/>
            <a:ext cx="3271088" cy="923330"/>
          </a:xfrm>
          <a:prstGeom prst="rect">
            <a:avLst/>
          </a:prstGeom>
          <a:noFill/>
        </p:spPr>
        <p:txBody>
          <a:bodyPr wrap="none" rtlCol="0">
            <a:spAutoFit/>
          </a:bodyPr>
          <a:lstStyle/>
          <a:p>
            <a:r>
              <a:rPr lang="en-US" dirty="0" smtClean="0"/>
              <a:t>The picture shows a Victorian </a:t>
            </a:r>
          </a:p>
          <a:p>
            <a:r>
              <a:rPr lang="en-US" dirty="0" smtClean="0"/>
              <a:t>family buying an educational </a:t>
            </a:r>
          </a:p>
          <a:p>
            <a:r>
              <a:rPr lang="en-US" dirty="0"/>
              <a:t>b</a:t>
            </a:r>
            <a:r>
              <a:rPr lang="en-US" dirty="0" smtClean="0"/>
              <a:t>ook from a book seller</a:t>
            </a:r>
            <a:endParaRPr lang="en-US" dirty="0"/>
          </a:p>
        </p:txBody>
      </p:sp>
    </p:spTree>
    <p:extLst>
      <p:ext uri="{BB962C8B-B14F-4D97-AF65-F5344CB8AC3E}">
        <p14:creationId xmlns:p14="http://schemas.microsoft.com/office/powerpoint/2010/main" val="148388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5202" y="1788798"/>
            <a:ext cx="3280441" cy="2391988"/>
          </a:xfrm>
          <a:prstGeom prst="rect">
            <a:avLst/>
          </a:prstGeom>
        </p:spPr>
      </p:pic>
      <p:sp>
        <p:nvSpPr>
          <p:cNvPr id="12" name="Explosion 1 11"/>
          <p:cNvSpPr/>
          <p:nvPr/>
        </p:nvSpPr>
        <p:spPr>
          <a:xfrm>
            <a:off x="4916791" y="3404627"/>
            <a:ext cx="4028852" cy="3096344"/>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Learning to Write </a:t>
            </a:r>
            <a:endParaRPr lang="en-US" dirty="0"/>
          </a:p>
        </p:txBody>
      </p:sp>
      <p:sp>
        <p:nvSpPr>
          <p:cNvPr id="4" name="TextBox 3"/>
          <p:cNvSpPr txBox="1"/>
          <p:nvPr/>
        </p:nvSpPr>
        <p:spPr>
          <a:xfrm>
            <a:off x="153546" y="4148377"/>
            <a:ext cx="5053994" cy="2246769"/>
          </a:xfrm>
          <a:prstGeom prst="rect">
            <a:avLst/>
          </a:prstGeom>
          <a:noFill/>
        </p:spPr>
        <p:txBody>
          <a:bodyPr wrap="square" rtlCol="0">
            <a:spAutoFit/>
          </a:bodyPr>
          <a:lstStyle/>
          <a:p>
            <a:endParaRPr lang="en-US" sz="2000" dirty="0"/>
          </a:p>
          <a:p>
            <a:r>
              <a:rPr lang="en-US" sz="2000" dirty="0" smtClean="0"/>
              <a:t>Once they were older they used copybooks, made of paper, which they wrote in with pen and ink, stored in inkwells on their desks, which often dripped in and could get very messy!</a:t>
            </a:r>
          </a:p>
          <a:p>
            <a:endParaRPr lang="en-US" sz="2000" dirty="0"/>
          </a:p>
        </p:txBody>
      </p:sp>
      <p:sp>
        <p:nvSpPr>
          <p:cNvPr id="7" name="Rectangle 6"/>
          <p:cNvSpPr/>
          <p:nvPr/>
        </p:nvSpPr>
        <p:spPr>
          <a:xfrm>
            <a:off x="2547265" y="3562212"/>
            <a:ext cx="2877168" cy="646331"/>
          </a:xfrm>
          <a:prstGeom prst="rect">
            <a:avLst/>
          </a:prstGeom>
        </p:spPr>
        <p:txBody>
          <a:bodyPr wrap="square">
            <a:spAutoFit/>
          </a:bodyPr>
          <a:lstStyle/>
          <a:p>
            <a:r>
              <a:rPr lang="en-US" sz="1200" dirty="0"/>
              <a:t>Writing slate, purchased in </a:t>
            </a:r>
            <a:r>
              <a:rPr lang="en-US" sz="1200" dirty="0" smtClean="0"/>
              <a:t>2011 in the</a:t>
            </a:r>
            <a:r>
              <a:rPr lang="en-US" sz="1200" dirty="0"/>
              <a:t> </a:t>
            </a:r>
            <a:r>
              <a:rPr lang="en-US" sz="1200" dirty="0">
                <a:hlinkClick r:id="rId3" tooltip="Portugal"/>
              </a:rPr>
              <a:t>Portuguese</a:t>
            </a:r>
            <a:r>
              <a:rPr lang="en-US" sz="1200" dirty="0"/>
              <a:t> city </a:t>
            </a:r>
            <a:r>
              <a:rPr lang="en-US" sz="1200" dirty="0" err="1" smtClean="0">
                <a:hlinkClick r:id="rId4" tooltip="Porto"/>
              </a:rPr>
              <a:t>Oporto</a:t>
            </a:r>
            <a:r>
              <a:rPr lang="en-US" sz="1200" dirty="0" err="1" smtClean="0"/>
              <a:t>.By</a:t>
            </a:r>
            <a:r>
              <a:rPr lang="en-US" sz="1200" u="sng" dirty="0" smtClean="0">
                <a:hlinkClick r:id="rId5" tooltip="User:Petrus Adamus"/>
              </a:rPr>
              <a:t> </a:t>
            </a:r>
            <a:r>
              <a:rPr lang="en-US" sz="1200" u="sng" dirty="0">
                <a:hlinkClick r:id="rId5" tooltip="User:Petrus Adamus"/>
              </a:rPr>
              <a:t>Petr Adam Dohnálek</a:t>
            </a:r>
            <a:endParaRPr lang="en-US" sz="1200" dirty="0"/>
          </a:p>
        </p:txBody>
      </p:sp>
      <p:sp>
        <p:nvSpPr>
          <p:cNvPr id="8" name="Rectangle 7"/>
          <p:cNvSpPr/>
          <p:nvPr/>
        </p:nvSpPr>
        <p:spPr>
          <a:xfrm rot="10424956" flipV="1">
            <a:off x="5525939" y="4351867"/>
            <a:ext cx="2691522" cy="1077218"/>
          </a:xfrm>
          <a:prstGeom prst="rect">
            <a:avLst/>
          </a:prstGeom>
        </p:spPr>
        <p:txBody>
          <a:bodyPr wrap="square">
            <a:spAutoFit/>
          </a:bodyPr>
          <a:lstStyle/>
          <a:p>
            <a:pPr algn="ctr"/>
            <a:r>
              <a:rPr lang="en-US" sz="1600" b="1" dirty="0">
                <a:solidFill>
                  <a:schemeClr val="bg1"/>
                </a:solidFill>
              </a:rPr>
              <a:t>But beware, if you made ink blots in your copybook then you would be punished!</a:t>
            </a:r>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2839" y="1788798"/>
            <a:ext cx="2214345" cy="2576305"/>
          </a:xfrm>
          <a:prstGeom prst="rect">
            <a:avLst/>
          </a:prstGeom>
        </p:spPr>
      </p:pic>
      <p:sp>
        <p:nvSpPr>
          <p:cNvPr id="10" name="Rectangle 9"/>
          <p:cNvSpPr/>
          <p:nvPr/>
        </p:nvSpPr>
        <p:spPr>
          <a:xfrm>
            <a:off x="2659737" y="1844526"/>
            <a:ext cx="2975384" cy="1323439"/>
          </a:xfrm>
          <a:prstGeom prst="rect">
            <a:avLst/>
          </a:prstGeom>
        </p:spPr>
        <p:txBody>
          <a:bodyPr wrap="square">
            <a:spAutoFit/>
          </a:bodyPr>
          <a:lstStyle/>
          <a:p>
            <a:r>
              <a:rPr lang="en-US" sz="2000" dirty="0"/>
              <a:t>Children learnt to write on slates using thin slate pencils, as it was much cheaper </a:t>
            </a:r>
            <a:r>
              <a:rPr lang="en-US" sz="2000" dirty="0" smtClean="0"/>
              <a:t>than paper. </a:t>
            </a:r>
            <a:endParaRPr lang="en-US" sz="2000" dirty="0"/>
          </a:p>
        </p:txBody>
      </p:sp>
    </p:spTree>
    <p:extLst>
      <p:ext uri="{BB962C8B-B14F-4D97-AF65-F5344CB8AC3E}">
        <p14:creationId xmlns:p14="http://schemas.microsoft.com/office/powerpoint/2010/main" val="1412911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Learning Arithmetic </a:t>
            </a:r>
            <a:endParaRPr lang="en-US" dirty="0"/>
          </a:p>
        </p:txBody>
      </p:sp>
      <p:sp>
        <p:nvSpPr>
          <p:cNvPr id="4" name="TextBox 3"/>
          <p:cNvSpPr txBox="1"/>
          <p:nvPr/>
        </p:nvSpPr>
        <p:spPr>
          <a:xfrm>
            <a:off x="457201" y="1916832"/>
            <a:ext cx="4042792" cy="3785652"/>
          </a:xfrm>
          <a:prstGeom prst="rect">
            <a:avLst/>
          </a:prstGeom>
          <a:noFill/>
        </p:spPr>
        <p:txBody>
          <a:bodyPr wrap="square" rtlCol="0">
            <a:spAutoFit/>
          </a:bodyPr>
          <a:lstStyle/>
          <a:p>
            <a:r>
              <a:rPr lang="en-US" sz="2400" dirty="0" smtClean="0"/>
              <a:t>Children learnt to count using an abacus but were also expected to do a lot of mental arithmetic, so doing lots of sums in your head. </a:t>
            </a:r>
          </a:p>
          <a:p>
            <a:r>
              <a:rPr lang="en-US" sz="2400" dirty="0" smtClean="0"/>
              <a:t>They learnt to add, subtract, multiply and </a:t>
            </a:r>
            <a:r>
              <a:rPr lang="en-US" sz="2400" dirty="0" smtClean="0"/>
              <a:t>divide</a:t>
            </a:r>
            <a:r>
              <a:rPr lang="en-US" sz="2400" dirty="0"/>
              <a:t> </a:t>
            </a:r>
            <a:r>
              <a:rPr lang="en-US" sz="2400" dirty="0"/>
              <a:t>u</a:t>
            </a:r>
            <a:r>
              <a:rPr lang="en-US" sz="2400" dirty="0" smtClean="0"/>
              <a:t>sing </a:t>
            </a:r>
            <a:r>
              <a:rPr lang="en-US" sz="2400" dirty="0"/>
              <a:t>this method of the abacus and practicing doing sums in your </a:t>
            </a:r>
            <a:r>
              <a:rPr lang="en-US" sz="2400" dirty="0" smtClean="0"/>
              <a:t>head</a:t>
            </a:r>
            <a:r>
              <a:rPr lang="en-US" sz="2400" dirty="0"/>
              <a:t>.</a:t>
            </a:r>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9615" y="1891204"/>
            <a:ext cx="3410004" cy="3410004"/>
          </a:xfrm>
          <a:prstGeom prst="rect">
            <a:avLst/>
          </a:prstGeom>
        </p:spPr>
      </p:pic>
    </p:spTree>
    <p:extLst>
      <p:ext uri="{BB962C8B-B14F-4D97-AF65-F5344CB8AC3E}">
        <p14:creationId xmlns:p14="http://schemas.microsoft.com/office/powerpoint/2010/main" val="158074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smtClean="0"/>
              <a:t>Object Lessons</a:t>
            </a:r>
            <a:endParaRPr lang="en-GB" sz="4000" dirty="0"/>
          </a:p>
        </p:txBody>
      </p:sp>
      <p:sp>
        <p:nvSpPr>
          <p:cNvPr id="6" name="TextBox 5"/>
          <p:cNvSpPr txBox="1"/>
          <p:nvPr/>
        </p:nvSpPr>
        <p:spPr>
          <a:xfrm>
            <a:off x="468497" y="1886409"/>
            <a:ext cx="3888432" cy="3970318"/>
          </a:xfrm>
          <a:prstGeom prst="rect">
            <a:avLst/>
          </a:prstGeom>
          <a:noFill/>
        </p:spPr>
        <p:txBody>
          <a:bodyPr wrap="square" rtlCol="0">
            <a:spAutoFit/>
          </a:bodyPr>
          <a:lstStyle/>
          <a:p>
            <a:r>
              <a:rPr lang="en-US" dirty="0" smtClean="0"/>
              <a:t>As school lessons developed other more interesting lessons were also introduced.</a:t>
            </a:r>
          </a:p>
          <a:p>
            <a:endParaRPr lang="en-US" dirty="0"/>
          </a:p>
          <a:p>
            <a:r>
              <a:rPr lang="en-US" dirty="0" smtClean="0"/>
              <a:t>In Infant Schools children had object lessons, where the teacher would hold up an object or picture for the class to look at, such as a rock, mineral, dead insect or dried plant to help them learn about the world around them. Then they would ask children questions about it. It was in a way an early kind of Science lesson.</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886409"/>
            <a:ext cx="3883152" cy="218236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4397512"/>
            <a:ext cx="1941576" cy="1941576"/>
          </a:xfrm>
          <a:prstGeom prst="rect">
            <a:avLst/>
          </a:prstGeom>
        </p:spPr>
      </p:pic>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6386130" y="2228383"/>
            <a:ext cx="2520280" cy="20162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The Victorian Classroom</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1916832"/>
            <a:ext cx="4728554" cy="3546416"/>
          </a:xfrm>
          <a:prstGeom prst="rect">
            <a:avLst/>
          </a:prstGeom>
        </p:spPr>
      </p:pic>
      <p:sp>
        <p:nvSpPr>
          <p:cNvPr id="6" name="Rectangle 5"/>
          <p:cNvSpPr/>
          <p:nvPr/>
        </p:nvSpPr>
        <p:spPr>
          <a:xfrm>
            <a:off x="3248981" y="5661248"/>
            <a:ext cx="3942183" cy="923330"/>
          </a:xfrm>
          <a:prstGeom prst="rect">
            <a:avLst/>
          </a:prstGeom>
        </p:spPr>
        <p:txBody>
          <a:bodyPr wrap="square">
            <a:spAutoFit/>
          </a:bodyPr>
          <a:lstStyle/>
          <a:p>
            <a:r>
              <a:rPr lang="en-US" dirty="0" smtClean="0">
                <a:latin typeface="arial" charset="0"/>
              </a:rPr>
              <a:t>Photo of a Replica Victorian School Room </a:t>
            </a:r>
            <a:r>
              <a:rPr lang="en-US" dirty="0">
                <a:latin typeface="arial" charset="0"/>
              </a:rPr>
              <a:t>at </a:t>
            </a:r>
            <a:r>
              <a:rPr lang="en-US" dirty="0" smtClean="0">
                <a:latin typeface="arial" charset="0"/>
              </a:rPr>
              <a:t>the Ragged </a:t>
            </a:r>
            <a:r>
              <a:rPr lang="en-US" dirty="0">
                <a:latin typeface="arial" charset="0"/>
              </a:rPr>
              <a:t>School Museum London | by Karen V Bryan</a:t>
            </a:r>
            <a:endParaRPr lang="en-US" dirty="0"/>
          </a:p>
        </p:txBody>
      </p:sp>
      <p:sp>
        <p:nvSpPr>
          <p:cNvPr id="7" name="TextBox 6"/>
          <p:cNvSpPr txBox="1"/>
          <p:nvPr/>
        </p:nvSpPr>
        <p:spPr>
          <a:xfrm>
            <a:off x="6591810" y="2420887"/>
            <a:ext cx="2314600" cy="1631216"/>
          </a:xfrm>
          <a:prstGeom prst="rect">
            <a:avLst/>
          </a:prstGeom>
          <a:noFill/>
        </p:spPr>
        <p:txBody>
          <a:bodyPr wrap="square" rtlCol="0">
            <a:spAutoFit/>
          </a:bodyPr>
          <a:lstStyle/>
          <a:p>
            <a:r>
              <a:rPr lang="en-US" sz="2000" dirty="0" smtClean="0">
                <a:solidFill>
                  <a:schemeClr val="bg1"/>
                </a:solidFill>
              </a:rPr>
              <a:t>What can you spot in this photo that would be used for the different Victorian lessons?</a:t>
            </a:r>
            <a:endParaRPr lang="en-US" sz="2000" dirty="0">
              <a:solidFill>
                <a:schemeClr val="bg1"/>
              </a:solidFill>
            </a:endParaRPr>
          </a:p>
        </p:txBody>
      </p:sp>
      <p:sp>
        <p:nvSpPr>
          <p:cNvPr id="9" name="Right Arrow 8"/>
          <p:cNvSpPr/>
          <p:nvPr/>
        </p:nvSpPr>
        <p:spPr>
          <a:xfrm rot="9493612">
            <a:off x="4859764" y="2908999"/>
            <a:ext cx="1296144" cy="9361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5575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School Punishment</a:t>
            </a:r>
            <a:endParaRPr lang="en-US" dirty="0"/>
          </a:p>
        </p:txBody>
      </p:sp>
      <p:sp>
        <p:nvSpPr>
          <p:cNvPr id="4" name="TextBox 3"/>
          <p:cNvSpPr txBox="1"/>
          <p:nvPr/>
        </p:nvSpPr>
        <p:spPr>
          <a:xfrm>
            <a:off x="458817" y="1844824"/>
            <a:ext cx="2961055" cy="3693319"/>
          </a:xfrm>
          <a:prstGeom prst="rect">
            <a:avLst/>
          </a:prstGeom>
          <a:noFill/>
        </p:spPr>
        <p:txBody>
          <a:bodyPr wrap="square" rtlCol="0">
            <a:spAutoFit/>
          </a:bodyPr>
          <a:lstStyle/>
          <a:p>
            <a:r>
              <a:rPr lang="en-US" dirty="0" smtClean="0"/>
              <a:t>Victorian Schools were very strict places and if you did not obey the teacher, concentrate hard or give the correct answer you would be severely punished.</a:t>
            </a:r>
          </a:p>
          <a:p>
            <a:endParaRPr lang="en-US" dirty="0"/>
          </a:p>
          <a:p>
            <a:r>
              <a:rPr lang="en-US" dirty="0" smtClean="0"/>
              <a:t>Children were often given the cane, which meant they were whacked on the bottom or hands with a special stick called a cane.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9872" y="1844824"/>
            <a:ext cx="5277047" cy="3258577"/>
          </a:xfrm>
          <a:prstGeom prst="rect">
            <a:avLst/>
          </a:prstGeom>
        </p:spPr>
      </p:pic>
    </p:spTree>
    <p:extLst>
      <p:ext uri="{BB962C8B-B14F-4D97-AF65-F5344CB8AC3E}">
        <p14:creationId xmlns:p14="http://schemas.microsoft.com/office/powerpoint/2010/main" val="1452010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2987824" y="4917884"/>
            <a:ext cx="4680520" cy="106734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US" dirty="0" smtClean="0"/>
              <a:t>The Dunce Cap Punishment</a:t>
            </a:r>
            <a:endParaRPr lang="en-US" dirty="0"/>
          </a:p>
        </p:txBody>
      </p:sp>
      <p:sp>
        <p:nvSpPr>
          <p:cNvPr id="4" name="Rectangle 3"/>
          <p:cNvSpPr/>
          <p:nvPr/>
        </p:nvSpPr>
        <p:spPr>
          <a:xfrm>
            <a:off x="611560" y="1988840"/>
            <a:ext cx="3600400" cy="2585323"/>
          </a:xfrm>
          <a:prstGeom prst="rect">
            <a:avLst/>
          </a:prstGeom>
        </p:spPr>
        <p:txBody>
          <a:bodyPr wrap="square">
            <a:spAutoFit/>
          </a:bodyPr>
          <a:lstStyle/>
          <a:p>
            <a:r>
              <a:rPr lang="en-US" dirty="0">
                <a:latin typeface="arial" charset="0"/>
              </a:rPr>
              <a:t>Like using 'the naughty step' for infants who are playing up today, in the Victorian era, children who were not paying attention or didn't know the answer to a question, would often be given a dunce cap to wear until the end of the lesson, or the end of the school day, as humiliation. </a:t>
            </a:r>
            <a:endParaRPr lang="en-US" dirty="0"/>
          </a:p>
        </p:txBody>
      </p:sp>
      <p:sp>
        <p:nvSpPr>
          <p:cNvPr id="5" name="Rectangle 4"/>
          <p:cNvSpPr/>
          <p:nvPr/>
        </p:nvSpPr>
        <p:spPr>
          <a:xfrm>
            <a:off x="3096344" y="4917884"/>
            <a:ext cx="4572000" cy="923330"/>
          </a:xfrm>
          <a:prstGeom prst="rect">
            <a:avLst/>
          </a:prstGeom>
        </p:spPr>
        <p:txBody>
          <a:bodyPr>
            <a:spAutoFit/>
          </a:bodyPr>
          <a:lstStyle/>
          <a:p>
            <a:pPr algn="ctr"/>
            <a:r>
              <a:rPr lang="en-US" b="1" dirty="0">
                <a:solidFill>
                  <a:schemeClr val="bg1"/>
                </a:solidFill>
                <a:latin typeface="arial" charset="0"/>
              </a:rPr>
              <a:t> </a:t>
            </a:r>
            <a:r>
              <a:rPr lang="en-US" b="1" dirty="0" smtClean="0">
                <a:solidFill>
                  <a:schemeClr val="bg1"/>
                </a:solidFill>
                <a:latin typeface="arial" charset="0"/>
              </a:rPr>
              <a:t>FACTOID!</a:t>
            </a:r>
          </a:p>
          <a:p>
            <a:pPr algn="ctr"/>
            <a:r>
              <a:rPr lang="en-US" b="1" dirty="0">
                <a:solidFill>
                  <a:schemeClr val="bg1"/>
                </a:solidFill>
                <a:latin typeface="arial" charset="0"/>
              </a:rPr>
              <a:t>T</a:t>
            </a:r>
            <a:r>
              <a:rPr lang="en-US" b="1" dirty="0" smtClean="0">
                <a:solidFill>
                  <a:schemeClr val="bg1"/>
                </a:solidFill>
                <a:latin typeface="arial" charset="0"/>
              </a:rPr>
              <a:t>he </a:t>
            </a:r>
            <a:r>
              <a:rPr lang="en-US" b="1" dirty="0">
                <a:solidFill>
                  <a:schemeClr val="bg1"/>
                </a:solidFill>
                <a:latin typeface="arial" charset="0"/>
              </a:rPr>
              <a:t>hat was always pointy and had a big letter D on it short for 'Dunce </a:t>
            </a:r>
            <a:r>
              <a:rPr lang="en-US" b="1" dirty="0" smtClean="0">
                <a:solidFill>
                  <a:schemeClr val="bg1"/>
                </a:solidFill>
                <a:latin typeface="arial" charset="0"/>
              </a:rPr>
              <a:t>Cap’.</a:t>
            </a:r>
            <a:endParaRPr lang="en-US" b="1" dirty="0">
              <a:solidFill>
                <a:schemeClr val="bg1"/>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8084" y="2067460"/>
            <a:ext cx="2088232" cy="2428081"/>
          </a:xfrm>
          <a:prstGeom prst="rect">
            <a:avLst/>
          </a:prstGeom>
        </p:spPr>
      </p:pic>
    </p:spTree>
    <p:extLst>
      <p:ext uri="{BB962C8B-B14F-4D97-AF65-F5344CB8AC3E}">
        <p14:creationId xmlns:p14="http://schemas.microsoft.com/office/powerpoint/2010/main" val="143263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Schools Built in the Victorian Era (1837-1901)</a:t>
            </a:r>
            <a:endParaRPr lang="en-US" dirty="0"/>
          </a:p>
        </p:txBody>
      </p:sp>
      <p:sp>
        <p:nvSpPr>
          <p:cNvPr id="4" name="Rectangle 3"/>
          <p:cNvSpPr/>
          <p:nvPr/>
        </p:nvSpPr>
        <p:spPr>
          <a:xfrm>
            <a:off x="251520" y="1720840"/>
            <a:ext cx="8712968" cy="707886"/>
          </a:xfrm>
          <a:prstGeom prst="rect">
            <a:avLst/>
          </a:prstGeom>
        </p:spPr>
        <p:txBody>
          <a:bodyPr wrap="square">
            <a:spAutoFit/>
          </a:bodyPr>
          <a:lstStyle/>
          <a:p>
            <a:r>
              <a:rPr lang="en-US" sz="2000" dirty="0">
                <a:latin typeface="arial" charset="0"/>
              </a:rPr>
              <a:t>Here is a list of some Cambridge schools founded during the reign of Queen Victoria.  Was yours one of them</a:t>
            </a:r>
            <a:r>
              <a:rPr lang="en-US" sz="2000" dirty="0" smtClean="0">
                <a:latin typeface="arial" charset="0"/>
              </a:rPr>
              <a:t>?</a:t>
            </a:r>
            <a:endParaRPr lang="en-US" sz="2000" dirty="0">
              <a:latin typeface="arial" charset="0"/>
            </a:endParaRPr>
          </a:p>
        </p:txBody>
      </p:sp>
      <p:sp>
        <p:nvSpPr>
          <p:cNvPr id="5" name="Explosion 1 4"/>
          <p:cNvSpPr/>
          <p:nvPr/>
        </p:nvSpPr>
        <p:spPr>
          <a:xfrm>
            <a:off x="6105262" y="3992538"/>
            <a:ext cx="2999561" cy="1801988"/>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latin typeface="Arial" charset="0"/>
                <a:ea typeface="Arial" charset="0"/>
                <a:cs typeface="Arial" charset="0"/>
              </a:rPr>
              <a:t>Morley</a:t>
            </a:r>
            <a:endParaRPr lang="en-US" b="1" dirty="0">
              <a:solidFill>
                <a:schemeClr val="bg1"/>
              </a:solidFill>
              <a:latin typeface="Arial" charset="0"/>
              <a:ea typeface="Arial" charset="0"/>
              <a:cs typeface="Arial" charset="0"/>
            </a:endParaRPr>
          </a:p>
        </p:txBody>
      </p:sp>
      <p:sp>
        <p:nvSpPr>
          <p:cNvPr id="6" name="Explosion 1 5"/>
          <p:cNvSpPr/>
          <p:nvPr/>
        </p:nvSpPr>
        <p:spPr>
          <a:xfrm>
            <a:off x="3598795" y="4583843"/>
            <a:ext cx="2664296" cy="2177951"/>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latin typeface="Arial" charset="0"/>
                <a:ea typeface="Arial" charset="0"/>
                <a:cs typeface="Arial" charset="0"/>
              </a:rPr>
              <a:t>Ragged School</a:t>
            </a:r>
            <a:endParaRPr lang="en-US" b="1" dirty="0">
              <a:solidFill>
                <a:schemeClr val="bg1"/>
              </a:solidFill>
              <a:latin typeface="Arial" charset="0"/>
              <a:ea typeface="Arial" charset="0"/>
              <a:cs typeface="Arial" charset="0"/>
            </a:endParaRPr>
          </a:p>
        </p:txBody>
      </p:sp>
      <p:sp>
        <p:nvSpPr>
          <p:cNvPr id="7" name="Explosion 1 6"/>
          <p:cNvSpPr/>
          <p:nvPr/>
        </p:nvSpPr>
        <p:spPr>
          <a:xfrm>
            <a:off x="3603635" y="2513957"/>
            <a:ext cx="2726987" cy="1984655"/>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bg1"/>
                </a:solidFill>
                <a:latin typeface="Arial" charset="0"/>
                <a:ea typeface="Arial" charset="0"/>
                <a:cs typeface="Arial" charset="0"/>
              </a:rPr>
              <a:t>St</a:t>
            </a:r>
            <a:r>
              <a:rPr lang="en-US" b="1" dirty="0" smtClean="0">
                <a:solidFill>
                  <a:schemeClr val="bg1"/>
                </a:solidFill>
                <a:latin typeface="Arial" charset="0"/>
                <a:ea typeface="Arial" charset="0"/>
                <a:cs typeface="Arial" charset="0"/>
              </a:rPr>
              <a:t>. Paul’s</a:t>
            </a:r>
            <a:endParaRPr lang="en-US" b="1" dirty="0">
              <a:solidFill>
                <a:schemeClr val="bg1"/>
              </a:solidFill>
              <a:latin typeface="Arial" charset="0"/>
              <a:ea typeface="Arial" charset="0"/>
              <a:cs typeface="Arial" charset="0"/>
            </a:endParaRPr>
          </a:p>
        </p:txBody>
      </p:sp>
      <p:sp>
        <p:nvSpPr>
          <p:cNvPr id="8" name="Explosion 1 7"/>
          <p:cNvSpPr/>
          <p:nvPr/>
        </p:nvSpPr>
        <p:spPr>
          <a:xfrm>
            <a:off x="219279" y="4077000"/>
            <a:ext cx="3379516" cy="2016296"/>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bg1"/>
                </a:solidFill>
                <a:latin typeface="Arial" charset="0"/>
                <a:ea typeface="Arial" charset="0"/>
                <a:cs typeface="Arial" charset="0"/>
              </a:rPr>
              <a:t>St. </a:t>
            </a:r>
            <a:r>
              <a:rPr lang="en-US" b="1" dirty="0" smtClean="0">
                <a:solidFill>
                  <a:schemeClr val="bg1"/>
                </a:solidFill>
                <a:latin typeface="Arial" charset="0"/>
                <a:ea typeface="Arial" charset="0"/>
                <a:cs typeface="Arial" charset="0"/>
              </a:rPr>
              <a:t>Matthew’s</a:t>
            </a:r>
            <a:endParaRPr lang="en-US" b="1" dirty="0">
              <a:solidFill>
                <a:schemeClr val="bg1"/>
              </a:solidFill>
              <a:latin typeface="Arial" charset="0"/>
              <a:ea typeface="Arial" charset="0"/>
              <a:cs typeface="Arial" charset="0"/>
            </a:endParaRPr>
          </a:p>
        </p:txBody>
      </p:sp>
      <p:sp>
        <p:nvSpPr>
          <p:cNvPr id="9" name="Explosion 1 8"/>
          <p:cNvSpPr/>
          <p:nvPr/>
        </p:nvSpPr>
        <p:spPr>
          <a:xfrm>
            <a:off x="365390" y="2608458"/>
            <a:ext cx="3119391" cy="1676364"/>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latin typeface="Arial" charset="0"/>
                <a:ea typeface="Arial" charset="0"/>
                <a:cs typeface="Arial" charset="0"/>
              </a:rPr>
              <a:t>Abbey Meadows</a:t>
            </a:r>
            <a:endParaRPr lang="en-US" b="1" dirty="0">
              <a:solidFill>
                <a:schemeClr val="bg1"/>
              </a:solidFill>
              <a:latin typeface="Arial" charset="0"/>
              <a:ea typeface="Arial" charset="0"/>
              <a:cs typeface="Arial" charset="0"/>
            </a:endParaRPr>
          </a:p>
        </p:txBody>
      </p:sp>
      <p:sp>
        <p:nvSpPr>
          <p:cNvPr id="10" name="Explosion 1 9"/>
          <p:cNvSpPr/>
          <p:nvPr/>
        </p:nvSpPr>
        <p:spPr>
          <a:xfrm>
            <a:off x="6440527" y="1899049"/>
            <a:ext cx="2664296" cy="2177951"/>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latin typeface="Arial" charset="0"/>
                <a:ea typeface="Arial" charset="0"/>
                <a:cs typeface="Arial" charset="0"/>
              </a:rPr>
              <a:t>St. Philip’s</a:t>
            </a:r>
            <a:endParaRPr lang="en-US"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2005338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7802324" y="3146011"/>
            <a:ext cx="1162375" cy="164475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pPr algn="ctr"/>
            <a:r>
              <a:rPr lang="en-GB" dirty="0"/>
              <a:t>Cambridge’s School Numbers Continue to Grow!</a:t>
            </a:r>
            <a:endParaRPr lang="en-US" dirty="0"/>
          </a:p>
        </p:txBody>
      </p:sp>
      <p:sp>
        <p:nvSpPr>
          <p:cNvPr id="4" name="Rectangle 3"/>
          <p:cNvSpPr/>
          <p:nvPr/>
        </p:nvSpPr>
        <p:spPr>
          <a:xfrm>
            <a:off x="323528" y="1738295"/>
            <a:ext cx="4536504" cy="4247317"/>
          </a:xfrm>
          <a:prstGeom prst="rect">
            <a:avLst/>
          </a:prstGeom>
        </p:spPr>
        <p:txBody>
          <a:bodyPr wrap="square">
            <a:spAutoFit/>
          </a:bodyPr>
          <a:lstStyle/>
          <a:p>
            <a:r>
              <a:rPr lang="en-US" dirty="0"/>
              <a:t>In the Victorian Era the number of Cambridge Schools grew massively for a number of </a:t>
            </a:r>
            <a:r>
              <a:rPr lang="en-US" dirty="0" smtClean="0"/>
              <a:t>reasons. </a:t>
            </a:r>
          </a:p>
          <a:p>
            <a:endParaRPr lang="en-US" dirty="0"/>
          </a:p>
          <a:p>
            <a:r>
              <a:rPr lang="en-US" dirty="0"/>
              <a:t>The population was growing because of </a:t>
            </a:r>
            <a:r>
              <a:rPr lang="en-US" dirty="0" err="1"/>
              <a:t>industrialisation</a:t>
            </a:r>
            <a:r>
              <a:rPr lang="en-US" dirty="0"/>
              <a:t> and the coming of the Railway in 1845 which brought more trade and families to live and work in Cambridge</a:t>
            </a:r>
            <a:r>
              <a:rPr lang="en-US" dirty="0" smtClean="0"/>
              <a:t>.</a:t>
            </a:r>
            <a:r>
              <a:rPr lang="en-US" dirty="0"/>
              <a:t> </a:t>
            </a:r>
            <a:r>
              <a:rPr lang="en-US" dirty="0" smtClean="0"/>
              <a:t>A</a:t>
            </a:r>
            <a:r>
              <a:rPr lang="en-US" dirty="0" smtClean="0"/>
              <a:t> </a:t>
            </a:r>
            <a:r>
              <a:rPr lang="en-US" dirty="0"/>
              <a:t>number of charities opening schools to help educate poor </a:t>
            </a:r>
            <a:r>
              <a:rPr lang="en-US" dirty="0" smtClean="0"/>
              <a:t>children, new </a:t>
            </a:r>
            <a:r>
              <a:rPr lang="en-US" dirty="0"/>
              <a:t>education acts </a:t>
            </a:r>
            <a:r>
              <a:rPr lang="en-US" dirty="0" smtClean="0"/>
              <a:t>being passed in </a:t>
            </a:r>
            <a:r>
              <a:rPr lang="en-US" dirty="0"/>
              <a:t>1870 and 1880 </a:t>
            </a:r>
            <a:r>
              <a:rPr lang="en-US" dirty="0" smtClean="0"/>
              <a:t>and school becoming free for all in 1891, were amongst the reasons for the large number of schools being built in the Victorian Era.</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9883" y="3943816"/>
            <a:ext cx="2592287" cy="1944216"/>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5062009" y="1847346"/>
            <a:ext cx="2592288" cy="1944216"/>
          </a:xfrm>
          <a:prstGeom prst="rect">
            <a:avLst/>
          </a:prstGeom>
        </p:spPr>
      </p:pic>
      <p:sp>
        <p:nvSpPr>
          <p:cNvPr id="10" name="TextBox 9"/>
          <p:cNvSpPr txBox="1"/>
          <p:nvPr/>
        </p:nvSpPr>
        <p:spPr>
          <a:xfrm>
            <a:off x="3131840" y="5878458"/>
            <a:ext cx="4156394" cy="830997"/>
          </a:xfrm>
          <a:prstGeom prst="rect">
            <a:avLst/>
          </a:prstGeom>
          <a:noFill/>
        </p:spPr>
        <p:txBody>
          <a:bodyPr wrap="none" rtlCol="0">
            <a:spAutoFit/>
          </a:bodyPr>
          <a:lstStyle/>
          <a:p>
            <a:r>
              <a:rPr lang="en-US" sz="1600" dirty="0" smtClean="0"/>
              <a:t>Plaques showing the dates of opening </a:t>
            </a:r>
          </a:p>
          <a:p>
            <a:r>
              <a:rPr lang="en-US" sz="1600" dirty="0" smtClean="0"/>
              <a:t>from outside St. Matthew’s School and </a:t>
            </a:r>
          </a:p>
          <a:p>
            <a:r>
              <a:rPr lang="en-US" sz="1600" dirty="0" smtClean="0"/>
              <a:t>Morley Memorial School Victorian buildings </a:t>
            </a:r>
            <a:endParaRPr lang="en-US" sz="1600" dirty="0"/>
          </a:p>
        </p:txBody>
      </p:sp>
      <p:sp>
        <p:nvSpPr>
          <p:cNvPr id="11" name="Right Arrow 10"/>
          <p:cNvSpPr/>
          <p:nvPr/>
        </p:nvSpPr>
        <p:spPr>
          <a:xfrm rot="19551706">
            <a:off x="4601250" y="5151780"/>
            <a:ext cx="921516" cy="68932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7856230" y="3216178"/>
            <a:ext cx="1146468" cy="1477328"/>
          </a:xfrm>
          <a:prstGeom prst="rect">
            <a:avLst/>
          </a:prstGeom>
          <a:noFill/>
        </p:spPr>
        <p:txBody>
          <a:bodyPr wrap="none" rtlCol="0">
            <a:spAutoFit/>
          </a:bodyPr>
          <a:lstStyle/>
          <a:p>
            <a:pPr algn="ctr"/>
            <a:r>
              <a:rPr lang="en-US" b="1" dirty="0" smtClean="0">
                <a:solidFill>
                  <a:schemeClr val="bg1"/>
                </a:solidFill>
              </a:rPr>
              <a:t>Can you</a:t>
            </a:r>
          </a:p>
          <a:p>
            <a:pPr algn="ctr"/>
            <a:r>
              <a:rPr lang="en-US" b="1" dirty="0" smtClean="0">
                <a:solidFill>
                  <a:schemeClr val="bg1"/>
                </a:solidFill>
              </a:rPr>
              <a:t> spot the</a:t>
            </a:r>
          </a:p>
          <a:p>
            <a:pPr algn="ctr"/>
            <a:r>
              <a:rPr lang="en-US" b="1" dirty="0" smtClean="0">
                <a:solidFill>
                  <a:schemeClr val="bg1"/>
                </a:solidFill>
              </a:rPr>
              <a:t> dates </a:t>
            </a:r>
          </a:p>
          <a:p>
            <a:pPr algn="ctr"/>
            <a:r>
              <a:rPr lang="en-US" b="1" dirty="0" smtClean="0">
                <a:solidFill>
                  <a:schemeClr val="bg1"/>
                </a:solidFill>
              </a:rPr>
              <a:t>on the </a:t>
            </a:r>
          </a:p>
          <a:p>
            <a:pPr algn="ctr"/>
            <a:r>
              <a:rPr lang="en-US" b="1" dirty="0" smtClean="0">
                <a:solidFill>
                  <a:schemeClr val="bg1"/>
                </a:solidFill>
              </a:rPr>
              <a:t>signs?</a:t>
            </a:r>
            <a:endParaRPr lang="en-US" b="1" dirty="0">
              <a:solidFill>
                <a:schemeClr val="bg1"/>
              </a:solidFill>
            </a:endParaRPr>
          </a:p>
        </p:txBody>
      </p:sp>
    </p:spTree>
    <p:extLst>
      <p:ext uri="{BB962C8B-B14F-4D97-AF65-F5344CB8AC3E}">
        <p14:creationId xmlns:p14="http://schemas.microsoft.com/office/powerpoint/2010/main" val="359887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Cambridge builds new Schools </a:t>
            </a:r>
            <a:r>
              <a:rPr lang="en-US" dirty="0" smtClean="0"/>
              <a:t/>
            </a:r>
            <a:br>
              <a:rPr lang="en-US" dirty="0" smtClean="0"/>
            </a:br>
            <a:r>
              <a:rPr lang="en-US" dirty="0" smtClean="0"/>
              <a:t>in </a:t>
            </a:r>
            <a:r>
              <a:rPr lang="en-US" dirty="0"/>
              <a:t>the Victorian Era</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sp>
        <p:nvSpPr>
          <p:cNvPr id="3" name="TextBox 2"/>
          <p:cNvSpPr txBox="1"/>
          <p:nvPr/>
        </p:nvSpPr>
        <p:spPr>
          <a:xfrm>
            <a:off x="98080" y="1561824"/>
            <a:ext cx="5385612" cy="4524315"/>
          </a:xfrm>
          <a:prstGeom prst="rect">
            <a:avLst/>
          </a:prstGeom>
          <a:noFill/>
        </p:spPr>
        <p:txBody>
          <a:bodyPr wrap="square" rtlCol="0">
            <a:spAutoFit/>
          </a:bodyPr>
          <a:lstStyle/>
          <a:p>
            <a:r>
              <a:rPr lang="en-US" dirty="0"/>
              <a:t>So many families settled in Cambridge for work that the newly founded schools became full, especially those close to the Railway Station where the railway workers </a:t>
            </a:r>
            <a:r>
              <a:rPr lang="en-US" dirty="0" smtClean="0"/>
              <a:t>families </a:t>
            </a:r>
            <a:r>
              <a:rPr lang="en-US" dirty="0"/>
              <a:t>lived. </a:t>
            </a:r>
            <a:r>
              <a:rPr lang="en-US" dirty="0" smtClean="0"/>
              <a:t>For </a:t>
            </a:r>
            <a:r>
              <a:rPr lang="en-US" dirty="0"/>
              <a:t>example, St Philip's School became too crowded with hundreds of children trying to squeeze into the </a:t>
            </a:r>
            <a:r>
              <a:rPr lang="en-US" dirty="0" smtClean="0"/>
              <a:t>classrooms. This </a:t>
            </a:r>
            <a:r>
              <a:rPr lang="en-US" dirty="0"/>
              <a:t>led to the school splitting into </a:t>
            </a:r>
            <a:r>
              <a:rPr lang="en-US" dirty="0" smtClean="0"/>
              <a:t>parts and girls </a:t>
            </a:r>
            <a:r>
              <a:rPr lang="en-US" dirty="0"/>
              <a:t>and boys were separated in different </a:t>
            </a:r>
            <a:r>
              <a:rPr lang="en-US" dirty="0" smtClean="0"/>
              <a:t>schools. </a:t>
            </a:r>
          </a:p>
          <a:p>
            <a:r>
              <a:rPr lang="en-US" dirty="0" smtClean="0"/>
              <a:t>The </a:t>
            </a:r>
            <a:r>
              <a:rPr lang="en-US" dirty="0"/>
              <a:t>boys were in Ross Street which although it was enlarged in </a:t>
            </a:r>
            <a:r>
              <a:rPr lang="en-US" dirty="0" smtClean="0"/>
              <a:t>1898, </a:t>
            </a:r>
            <a:r>
              <a:rPr lang="en-US" dirty="0"/>
              <a:t>it soon filled up with schoolboys, so that the Romsey Council School had to be built in 1904.  </a:t>
            </a:r>
            <a:endParaRPr lang="en-US" dirty="0" smtClean="0"/>
          </a:p>
          <a:p>
            <a:r>
              <a:rPr lang="en-US" dirty="0" smtClean="0"/>
              <a:t>The </a:t>
            </a:r>
            <a:r>
              <a:rPr lang="en-US" dirty="0"/>
              <a:t>girls were next to the infant school for St Philip's on Catherine </a:t>
            </a:r>
            <a:r>
              <a:rPr lang="en-US" dirty="0" smtClean="0"/>
              <a:t>Street. </a:t>
            </a:r>
            <a:r>
              <a:rPr lang="en-US" dirty="0"/>
              <a:t>T</a:t>
            </a:r>
            <a:r>
              <a:rPr lang="en-US" dirty="0" smtClean="0"/>
              <a:t>his </a:t>
            </a:r>
            <a:r>
              <a:rPr lang="en-US" dirty="0"/>
              <a:t>also filled up with over 870 children in two rooms by 1911 so they had to build a larger school!</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3692" y="1731893"/>
            <a:ext cx="3519948" cy="2331394"/>
          </a:xfrm>
          <a:prstGeom prst="rect">
            <a:avLst/>
          </a:prstGeom>
        </p:spPr>
      </p:pic>
      <p:sp>
        <p:nvSpPr>
          <p:cNvPr id="8" name="TextBox 7"/>
          <p:cNvSpPr txBox="1"/>
          <p:nvPr/>
        </p:nvSpPr>
        <p:spPr>
          <a:xfrm>
            <a:off x="5364087" y="4484997"/>
            <a:ext cx="3639553" cy="1569660"/>
          </a:xfrm>
          <a:prstGeom prst="rect">
            <a:avLst/>
          </a:prstGeom>
          <a:noFill/>
        </p:spPr>
        <p:txBody>
          <a:bodyPr wrap="square" rtlCol="0">
            <a:spAutoFit/>
          </a:bodyPr>
          <a:lstStyle/>
          <a:p>
            <a:r>
              <a:rPr lang="en-US" sz="1600" dirty="0" smtClean="0"/>
              <a:t>This is a picture of inside Ross Street </a:t>
            </a:r>
            <a:r>
              <a:rPr lang="en-US" sz="1600" dirty="0" smtClean="0"/>
              <a:t>Community </a:t>
            </a:r>
            <a:r>
              <a:rPr lang="en-US" sz="1600" dirty="0" smtClean="0"/>
              <a:t>Centre today, which used to be St. Philip’s boys school. You can </a:t>
            </a:r>
            <a:r>
              <a:rPr lang="en-US" sz="1600" dirty="0" smtClean="0"/>
              <a:t>still </a:t>
            </a:r>
            <a:r>
              <a:rPr lang="en-US" sz="1600" dirty="0" smtClean="0"/>
              <a:t>s</a:t>
            </a:r>
            <a:r>
              <a:rPr lang="en-US" sz="1600" dirty="0" smtClean="0"/>
              <a:t>ee </a:t>
            </a:r>
            <a:r>
              <a:rPr lang="en-US" sz="1600" dirty="0" smtClean="0"/>
              <a:t>the wooden beams and original </a:t>
            </a:r>
            <a:r>
              <a:rPr lang="en-US" sz="1600" dirty="0" smtClean="0"/>
              <a:t>w</a:t>
            </a:r>
            <a:r>
              <a:rPr lang="en-US" sz="1600" dirty="0" smtClean="0"/>
              <a:t>alls </a:t>
            </a:r>
            <a:r>
              <a:rPr lang="en-US" sz="1600" dirty="0" smtClean="0"/>
              <a:t>and roof which were built in </a:t>
            </a:r>
            <a:r>
              <a:rPr lang="en-US" sz="1600" dirty="0" smtClean="0"/>
              <a:t>the Victorian </a:t>
            </a:r>
            <a:r>
              <a:rPr lang="en-US" sz="1600" dirty="0" smtClean="0"/>
              <a:t>Era.</a:t>
            </a:r>
            <a:endParaRPr lang="en-US" sz="1600" dirty="0"/>
          </a:p>
        </p:txBody>
      </p:sp>
      <p:sp>
        <p:nvSpPr>
          <p:cNvPr id="9" name="Right Arrow 8"/>
          <p:cNvSpPr/>
          <p:nvPr/>
        </p:nvSpPr>
        <p:spPr>
          <a:xfrm rot="18011040">
            <a:off x="5374356" y="3386850"/>
            <a:ext cx="1340618" cy="79489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Life in a Victorian School</a:t>
            </a:r>
            <a:endParaRPr lang="en-US" dirty="0"/>
          </a:p>
        </p:txBody>
      </p:sp>
      <p:sp>
        <p:nvSpPr>
          <p:cNvPr id="4" name="TextBox 3"/>
          <p:cNvSpPr txBox="1"/>
          <p:nvPr/>
        </p:nvSpPr>
        <p:spPr>
          <a:xfrm>
            <a:off x="358648" y="1671198"/>
            <a:ext cx="6007962" cy="2031325"/>
          </a:xfrm>
          <a:prstGeom prst="rect">
            <a:avLst/>
          </a:prstGeom>
          <a:noFill/>
        </p:spPr>
        <p:txBody>
          <a:bodyPr wrap="square" rtlCol="0">
            <a:spAutoFit/>
          </a:bodyPr>
          <a:lstStyle/>
          <a:p>
            <a:r>
              <a:rPr lang="en-US" dirty="0" smtClean="0"/>
              <a:t>It’s difficult to imagine, but in </a:t>
            </a:r>
            <a:r>
              <a:rPr lang="en-US" dirty="0"/>
              <a:t>in </a:t>
            </a:r>
            <a:r>
              <a:rPr lang="en-US" dirty="0" smtClean="0"/>
              <a:t>1837, at the beginning of the Victorian Era, there was no law saying that children had to go to school! </a:t>
            </a:r>
          </a:p>
          <a:p>
            <a:endParaRPr lang="en-US" dirty="0"/>
          </a:p>
          <a:p>
            <a:r>
              <a:rPr lang="en-US" dirty="0" smtClean="0"/>
              <a:t>Children from richer families paid to send their boys to school and the girls and younger boys would be taught at home by a Governess.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6610" y="1916832"/>
            <a:ext cx="2488982" cy="3689807"/>
          </a:xfrm>
          <a:prstGeom prst="rect">
            <a:avLst/>
          </a:prstGeom>
        </p:spPr>
      </p:pic>
      <p:sp>
        <p:nvSpPr>
          <p:cNvPr id="10" name="Rectangle 9"/>
          <p:cNvSpPr/>
          <p:nvPr/>
        </p:nvSpPr>
        <p:spPr>
          <a:xfrm>
            <a:off x="3716858" y="5852273"/>
            <a:ext cx="3600400" cy="830997"/>
          </a:xfrm>
          <a:prstGeom prst="rect">
            <a:avLst/>
          </a:prstGeom>
        </p:spPr>
        <p:txBody>
          <a:bodyPr wrap="square">
            <a:spAutoFit/>
          </a:bodyPr>
          <a:lstStyle/>
          <a:p>
            <a:r>
              <a:rPr lang="en-US" sz="1600" dirty="0" smtClean="0"/>
              <a:t>Painting of a Governess, by Rebecca Solomon, painted </a:t>
            </a:r>
            <a:r>
              <a:rPr lang="en-US" sz="1600" dirty="0"/>
              <a:t>c. 1851, exhibited at the Royal Academy 1854</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804" y="3773182"/>
            <a:ext cx="2702957" cy="2252464"/>
          </a:xfrm>
          <a:prstGeom prst="rect">
            <a:avLst/>
          </a:prstGeom>
        </p:spPr>
      </p:pic>
      <p:sp>
        <p:nvSpPr>
          <p:cNvPr id="12" name="Rectangle 11"/>
          <p:cNvSpPr/>
          <p:nvPr/>
        </p:nvSpPr>
        <p:spPr>
          <a:xfrm>
            <a:off x="3673148" y="3350319"/>
            <a:ext cx="2804821" cy="2308324"/>
          </a:xfrm>
          <a:prstGeom prst="rect">
            <a:avLst/>
          </a:prstGeom>
        </p:spPr>
        <p:txBody>
          <a:bodyPr wrap="square">
            <a:spAutoFit/>
          </a:bodyPr>
          <a:lstStyle/>
          <a:p>
            <a:endParaRPr lang="en-US" dirty="0"/>
          </a:p>
          <a:p>
            <a:r>
              <a:rPr lang="en-US" dirty="0"/>
              <a:t>But many poor children did not have the opportunity to go to school at all and worked from a early age. </a:t>
            </a:r>
            <a:endParaRPr lang="en-US" dirty="0" smtClean="0"/>
          </a:p>
          <a:p>
            <a:r>
              <a:rPr lang="en-US" dirty="0" smtClean="0"/>
              <a:t>Like the children in this picture.</a:t>
            </a:r>
            <a:endParaRPr lang="en-US" dirty="0"/>
          </a:p>
        </p:txBody>
      </p:sp>
      <p:sp>
        <p:nvSpPr>
          <p:cNvPr id="13" name="Right Arrow 12"/>
          <p:cNvSpPr/>
          <p:nvPr/>
        </p:nvSpPr>
        <p:spPr>
          <a:xfrm rot="9171941">
            <a:off x="2679397" y="3865368"/>
            <a:ext cx="862323" cy="75292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8398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Ragged Schools</a:t>
            </a:r>
            <a:endParaRPr lang="en-US" dirty="0"/>
          </a:p>
        </p:txBody>
      </p:sp>
      <p:sp>
        <p:nvSpPr>
          <p:cNvPr id="4" name="TextBox 3"/>
          <p:cNvSpPr txBox="1"/>
          <p:nvPr/>
        </p:nvSpPr>
        <p:spPr>
          <a:xfrm>
            <a:off x="468497" y="1916832"/>
            <a:ext cx="3959487" cy="3785652"/>
          </a:xfrm>
          <a:prstGeom prst="rect">
            <a:avLst/>
          </a:prstGeom>
          <a:noFill/>
        </p:spPr>
        <p:txBody>
          <a:bodyPr wrap="square" rtlCol="0">
            <a:spAutoFit/>
          </a:bodyPr>
          <a:lstStyle/>
          <a:p>
            <a:r>
              <a:rPr lang="en-US" sz="2000" dirty="0" smtClean="0"/>
              <a:t>Some poor children went to ragged schools, which were schools that were set up in big cities, offering poor and homeless children free school teaching. </a:t>
            </a:r>
          </a:p>
          <a:p>
            <a:endParaRPr lang="en-US" sz="2000" dirty="0"/>
          </a:p>
          <a:p>
            <a:r>
              <a:rPr lang="en-US" sz="2000" dirty="0" smtClean="0"/>
              <a:t>Charles Darwin wrote about children going to the ragged schools in his book ‘A Christmas Carol’ which he wrote in the Victorian Era.</a:t>
            </a:r>
            <a:endParaRPr lang="en-US"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1700808"/>
            <a:ext cx="2723719" cy="4228653"/>
          </a:xfrm>
          <a:prstGeom prst="rect">
            <a:avLst/>
          </a:prstGeom>
        </p:spPr>
      </p:pic>
    </p:spTree>
    <p:extLst>
      <p:ext uri="{BB962C8B-B14F-4D97-AF65-F5344CB8AC3E}">
        <p14:creationId xmlns:p14="http://schemas.microsoft.com/office/powerpoint/2010/main" val="522898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Brunswick Infant School </a:t>
            </a:r>
            <a:r>
              <a:rPr lang="en-US" dirty="0" smtClean="0"/>
              <a:t/>
            </a:r>
            <a:br>
              <a:rPr lang="en-US" dirty="0" smtClean="0"/>
            </a:br>
            <a:r>
              <a:rPr lang="en-US" dirty="0" smtClean="0"/>
              <a:t>(</a:t>
            </a:r>
            <a:r>
              <a:rPr lang="en-US" dirty="0"/>
              <a:t>feeder for St </a:t>
            </a:r>
            <a:r>
              <a:rPr lang="en-US" dirty="0" smtClean="0"/>
              <a:t>Matthew’s School)</a:t>
            </a:r>
            <a:endParaRPr lang="en-US" dirty="0"/>
          </a:p>
        </p:txBody>
      </p:sp>
      <p:sp>
        <p:nvSpPr>
          <p:cNvPr id="4" name="Rectangle 3"/>
          <p:cNvSpPr/>
          <p:nvPr/>
        </p:nvSpPr>
        <p:spPr>
          <a:xfrm>
            <a:off x="179512" y="4742462"/>
            <a:ext cx="8964488" cy="1323439"/>
          </a:xfrm>
          <a:prstGeom prst="rect">
            <a:avLst/>
          </a:prstGeom>
        </p:spPr>
        <p:txBody>
          <a:bodyPr wrap="square">
            <a:spAutoFit/>
          </a:bodyPr>
          <a:lstStyle/>
          <a:p>
            <a:r>
              <a:rPr lang="en-US" sz="2000" dirty="0">
                <a:latin typeface="arial" charset="0"/>
              </a:rPr>
              <a:t>There was a Ragged School in Cambridge which was founded by a </a:t>
            </a:r>
            <a:r>
              <a:rPr lang="en-US" sz="2000" dirty="0" smtClean="0">
                <a:latin typeface="arial" charset="0"/>
              </a:rPr>
              <a:t>charity. </a:t>
            </a:r>
          </a:p>
          <a:p>
            <a:r>
              <a:rPr lang="en-US" sz="2000" dirty="0" smtClean="0">
                <a:latin typeface="arial" charset="0"/>
              </a:rPr>
              <a:t>It </a:t>
            </a:r>
            <a:r>
              <a:rPr lang="en-US" sz="2000" dirty="0">
                <a:latin typeface="arial" charset="0"/>
              </a:rPr>
              <a:t>was located near St Matthew's School and the building is still there today!</a:t>
            </a:r>
          </a:p>
          <a:p>
            <a:r>
              <a:rPr lang="en-US" sz="2000" dirty="0">
                <a:latin typeface="arial" charset="0"/>
              </a:rPr>
              <a:t>We have descriptions from Victorian diarists of fundraising for shoes and clothes and books to </a:t>
            </a:r>
            <a:r>
              <a:rPr lang="en-US" sz="2000" dirty="0" smtClean="0">
                <a:latin typeface="arial" charset="0"/>
              </a:rPr>
              <a:t>help the </a:t>
            </a:r>
            <a:r>
              <a:rPr lang="en-US" sz="2000" dirty="0">
                <a:latin typeface="arial" charset="0"/>
              </a:rPr>
              <a:t>Ragged </a:t>
            </a:r>
            <a:r>
              <a:rPr lang="en-US" sz="2000" dirty="0" smtClean="0">
                <a:latin typeface="arial" charset="0"/>
              </a:rPr>
              <a:t>School.</a:t>
            </a:r>
            <a:endParaRPr lang="en-US" sz="2000" i="0" dirty="0">
              <a:effectLst/>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1628800"/>
            <a:ext cx="5059701" cy="3113662"/>
          </a:xfrm>
          <a:prstGeom prst="rect">
            <a:avLst/>
          </a:prstGeom>
        </p:spPr>
      </p:pic>
    </p:spTree>
    <p:extLst>
      <p:ext uri="{BB962C8B-B14F-4D97-AF65-F5344CB8AC3E}">
        <p14:creationId xmlns:p14="http://schemas.microsoft.com/office/powerpoint/2010/main" val="2012612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220183" y="4073141"/>
            <a:ext cx="2522646" cy="1891985"/>
          </a:xfrm>
          <a:prstGeom prst="rect">
            <a:avLst/>
          </a:prstGeom>
        </p:spPr>
      </p:pic>
      <p:sp>
        <p:nvSpPr>
          <p:cNvPr id="2" name="Title 1"/>
          <p:cNvSpPr>
            <a:spLocks noGrp="1"/>
          </p:cNvSpPr>
          <p:nvPr>
            <p:ph type="title"/>
          </p:nvPr>
        </p:nvSpPr>
        <p:spPr/>
        <p:txBody>
          <a:bodyPr/>
          <a:lstStyle/>
          <a:p>
            <a:r>
              <a:rPr lang="en-US" dirty="0" smtClean="0"/>
              <a:t>Elementary Education Acts: 1870 &amp; 1880</a:t>
            </a:r>
            <a:endParaRPr lang="en-US" dirty="0"/>
          </a:p>
        </p:txBody>
      </p:sp>
      <p:sp>
        <p:nvSpPr>
          <p:cNvPr id="4" name="TextBox 3"/>
          <p:cNvSpPr txBox="1"/>
          <p:nvPr/>
        </p:nvSpPr>
        <p:spPr>
          <a:xfrm>
            <a:off x="113586" y="1656345"/>
            <a:ext cx="4469047" cy="1323439"/>
          </a:xfrm>
          <a:prstGeom prst="rect">
            <a:avLst/>
          </a:prstGeom>
          <a:noFill/>
        </p:spPr>
        <p:txBody>
          <a:bodyPr wrap="square" rtlCol="0">
            <a:spAutoFit/>
          </a:bodyPr>
          <a:lstStyle/>
          <a:p>
            <a:r>
              <a:rPr lang="en-US" sz="2000" dirty="0" smtClean="0"/>
              <a:t>In 1870 a new law was passed to ensure all children could go to school, meaning new schools were built all over the country.</a:t>
            </a:r>
            <a:endParaRPr lang="en-US" sz="2000" dirty="0"/>
          </a:p>
        </p:txBody>
      </p:sp>
      <p:sp>
        <p:nvSpPr>
          <p:cNvPr id="7" name="TextBox 6"/>
          <p:cNvSpPr txBox="1"/>
          <p:nvPr/>
        </p:nvSpPr>
        <p:spPr>
          <a:xfrm>
            <a:off x="107504" y="2967100"/>
            <a:ext cx="5036117" cy="1015663"/>
          </a:xfrm>
          <a:prstGeom prst="rect">
            <a:avLst/>
          </a:prstGeom>
          <a:noFill/>
        </p:spPr>
        <p:txBody>
          <a:bodyPr wrap="square" rtlCol="0">
            <a:spAutoFit/>
          </a:bodyPr>
          <a:lstStyle/>
          <a:p>
            <a:r>
              <a:rPr lang="en-US" sz="2000" dirty="0" smtClean="0"/>
              <a:t>St. Matthew’s School on Norfolk </a:t>
            </a:r>
          </a:p>
          <a:p>
            <a:r>
              <a:rPr lang="en-US" sz="2000" dirty="0" smtClean="0"/>
              <a:t>Street was opened in 1871 shortly after</a:t>
            </a:r>
          </a:p>
          <a:p>
            <a:r>
              <a:rPr lang="en-US" sz="2000" dirty="0" smtClean="0"/>
              <a:t>the first Education Act was past in 1870.</a:t>
            </a:r>
            <a:endParaRPr lang="en-US" sz="20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5017043" y="1656345"/>
            <a:ext cx="4060451" cy="3045338"/>
          </a:xfrm>
          <a:prstGeom prst="rect">
            <a:avLst/>
          </a:prstGeom>
        </p:spPr>
      </p:pic>
      <p:sp>
        <p:nvSpPr>
          <p:cNvPr id="11" name="Right Arrow 10"/>
          <p:cNvSpPr/>
          <p:nvPr/>
        </p:nvSpPr>
        <p:spPr>
          <a:xfrm rot="8908364">
            <a:off x="1880056" y="4715533"/>
            <a:ext cx="936104" cy="79208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2742829" y="4115051"/>
            <a:ext cx="2376264" cy="830997"/>
          </a:xfrm>
          <a:prstGeom prst="rect">
            <a:avLst/>
          </a:prstGeom>
          <a:noFill/>
        </p:spPr>
        <p:txBody>
          <a:bodyPr wrap="square" rtlCol="0">
            <a:spAutoFit/>
          </a:bodyPr>
          <a:lstStyle/>
          <a:p>
            <a:r>
              <a:rPr lang="en-US" sz="1600" dirty="0" smtClean="0"/>
              <a:t>Can you spot the date on the plaque outside the school?</a:t>
            </a:r>
            <a:endParaRPr lang="en-US" sz="1600" dirty="0"/>
          </a:p>
        </p:txBody>
      </p:sp>
      <p:sp>
        <p:nvSpPr>
          <p:cNvPr id="13" name="TextBox 12"/>
          <p:cNvSpPr txBox="1"/>
          <p:nvPr/>
        </p:nvSpPr>
        <p:spPr>
          <a:xfrm>
            <a:off x="3189485" y="4984397"/>
            <a:ext cx="5954515" cy="1631216"/>
          </a:xfrm>
          <a:prstGeom prst="rect">
            <a:avLst/>
          </a:prstGeom>
          <a:noFill/>
        </p:spPr>
        <p:txBody>
          <a:bodyPr wrap="none" rtlCol="0">
            <a:spAutoFit/>
          </a:bodyPr>
          <a:lstStyle/>
          <a:p>
            <a:r>
              <a:rPr lang="en-US" sz="2000" dirty="0" smtClean="0"/>
              <a:t>A new Elementary Education Act was past in 1880 </a:t>
            </a:r>
          </a:p>
          <a:p>
            <a:r>
              <a:rPr lang="en-US" sz="2000" dirty="0"/>
              <a:t>w</a:t>
            </a:r>
            <a:r>
              <a:rPr lang="en-US" sz="2000" dirty="0" smtClean="0"/>
              <a:t>hich mean children had to attend school</a:t>
            </a:r>
          </a:p>
          <a:p>
            <a:r>
              <a:rPr lang="en-US" sz="2000" dirty="0"/>
              <a:t>b</a:t>
            </a:r>
            <a:r>
              <a:rPr lang="en-US" sz="2000" dirty="0" smtClean="0"/>
              <a:t>etween the age of 5 and 10. </a:t>
            </a:r>
          </a:p>
          <a:p>
            <a:r>
              <a:rPr lang="en-US" sz="2000" dirty="0" smtClean="0"/>
              <a:t>Parents paid about 2p (2d) each </a:t>
            </a:r>
          </a:p>
          <a:p>
            <a:r>
              <a:rPr lang="en-US" sz="2000" dirty="0" smtClean="0"/>
              <a:t>week for them to attend.</a:t>
            </a:r>
            <a:endParaRPr lang="en-US" sz="2000" dirty="0"/>
          </a:p>
        </p:txBody>
      </p:sp>
    </p:spTree>
    <p:extLst>
      <p:ext uri="{BB962C8B-B14F-4D97-AF65-F5344CB8AC3E}">
        <p14:creationId xmlns:p14="http://schemas.microsoft.com/office/powerpoint/2010/main" val="1380184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School Free for All!</a:t>
            </a:r>
            <a:endParaRPr lang="en-US" dirty="0"/>
          </a:p>
        </p:txBody>
      </p:sp>
      <p:sp>
        <p:nvSpPr>
          <p:cNvPr id="4" name="TextBox 3"/>
          <p:cNvSpPr txBox="1"/>
          <p:nvPr/>
        </p:nvSpPr>
        <p:spPr>
          <a:xfrm>
            <a:off x="457200" y="1762895"/>
            <a:ext cx="7644080" cy="923330"/>
          </a:xfrm>
          <a:prstGeom prst="rect">
            <a:avLst/>
          </a:prstGeom>
          <a:noFill/>
        </p:spPr>
        <p:txBody>
          <a:bodyPr wrap="none" rtlCol="0">
            <a:spAutoFit/>
          </a:bodyPr>
          <a:lstStyle/>
          <a:p>
            <a:r>
              <a:rPr lang="en-US" dirty="0" smtClean="0"/>
              <a:t>In 1891 the law changed so that parents no longer had to pay for their</a:t>
            </a:r>
          </a:p>
          <a:p>
            <a:r>
              <a:rPr lang="en-US" dirty="0"/>
              <a:t>c</a:t>
            </a:r>
            <a:r>
              <a:rPr lang="en-US" dirty="0" smtClean="0"/>
              <a:t>hildren’s </a:t>
            </a:r>
            <a:r>
              <a:rPr lang="en-US" dirty="0"/>
              <a:t>e</a:t>
            </a:r>
            <a:r>
              <a:rPr lang="en-US" dirty="0" smtClean="0"/>
              <a:t>ducation from the age of 5-10. So it was now free for children </a:t>
            </a:r>
          </a:p>
          <a:p>
            <a:r>
              <a:rPr lang="en-US" dirty="0" smtClean="0"/>
              <a:t>to go to school.</a:t>
            </a: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2686225"/>
            <a:ext cx="4536504" cy="3260612"/>
          </a:xfrm>
          <a:prstGeom prst="rect">
            <a:avLst/>
          </a:prstGeom>
        </p:spPr>
      </p:pic>
      <p:sp>
        <p:nvSpPr>
          <p:cNvPr id="8" name="Explosion 1 7"/>
          <p:cNvSpPr/>
          <p:nvPr/>
        </p:nvSpPr>
        <p:spPr>
          <a:xfrm rot="835367">
            <a:off x="457200" y="3140968"/>
            <a:ext cx="2890664" cy="2592288"/>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smtClean="0">
                <a:solidFill>
                  <a:schemeClr val="bg1"/>
                </a:solidFill>
                <a:latin typeface="Al Bayan Plain" charset="-78"/>
                <a:ea typeface="Al Bayan Plain" charset="-78"/>
                <a:cs typeface="Al Bayan Plain" charset="-78"/>
              </a:rPr>
              <a:t>FREE EDUCATION FOR ALL!</a:t>
            </a:r>
            <a:endParaRPr lang="en-US" sz="2000" b="1" dirty="0">
              <a:solidFill>
                <a:schemeClr val="bg1"/>
              </a:solidFill>
              <a:latin typeface="Al Bayan Plain" charset="-78"/>
              <a:ea typeface="Al Bayan Plain" charset="-78"/>
              <a:cs typeface="Al Bayan Plain" charset="-78"/>
            </a:endParaRPr>
          </a:p>
        </p:txBody>
      </p:sp>
    </p:spTree>
    <p:extLst>
      <p:ext uri="{BB962C8B-B14F-4D97-AF65-F5344CB8AC3E}">
        <p14:creationId xmlns:p14="http://schemas.microsoft.com/office/powerpoint/2010/main" val="1267683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Separating Girls and Boys</a:t>
            </a:r>
            <a:endParaRPr lang="en-US" dirty="0"/>
          </a:p>
        </p:txBody>
      </p:sp>
      <p:sp>
        <p:nvSpPr>
          <p:cNvPr id="6" name="TextBox 5"/>
          <p:cNvSpPr txBox="1"/>
          <p:nvPr/>
        </p:nvSpPr>
        <p:spPr>
          <a:xfrm>
            <a:off x="166734" y="1844824"/>
            <a:ext cx="2280937" cy="2523768"/>
          </a:xfrm>
          <a:prstGeom prst="rect">
            <a:avLst/>
          </a:prstGeom>
          <a:noFill/>
        </p:spPr>
        <p:txBody>
          <a:bodyPr wrap="square" rtlCol="0">
            <a:spAutoFit/>
          </a:bodyPr>
          <a:lstStyle/>
          <a:p>
            <a:r>
              <a:rPr lang="en-US" sz="2000" dirty="0" smtClean="0"/>
              <a:t>All children aged 5-7 were taught in the Infant School, but from the age of 7 girls and boys were taught separately. </a:t>
            </a:r>
          </a:p>
          <a:p>
            <a:endParaRPr lang="en-US" dirty="0"/>
          </a:p>
        </p:txBody>
      </p:sp>
      <p:sp>
        <p:nvSpPr>
          <p:cNvPr id="7" name="TextBox 6"/>
          <p:cNvSpPr txBox="1"/>
          <p:nvPr/>
        </p:nvSpPr>
        <p:spPr>
          <a:xfrm>
            <a:off x="3275856" y="5830438"/>
            <a:ext cx="3976410" cy="923330"/>
          </a:xfrm>
          <a:prstGeom prst="rect">
            <a:avLst/>
          </a:prstGeom>
          <a:noFill/>
        </p:spPr>
        <p:txBody>
          <a:bodyPr wrap="none" rtlCol="0">
            <a:spAutoFit/>
          </a:bodyPr>
          <a:lstStyle/>
          <a:p>
            <a:r>
              <a:rPr lang="en-US" dirty="0" smtClean="0"/>
              <a:t>Photos of St. Matthew’s School Girls </a:t>
            </a:r>
          </a:p>
          <a:p>
            <a:r>
              <a:rPr lang="en-US" dirty="0" smtClean="0"/>
              <a:t>And Boys Entrances at the Victorian </a:t>
            </a:r>
          </a:p>
          <a:p>
            <a:r>
              <a:rPr lang="en-US" dirty="0" smtClean="0"/>
              <a:t>School House</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69867" y="2334710"/>
            <a:ext cx="3919085" cy="2939314"/>
          </a:xfrm>
          <a:prstGeom prst="rect">
            <a:avLst/>
          </a:prstGeom>
        </p:spPr>
      </p:pic>
      <p:sp>
        <p:nvSpPr>
          <p:cNvPr id="8" name="Rectangle 7"/>
          <p:cNvSpPr/>
          <p:nvPr/>
        </p:nvSpPr>
        <p:spPr>
          <a:xfrm>
            <a:off x="219897" y="4368592"/>
            <a:ext cx="2505991" cy="1631216"/>
          </a:xfrm>
          <a:prstGeom prst="rect">
            <a:avLst/>
          </a:prstGeom>
        </p:spPr>
        <p:txBody>
          <a:bodyPr wrap="square">
            <a:spAutoFit/>
          </a:bodyPr>
          <a:lstStyle/>
          <a:p>
            <a:r>
              <a:rPr lang="en-US" sz="2000" dirty="0"/>
              <a:t>Girls and boys had to </a:t>
            </a:r>
            <a:r>
              <a:rPr lang="en-US" sz="2000" dirty="0" smtClean="0"/>
              <a:t>use different</a:t>
            </a:r>
            <a:endParaRPr lang="en-US" sz="2000" dirty="0"/>
          </a:p>
          <a:p>
            <a:r>
              <a:rPr lang="en-US" sz="2000" dirty="0"/>
              <a:t>entrances and had separate classrooms. </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233280" y="2363300"/>
            <a:ext cx="3940863" cy="2955647"/>
          </a:xfrm>
          <a:prstGeom prst="rect">
            <a:avLst/>
          </a:prstGeom>
        </p:spPr>
      </p:pic>
    </p:spTree>
    <p:extLst>
      <p:ext uri="{BB962C8B-B14F-4D97-AF65-F5344CB8AC3E}">
        <p14:creationId xmlns:p14="http://schemas.microsoft.com/office/powerpoint/2010/main" val="1973155995"/>
      </p:ext>
    </p:extLst>
  </p:cSld>
  <p:clrMapOvr>
    <a:masterClrMapping/>
  </p:clrMapOvr>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7324</TotalTime>
  <Words>1408</Words>
  <Application>Microsoft Macintosh PowerPoint</Application>
  <PresentationFormat>On-screen Show (4:3)</PresentationFormat>
  <Paragraphs>121</Paragraphs>
  <Slides>20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Al Bayan Plain</vt:lpstr>
      <vt:lpstr>Calibri</vt:lpstr>
      <vt:lpstr>ＭＳ Ｐゴシック</vt:lpstr>
      <vt:lpstr>Open Sans</vt:lpstr>
      <vt:lpstr>Open Sans Light</vt:lpstr>
      <vt:lpstr>Arial</vt:lpstr>
      <vt:lpstr>Arial</vt:lpstr>
      <vt:lpstr>Default Design</vt:lpstr>
      <vt:lpstr>Life in a Victorian School</vt:lpstr>
      <vt:lpstr>Cambridge’s School Numbers Continue to Grow!</vt:lpstr>
      <vt:lpstr>Cambridge builds new Schools  in the Victorian Era</vt:lpstr>
      <vt:lpstr>Life in a Victorian School</vt:lpstr>
      <vt:lpstr>Ragged Schools</vt:lpstr>
      <vt:lpstr>Brunswick Infant School  (feeder for St Matthew’s School)</vt:lpstr>
      <vt:lpstr>Elementary Education Acts: 1870 &amp; 1880</vt:lpstr>
      <vt:lpstr>School Free for All!</vt:lpstr>
      <vt:lpstr>Separating Girls and Boys</vt:lpstr>
      <vt:lpstr>The Victorian School Day</vt:lpstr>
      <vt:lpstr>School Lessons- The ‘3 Rs’</vt:lpstr>
      <vt:lpstr>Learning to Read</vt:lpstr>
      <vt:lpstr>Learning to Write </vt:lpstr>
      <vt:lpstr>Learning Arithmetic </vt:lpstr>
      <vt:lpstr>Object Lessons</vt:lpstr>
      <vt:lpstr>The Victorian Classroom</vt:lpstr>
      <vt:lpstr>School Punishment</vt:lpstr>
      <vt:lpstr>The Dunce Cap Punishment</vt:lpstr>
      <vt:lpstr>Schools Built in the Victorian Era (1837-1901)</vt:lpstr>
      <vt:lpstr>Web Resources available at: </vt:lpstr>
    </vt:vector>
  </TitlesOfParts>
  <Company>Taylor</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189</cp:revision>
  <dcterms:created xsi:type="dcterms:W3CDTF">2015-03-12T11:07:07Z</dcterms:created>
  <dcterms:modified xsi:type="dcterms:W3CDTF">2017-06-08T09:06:46Z</dcterms:modified>
</cp:coreProperties>
</file>