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8" r:id="rId2"/>
    <p:sldId id="282" r:id="rId3"/>
    <p:sldId id="297" r:id="rId4"/>
    <p:sldId id="296" r:id="rId5"/>
    <p:sldId id="265" r:id="rId6"/>
    <p:sldId id="275" r:id="rId7"/>
    <p:sldId id="283" r:id="rId8"/>
    <p:sldId id="288" r:id="rId9"/>
    <p:sldId id="266" r:id="rId10"/>
    <p:sldId id="294" r:id="rId11"/>
    <p:sldId id="280" r:id="rId12"/>
    <p:sldId id="267" r:id="rId13"/>
    <p:sldId id="284" r:id="rId14"/>
    <p:sldId id="276" r:id="rId15"/>
    <p:sldId id="285" r:id="rId16"/>
    <p:sldId id="279" r:id="rId17"/>
    <p:sldId id="286" r:id="rId18"/>
    <p:sldId id="293" r:id="rId19"/>
    <p:sldId id="287" r:id="rId20"/>
    <p:sldId id="268" r:id="rId21"/>
    <p:sldId id="273" r:id="rId22"/>
    <p:sldId id="295" r:id="rId23"/>
    <p:sldId id="264" r:id="rId2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677"/>
  </p:normalViewPr>
  <p:slideViewPr>
    <p:cSldViewPr>
      <p:cViewPr>
        <p:scale>
          <a:sx n="60" d="100"/>
          <a:sy n="60" d="100"/>
        </p:scale>
        <p:origin x="237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23/01/2017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2</a:t>
            </a:fld>
            <a:endParaRPr lang="en-GB"/>
          </a:p>
        </p:txBody>
      </p:sp>
    </p:spTree>
    <p:extLst>
      <p:ext uri="{BB962C8B-B14F-4D97-AF65-F5344CB8AC3E}">
        <p14:creationId xmlns:p14="http://schemas.microsoft.com/office/powerpoint/2010/main" val="1606323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Frederick William was born in 1851 the second son of William French. Around 1870 he went to America to seek opportunities and work.  Whilst there he met and married Abigail Hicks.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newly married couple decided to return to England and Cambridge. By 1881 they were living  in Old Chesterton and running a Bakery on the High Street. By 1885 they were  in business as ‘Baker and Corn Merchant’ at 74 Searle Street where they lived with their 9 children. After Frederick’s death in 1903 Abigail continued to run the shop until her death in 1921.</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Like several of his brothers and cousins Frederick took advantage of his connection to the Mill by working in a related trade.  He was not doubt able to buy flour and grain at favourable prices.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It would have been very common at this time for people to keep a few chickens in their back yards or gardens. They would buy the small amounts of grain to feed them from their nearest corn merchant.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His shop was one of many serving this small neighbourhood. Few remain but if you look carefully you may still be able to make out the large windows of house that were once shops.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If you look closely at the photo you can see the large chimney above the bake house at the back of the shop.   Frederick with a child and Abigail with a baby stand in the doorway with two older children in the horse and carriage.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7</a:t>
            </a:fld>
            <a:endParaRPr lang="en-GB"/>
          </a:p>
        </p:txBody>
      </p:sp>
    </p:spTree>
    <p:extLst>
      <p:ext uri="{BB962C8B-B14F-4D97-AF65-F5344CB8AC3E}">
        <p14:creationId xmlns:p14="http://schemas.microsoft.com/office/powerpoint/2010/main" val="742766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 Id="rId3" Type="http://schemas.openxmlformats.org/officeDocument/2006/relationships/hyperlink" Target="https://catalogue.millsarchive.org/michael-french-collection/digitalobject/browse?page=1&amp;sort=lastUpdate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bc.co.uk/ahistoryoftheworld/objects/Q9wMpXihT_2FCQMdSG0Tpw" TargetMode="Externa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 Id="rId3" Type="http://schemas.openxmlformats.org/officeDocument/2006/relationships/hyperlink" Target="https://catalogue.millsarchive.org/michael-french-collection/digitalobject/browse?page=1&amp;sort=lastUpdat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 Id="rId3" Type="http://schemas.openxmlformats.org/officeDocument/2006/relationships/hyperlink" Target="https://catalogue.millsarchive.org/michael-french-collection/digitalobject/browse?page=1&amp;sort=lastUpdate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 Id="rId3" Type="http://schemas.openxmlformats.org/officeDocument/2006/relationships/hyperlink" Target="https://catalogue.millsarchive.org/michael-french-collection/digitalobject/browse?page=1&amp;sort=lastUpdat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4" Type="http://schemas.openxmlformats.org/officeDocument/2006/relationships/hyperlink" Target="https://catalogue.millsarchive.org/michael-french-collection/digitalobject/browse?page=1&amp;sort=lastUpdated" TargetMode="External"/><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 Id="rId3" Type="http://schemas.openxmlformats.org/officeDocument/2006/relationships/hyperlink" Target="https://catalogue.millsarchive.org/michael-french-collection/digitalobject/browse?page=1&amp;sort=lastUpdat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hyperlink" Target="https://catalogue.millsarchive.org/michael-french-collection/digitalobject/browse?page=1&amp;sort=lastUpdated"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 Id="rId3" Type="http://schemas.openxmlformats.org/officeDocument/2006/relationships/hyperlink" Target="https://catalogue.millsarchive.org/michael-french-collection/digitalobject/browse?page=1&amp;sort=lastUpdated"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 Id="rId3" Type="http://schemas.openxmlformats.org/officeDocument/2006/relationships/hyperlink" Target="https://catalogue.millsarchive.org/michael-french-collection/digitalobject/brows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millsarchive.org/news/entry/174947/from-quern-to-computer-a-history-of-flour-milling#.WE7JtKKLTow" TargetMode="External"/><Relationship Id="rId4" Type="http://schemas.openxmlformats.org/officeDocument/2006/relationships/hyperlink" Target="http://www.cambridgeshire.gov.uk/info/20011/archives_archaeology_and_museums/177/archives_and_local_studies/6#Cambridgeshire" TargetMode="External"/><Relationship Id="rId5" Type="http://schemas.openxmlformats.org/officeDocument/2006/relationships/hyperlink" Target="http://www.bbc.co.uk/programmes/b06vn7sj/clips" TargetMode="External"/><Relationship Id="rId1" Type="http://schemas.openxmlformats.org/officeDocument/2006/relationships/slideLayout" Target="../slideLayouts/slideLayout2.xml"/><Relationship Id="rId2" Type="http://schemas.openxmlformats.org/officeDocument/2006/relationships/hyperlink" Target="https://catalogue.millsarchive.org/michael-french-collection/digitalobject/brows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hyperlink" Target="https://catalogue.millsarchive.org/michael-french-collection/digitalobject/browse?page=1&amp;sort=lastUpdated" TargetMode="External"/><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hyperlink" Target="https://catalogue.millsarchive.org/michael-french-collection/digitalobject/browse?page=1&amp;sort=lastUpdate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hyperlink" Target="https://catalogue.millsarchive.org/michael-french-collection/digitalobject/browse?page=1&amp;sort=lastUpdat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Chesterton Mills in the Victorian Era</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Delivering Flour and Grain </a:t>
            </a:r>
            <a:br>
              <a:rPr lang="en-US" dirty="0" smtClean="0"/>
            </a:br>
            <a:r>
              <a:rPr lang="en-US" dirty="0" smtClean="0"/>
              <a:t>by Horse and Cart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92" y="1901727"/>
            <a:ext cx="4710973" cy="3417316"/>
          </a:xfrm>
          <a:prstGeom prst="rect">
            <a:avLst/>
          </a:prstGeom>
        </p:spPr>
      </p:pic>
      <p:sp>
        <p:nvSpPr>
          <p:cNvPr id="6" name="Rectangle 5"/>
          <p:cNvSpPr/>
          <p:nvPr/>
        </p:nvSpPr>
        <p:spPr>
          <a:xfrm>
            <a:off x="3131840" y="5803133"/>
            <a:ext cx="5184576" cy="1200329"/>
          </a:xfrm>
          <a:prstGeom prst="rect">
            <a:avLst/>
          </a:prstGeom>
        </p:spPr>
        <p:txBody>
          <a:bodyPr wrap="square">
            <a:spAutoFit/>
          </a:bodyPr>
          <a:lstStyle/>
          <a:p>
            <a:r>
              <a:rPr lang="en-US" smtClean="0">
                <a:hlinkClick r:id="rId3"/>
              </a:rPr>
              <a:t>Published </a:t>
            </a:r>
            <a:r>
              <a:rPr lang="en-US" dirty="0">
                <a:hlinkClick r:id="rId3"/>
              </a:rPr>
              <a:t>with permission </a:t>
            </a:r>
            <a:r>
              <a:rPr lang="en-US" dirty="0" smtClean="0">
                <a:hlinkClick r:id="rId3"/>
              </a:rPr>
              <a:t>of </a:t>
            </a:r>
            <a:r>
              <a:rPr lang="en-US" dirty="0">
                <a:hlinkClick r:id="rId3"/>
              </a:rPr>
              <a:t>owner of </a:t>
            </a:r>
          </a:p>
          <a:p>
            <a:r>
              <a:rPr lang="en-US" dirty="0">
                <a:hlinkClick r:id="rId3"/>
              </a:rPr>
              <a:t>photograph Michael French.</a:t>
            </a:r>
            <a:endParaRPr lang="en-US" dirty="0"/>
          </a:p>
          <a:p>
            <a:r>
              <a:rPr lang="en-US" dirty="0">
                <a:hlinkClick r:id="rId3"/>
              </a:rPr>
              <a:t> Also avaliable at National Mill Archive</a:t>
            </a:r>
            <a:endParaRPr lang="en-US" dirty="0"/>
          </a:p>
          <a:p>
            <a:endParaRPr lang="en-US" dirty="0"/>
          </a:p>
        </p:txBody>
      </p:sp>
      <p:sp>
        <p:nvSpPr>
          <p:cNvPr id="7" name="TextBox 6"/>
          <p:cNvSpPr txBox="1"/>
          <p:nvPr/>
        </p:nvSpPr>
        <p:spPr>
          <a:xfrm>
            <a:off x="5059636" y="1763726"/>
            <a:ext cx="4084364" cy="3693319"/>
          </a:xfrm>
          <a:prstGeom prst="rect">
            <a:avLst/>
          </a:prstGeom>
          <a:noFill/>
        </p:spPr>
        <p:txBody>
          <a:bodyPr wrap="square" rtlCol="0">
            <a:spAutoFit/>
          </a:bodyPr>
          <a:lstStyle/>
          <a:p>
            <a:r>
              <a:rPr lang="en-US" dirty="0" smtClean="0"/>
              <a:t>Grain and flour from the Mill would be delivered by horse and cart from the mill to local bakeries in and around Cambridge. </a:t>
            </a:r>
          </a:p>
          <a:p>
            <a:r>
              <a:rPr lang="en-US" dirty="0" smtClean="0"/>
              <a:t>Michael </a:t>
            </a:r>
            <a:r>
              <a:rPr lang="en-US" dirty="0" smtClean="0"/>
              <a:t>French, a member of the family </a:t>
            </a:r>
            <a:r>
              <a:rPr lang="en-US" dirty="0" smtClean="0"/>
              <a:t>shared </a:t>
            </a:r>
            <a:r>
              <a:rPr lang="en-US" dirty="0" smtClean="0"/>
              <a:t>a memory from his childhood </a:t>
            </a:r>
            <a:r>
              <a:rPr lang="en-US" dirty="0"/>
              <a:t>of the smell of delicious baked </a:t>
            </a:r>
            <a:r>
              <a:rPr lang="en-US" dirty="0" smtClean="0"/>
              <a:t>goods</a:t>
            </a:r>
            <a:r>
              <a:rPr lang="en-US" dirty="0" smtClean="0"/>
              <a:t>, especially the doughnuts </a:t>
            </a:r>
            <a:r>
              <a:rPr lang="en-US" dirty="0" smtClean="0"/>
              <a:t>on display </a:t>
            </a:r>
            <a:r>
              <a:rPr lang="en-US" dirty="0" smtClean="0"/>
              <a:t>at </a:t>
            </a:r>
            <a:r>
              <a:rPr lang="en-US" dirty="0" smtClean="0"/>
              <a:t>the </a:t>
            </a:r>
            <a:r>
              <a:rPr lang="en-US" dirty="0" err="1" smtClean="0"/>
              <a:t>Oakington</a:t>
            </a:r>
            <a:r>
              <a:rPr lang="en-US" dirty="0" smtClean="0"/>
              <a:t> bakery. He would be allowed to have a</a:t>
            </a:r>
            <a:r>
              <a:rPr lang="en-US" dirty="0"/>
              <a:t> </a:t>
            </a:r>
            <a:r>
              <a:rPr lang="en-US" dirty="0" smtClean="0"/>
              <a:t>doughnut as a treat for coming to </a:t>
            </a:r>
            <a:r>
              <a:rPr lang="en-US" dirty="0" smtClean="0"/>
              <a:t>help his father </a:t>
            </a:r>
            <a:r>
              <a:rPr lang="en-US" dirty="0" smtClean="0"/>
              <a:t>on the delivery round, which he very </a:t>
            </a:r>
            <a:r>
              <a:rPr lang="en-US" dirty="0" smtClean="0"/>
              <a:t>much enjoyed</a:t>
            </a:r>
            <a:r>
              <a:rPr lang="en-US" dirty="0" smtClean="0"/>
              <a:t>! </a:t>
            </a:r>
          </a:p>
        </p:txBody>
      </p:sp>
      <p:sp>
        <p:nvSpPr>
          <p:cNvPr id="8" name="Rectangle 7"/>
          <p:cNvSpPr/>
          <p:nvPr/>
        </p:nvSpPr>
        <p:spPr>
          <a:xfrm>
            <a:off x="251520" y="5434750"/>
            <a:ext cx="5194324" cy="369332"/>
          </a:xfrm>
          <a:prstGeom prst="rect">
            <a:avLst/>
          </a:prstGeom>
        </p:spPr>
        <p:txBody>
          <a:bodyPr wrap="square">
            <a:spAutoFit/>
          </a:bodyPr>
          <a:lstStyle/>
          <a:p>
            <a:r>
              <a:rPr lang="en-US">
                <a:hlinkClick r:id="rId3"/>
              </a:rPr>
              <a:t>Photo of French’s Horse and Cart outside Mill</a:t>
            </a:r>
            <a:endParaRPr lang="en-US" dirty="0">
              <a:hlinkClick r:id="rId3"/>
            </a:endParaRPr>
          </a:p>
        </p:txBody>
      </p:sp>
    </p:spTree>
    <p:extLst>
      <p:ext uri="{BB962C8B-B14F-4D97-AF65-F5344CB8AC3E}">
        <p14:creationId xmlns:p14="http://schemas.microsoft.com/office/powerpoint/2010/main" val="198780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Delivering Baked Goods </a:t>
            </a:r>
            <a:br>
              <a:rPr lang="en-US" dirty="0" smtClean="0"/>
            </a:br>
            <a:r>
              <a:rPr lang="en-US" dirty="0" smtClean="0"/>
              <a:t>by Handcart</a:t>
            </a:r>
            <a:endParaRPr lang="en-US" dirty="0"/>
          </a:p>
        </p:txBody>
      </p:sp>
      <p:sp>
        <p:nvSpPr>
          <p:cNvPr id="6" name="Rectangle 5"/>
          <p:cNvSpPr/>
          <p:nvPr/>
        </p:nvSpPr>
        <p:spPr>
          <a:xfrm>
            <a:off x="5148064" y="3938280"/>
            <a:ext cx="3834755" cy="1938992"/>
          </a:xfrm>
          <a:prstGeom prst="rect">
            <a:avLst/>
          </a:prstGeom>
        </p:spPr>
        <p:txBody>
          <a:bodyPr wrap="square">
            <a:spAutoFit/>
          </a:bodyPr>
          <a:lstStyle/>
          <a:p>
            <a:r>
              <a:rPr lang="en-US" sz="2000" dirty="0" smtClean="0"/>
              <a:t>To see a </a:t>
            </a:r>
            <a:r>
              <a:rPr lang="en-US" sz="2000" dirty="0" err="1" smtClean="0"/>
              <a:t>Maskell’s</a:t>
            </a:r>
            <a:r>
              <a:rPr lang="en-US" sz="2000" dirty="0" smtClean="0"/>
              <a:t> handcart from the local </a:t>
            </a:r>
            <a:r>
              <a:rPr lang="en-US" sz="2000" dirty="0" err="1" smtClean="0"/>
              <a:t>Maskell’s</a:t>
            </a:r>
            <a:r>
              <a:rPr lang="en-US" sz="2000" dirty="0" smtClean="0"/>
              <a:t> Bakery in Cambridge visit: </a:t>
            </a:r>
            <a:r>
              <a:rPr lang="en-US" sz="2000" dirty="0" smtClean="0">
                <a:hlinkClick r:id="rId2"/>
              </a:rPr>
              <a:t>http</a:t>
            </a:r>
            <a:r>
              <a:rPr lang="en-US" sz="2000" dirty="0">
                <a:hlinkClick r:id="rId2"/>
              </a:rPr>
              <a:t>://</a:t>
            </a:r>
            <a:r>
              <a:rPr lang="en-US" sz="2000" dirty="0" err="1">
                <a:hlinkClick r:id="rId2"/>
              </a:rPr>
              <a:t>www.bbc.co.uk</a:t>
            </a:r>
            <a:r>
              <a:rPr lang="en-US" sz="2000" dirty="0">
                <a:hlinkClick r:id="rId2"/>
              </a:rPr>
              <a:t>/</a:t>
            </a:r>
            <a:r>
              <a:rPr lang="en-US" sz="2000" dirty="0" err="1">
                <a:hlinkClick r:id="rId2"/>
              </a:rPr>
              <a:t>ahistoryoftheworld</a:t>
            </a:r>
            <a:r>
              <a:rPr lang="en-US" sz="2000" dirty="0">
                <a:hlinkClick r:id="rId2"/>
              </a:rPr>
              <a:t>/objects/Q9wMpXihT_2FCQMdSG0Tpw</a:t>
            </a:r>
            <a:endParaRPr lang="en-US" sz="2000" dirty="0"/>
          </a:p>
        </p:txBody>
      </p:sp>
      <p:sp>
        <p:nvSpPr>
          <p:cNvPr id="8" name="TextBox 7"/>
          <p:cNvSpPr txBox="1"/>
          <p:nvPr/>
        </p:nvSpPr>
        <p:spPr>
          <a:xfrm>
            <a:off x="5148064" y="1867909"/>
            <a:ext cx="3995936" cy="2246769"/>
          </a:xfrm>
          <a:prstGeom prst="rect">
            <a:avLst/>
          </a:prstGeom>
          <a:noFill/>
        </p:spPr>
        <p:txBody>
          <a:bodyPr wrap="square" rtlCol="0">
            <a:spAutoFit/>
          </a:bodyPr>
          <a:lstStyle/>
          <a:p>
            <a:r>
              <a:rPr lang="en-US" sz="2000" dirty="0" smtClean="0"/>
              <a:t>The French family used to deliver</a:t>
            </a:r>
          </a:p>
          <a:p>
            <a:r>
              <a:rPr lang="en-US" sz="2000" dirty="0"/>
              <a:t>f</a:t>
            </a:r>
            <a:r>
              <a:rPr lang="en-US" sz="2000" dirty="0" smtClean="0"/>
              <a:t>lour to </a:t>
            </a:r>
            <a:r>
              <a:rPr lang="en-US" sz="2000" dirty="0" err="1" smtClean="0"/>
              <a:t>Maskell’s</a:t>
            </a:r>
            <a:r>
              <a:rPr lang="en-US" sz="2000" dirty="0" smtClean="0"/>
              <a:t> Bakery on </a:t>
            </a:r>
          </a:p>
          <a:p>
            <a:r>
              <a:rPr lang="en-US" sz="2000" dirty="0" smtClean="0"/>
              <a:t>Victoria </a:t>
            </a:r>
            <a:r>
              <a:rPr lang="en-US" sz="2000" dirty="0" smtClean="0"/>
              <a:t>Road, near St. Luke’s School. </a:t>
            </a:r>
            <a:r>
              <a:rPr lang="en-US" sz="2000" dirty="0" err="1" smtClean="0"/>
              <a:t>Maskell’s</a:t>
            </a:r>
            <a:r>
              <a:rPr lang="en-US" sz="2000" dirty="0" smtClean="0"/>
              <a:t> would </a:t>
            </a:r>
          </a:p>
          <a:p>
            <a:r>
              <a:rPr lang="en-US" sz="2000" dirty="0"/>
              <a:t>d</a:t>
            </a:r>
            <a:r>
              <a:rPr lang="en-US" sz="2000" dirty="0" smtClean="0"/>
              <a:t>eliver the bread and other baked</a:t>
            </a:r>
          </a:p>
          <a:p>
            <a:r>
              <a:rPr lang="en-US" sz="2000" dirty="0"/>
              <a:t>g</a:t>
            </a:r>
            <a:r>
              <a:rPr lang="en-US" sz="2000" dirty="0" smtClean="0"/>
              <a:t>oods they made using a handcart like this one.</a:t>
            </a:r>
            <a:endParaRPr lang="en-US" sz="20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792477"/>
            <a:ext cx="4528000" cy="4084795"/>
          </a:xfrm>
          <a:prstGeom prst="rect">
            <a:avLst/>
          </a:prstGeom>
        </p:spPr>
      </p:pic>
    </p:spTree>
    <p:extLst>
      <p:ext uri="{BB962C8B-B14F-4D97-AF65-F5344CB8AC3E}">
        <p14:creationId xmlns:p14="http://schemas.microsoft.com/office/powerpoint/2010/main" val="595924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French Family Census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0" y="1628800"/>
            <a:ext cx="6728126" cy="4248472"/>
          </a:xfrm>
          <a:prstGeom prst="rect">
            <a:avLst/>
          </a:prstGeom>
        </p:spPr>
      </p:pic>
      <p:sp>
        <p:nvSpPr>
          <p:cNvPr id="5" name="TextBox 4"/>
          <p:cNvSpPr txBox="1"/>
          <p:nvPr/>
        </p:nvSpPr>
        <p:spPr>
          <a:xfrm>
            <a:off x="7092280" y="2132856"/>
            <a:ext cx="1944215" cy="3139321"/>
          </a:xfrm>
          <a:prstGeom prst="rect">
            <a:avLst/>
          </a:prstGeom>
          <a:noFill/>
        </p:spPr>
        <p:txBody>
          <a:bodyPr wrap="square" rtlCol="0">
            <a:spAutoFit/>
          </a:bodyPr>
          <a:lstStyle/>
          <a:p>
            <a:r>
              <a:rPr lang="en-US" dirty="0" smtClean="0"/>
              <a:t>This census from 1851 shows William French and </a:t>
            </a:r>
            <a:r>
              <a:rPr lang="en-US" dirty="0"/>
              <a:t>h</a:t>
            </a:r>
            <a:r>
              <a:rPr lang="en-US" dirty="0" smtClean="0"/>
              <a:t>is </a:t>
            </a:r>
            <a:r>
              <a:rPr lang="en-US" dirty="0" smtClean="0"/>
              <a:t>family living in Bermuda Row, near </a:t>
            </a:r>
          </a:p>
          <a:p>
            <a:r>
              <a:rPr lang="en-US" dirty="0"/>
              <a:t>t</a:t>
            </a:r>
            <a:r>
              <a:rPr lang="en-US" dirty="0" smtClean="0"/>
              <a:t>o the windmill, after they’d moved into Cambridge from </a:t>
            </a:r>
            <a:r>
              <a:rPr lang="en-US" dirty="0" err="1" smtClean="0"/>
              <a:t>Harston</a:t>
            </a:r>
            <a:r>
              <a:rPr lang="en-US" dirty="0" smtClean="0"/>
              <a:t>.</a:t>
            </a:r>
            <a:endParaRPr lang="en-US"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French Family Census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54" y="1628800"/>
            <a:ext cx="5070262" cy="4392488"/>
          </a:xfrm>
          <a:prstGeom prst="rect">
            <a:avLst/>
          </a:prstGeom>
        </p:spPr>
      </p:pic>
      <p:sp>
        <p:nvSpPr>
          <p:cNvPr id="5" name="TextBox 4"/>
          <p:cNvSpPr txBox="1"/>
          <p:nvPr/>
        </p:nvSpPr>
        <p:spPr>
          <a:xfrm>
            <a:off x="5796136" y="1844824"/>
            <a:ext cx="3403496" cy="1754326"/>
          </a:xfrm>
          <a:prstGeom prst="rect">
            <a:avLst/>
          </a:prstGeom>
          <a:noFill/>
        </p:spPr>
        <p:txBody>
          <a:bodyPr wrap="none" rtlCol="0">
            <a:spAutoFit/>
          </a:bodyPr>
          <a:lstStyle/>
          <a:p>
            <a:r>
              <a:rPr lang="en-US" dirty="0" smtClean="0"/>
              <a:t>This census is from 1891</a:t>
            </a:r>
          </a:p>
          <a:p>
            <a:r>
              <a:rPr lang="en-US" dirty="0"/>
              <a:t>a</a:t>
            </a:r>
            <a:r>
              <a:rPr lang="en-US" dirty="0" smtClean="0"/>
              <a:t>nd shows William’s son, </a:t>
            </a:r>
          </a:p>
          <a:p>
            <a:r>
              <a:rPr lang="en-US" dirty="0" smtClean="0"/>
              <a:t>Edmund, his wife Elizabeth</a:t>
            </a:r>
          </a:p>
          <a:p>
            <a:r>
              <a:rPr lang="en-US" dirty="0" smtClean="0"/>
              <a:t> </a:t>
            </a:r>
            <a:r>
              <a:rPr lang="en-US" dirty="0" smtClean="0"/>
              <a:t>and </a:t>
            </a:r>
            <a:r>
              <a:rPr lang="en-US" dirty="0" smtClean="0"/>
              <a:t>their children all living at </a:t>
            </a:r>
          </a:p>
          <a:p>
            <a:r>
              <a:rPr lang="en-US" dirty="0" smtClean="0"/>
              <a:t>their house next to</a:t>
            </a:r>
            <a:r>
              <a:rPr lang="en-US" dirty="0" smtClean="0"/>
              <a:t> </a:t>
            </a:r>
            <a:r>
              <a:rPr lang="en-US" dirty="0" smtClean="0"/>
              <a:t>Chesterton</a:t>
            </a:r>
          </a:p>
          <a:p>
            <a:r>
              <a:rPr lang="en-US" dirty="0" smtClean="0"/>
              <a:t>Mills in the Victorian Era.</a:t>
            </a:r>
            <a:endParaRPr lang="en-US" dirty="0"/>
          </a:p>
        </p:txBody>
      </p:sp>
      <p:sp>
        <p:nvSpPr>
          <p:cNvPr id="6" name="Rounded Rectangle 5"/>
          <p:cNvSpPr/>
          <p:nvPr/>
        </p:nvSpPr>
        <p:spPr>
          <a:xfrm>
            <a:off x="5796136" y="3825044"/>
            <a:ext cx="3240360" cy="205222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latin typeface="Calibri" charset="0"/>
                <a:ea typeface="Calibri" charset="0"/>
                <a:cs typeface="Calibri" charset="0"/>
              </a:rPr>
              <a:t>Can you spot the names of all the children who lived in the French’s house and how old they were? Who else also lived with the family?</a:t>
            </a:r>
            <a:endParaRPr lang="en-US" b="1"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319761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143"/>
            <a:ext cx="8579296" cy="1143000"/>
          </a:xfrm>
        </p:spPr>
        <p:txBody>
          <a:bodyPr/>
          <a:lstStyle/>
          <a:p>
            <a:pPr algn="ctr"/>
            <a:r>
              <a:rPr lang="en-GB" dirty="0" smtClean="0"/>
              <a:t>Bill Mead- Worker at the Mill </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86" y="1875529"/>
            <a:ext cx="3220876" cy="3079657"/>
          </a:xfrm>
          <a:prstGeom prst="rect">
            <a:avLst/>
          </a:prstGeom>
        </p:spPr>
      </p:pic>
      <p:sp>
        <p:nvSpPr>
          <p:cNvPr id="6" name="TextBox 5"/>
          <p:cNvSpPr txBox="1"/>
          <p:nvPr/>
        </p:nvSpPr>
        <p:spPr>
          <a:xfrm>
            <a:off x="3483496" y="5166704"/>
            <a:ext cx="3997806" cy="1323439"/>
          </a:xfrm>
          <a:prstGeom prst="rect">
            <a:avLst/>
          </a:prstGeom>
          <a:noFill/>
        </p:spPr>
        <p:txBody>
          <a:bodyPr wrap="square" rtlCol="0">
            <a:spAutoFit/>
          </a:bodyPr>
          <a:lstStyle/>
          <a:p>
            <a:r>
              <a:rPr lang="en-US" sz="2000" dirty="0" smtClean="0"/>
              <a:t>When Bill Mead died he was remembered in an article in Cambridge Evening News, in 1976.</a:t>
            </a:r>
            <a:endParaRPr lang="en-US" sz="2000" dirty="0"/>
          </a:p>
        </p:txBody>
      </p:sp>
      <p:sp>
        <p:nvSpPr>
          <p:cNvPr id="3" name="TextBox 2"/>
          <p:cNvSpPr txBox="1"/>
          <p:nvPr/>
        </p:nvSpPr>
        <p:spPr>
          <a:xfrm>
            <a:off x="3443327" y="1787487"/>
            <a:ext cx="5700673" cy="3447098"/>
          </a:xfrm>
          <a:prstGeom prst="rect">
            <a:avLst/>
          </a:prstGeom>
          <a:noFill/>
        </p:spPr>
        <p:txBody>
          <a:bodyPr wrap="square" rtlCol="0">
            <a:spAutoFit/>
          </a:bodyPr>
          <a:lstStyle/>
          <a:p>
            <a:r>
              <a:rPr lang="en-US" sz="2000" dirty="0" smtClean="0"/>
              <a:t>Bill Mead worked at the Mill in the 1930s until it closed in the 1950s. It was extremely hard work working at the Mill as it was </a:t>
            </a:r>
            <a:r>
              <a:rPr lang="en-US" sz="2000" dirty="0" smtClean="0"/>
              <a:t>difficult </a:t>
            </a:r>
            <a:r>
              <a:rPr lang="en-US" sz="2000" dirty="0" smtClean="0"/>
              <a:t>manual </a:t>
            </a:r>
            <a:r>
              <a:rPr lang="en-US" sz="2000" dirty="0" smtClean="0"/>
              <a:t>work, with lots of lifting of heavy things such as the bags of grain and flour. </a:t>
            </a:r>
          </a:p>
          <a:p>
            <a:endParaRPr lang="en-US" sz="2000" dirty="0"/>
          </a:p>
          <a:p>
            <a:r>
              <a:rPr lang="en-US" sz="2000" dirty="0" smtClean="0"/>
              <a:t>It would have been very similar for workers at the Mill in the Victorian Era, with workers being expected to do lots of manual work for long hours, which must have been exhausting!</a:t>
            </a:r>
          </a:p>
          <a:p>
            <a:endParaRPr lang="en-US" dirty="0"/>
          </a:p>
        </p:txBody>
      </p:sp>
      <p:sp>
        <p:nvSpPr>
          <p:cNvPr id="7" name="Rectangle 6"/>
          <p:cNvSpPr/>
          <p:nvPr/>
        </p:nvSpPr>
        <p:spPr>
          <a:xfrm>
            <a:off x="352997" y="5166704"/>
            <a:ext cx="4572000" cy="830997"/>
          </a:xfrm>
          <a:prstGeom prst="rect">
            <a:avLst/>
          </a:prstGeom>
        </p:spPr>
        <p:txBody>
          <a:bodyPr>
            <a:spAutoFit/>
          </a:bodyPr>
          <a:lstStyle/>
          <a:p>
            <a:r>
              <a:rPr lang="en-US" sz="1200" dirty="0" smtClean="0">
                <a:hlinkClick r:id="rId3"/>
              </a:rPr>
              <a:t>Published </a:t>
            </a:r>
            <a:r>
              <a:rPr lang="en-US" sz="1200" dirty="0">
                <a:hlinkClick r:id="rId3"/>
              </a:rPr>
              <a:t>with permission of </a:t>
            </a:r>
            <a:r>
              <a:rPr lang="en-US" sz="1200" dirty="0" smtClean="0">
                <a:hlinkClick r:id="rId3"/>
              </a:rPr>
              <a:t> owner of </a:t>
            </a:r>
          </a:p>
          <a:p>
            <a:r>
              <a:rPr lang="en-US" sz="1200" dirty="0" smtClean="0">
                <a:hlinkClick r:id="rId3"/>
              </a:rPr>
              <a:t>Photograph, Michael French.</a:t>
            </a:r>
            <a:endParaRPr lang="en-US" sz="1200" dirty="0" smtClean="0"/>
          </a:p>
          <a:p>
            <a:r>
              <a:rPr lang="en-US" sz="1200" dirty="0" smtClean="0">
                <a:hlinkClick r:id="rId3"/>
              </a:rPr>
              <a:t> Also </a:t>
            </a:r>
            <a:r>
              <a:rPr lang="en-US" sz="1200" dirty="0">
                <a:hlinkClick r:id="rId3"/>
              </a:rPr>
              <a:t>avaliable at National Mill </a:t>
            </a:r>
            <a:r>
              <a:rPr lang="en-US" sz="1200" dirty="0" smtClean="0">
                <a:hlinkClick r:id="rId3"/>
              </a:rPr>
              <a:t>Archive</a:t>
            </a:r>
            <a:endParaRPr lang="en-US" sz="1200" dirty="0" smtClean="0"/>
          </a:p>
          <a:p>
            <a:endParaRPr lang="en-US" sz="1200"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Life Working at Mill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739242"/>
            <a:ext cx="4927376" cy="3622545"/>
          </a:xfrm>
          <a:prstGeom prst="rect">
            <a:avLst/>
          </a:prstGeom>
        </p:spPr>
      </p:pic>
      <p:sp>
        <p:nvSpPr>
          <p:cNvPr id="5" name="TextBox 4"/>
          <p:cNvSpPr txBox="1"/>
          <p:nvPr/>
        </p:nvSpPr>
        <p:spPr>
          <a:xfrm>
            <a:off x="404037" y="1770224"/>
            <a:ext cx="3394720" cy="3477875"/>
          </a:xfrm>
          <a:prstGeom prst="rect">
            <a:avLst/>
          </a:prstGeom>
          <a:noFill/>
        </p:spPr>
        <p:txBody>
          <a:bodyPr wrap="square" rtlCol="0">
            <a:spAutoFit/>
          </a:bodyPr>
          <a:lstStyle/>
          <a:p>
            <a:r>
              <a:rPr lang="en-US" sz="2000" dirty="0" smtClean="0"/>
              <a:t>Here is a picture of inside</a:t>
            </a:r>
          </a:p>
          <a:p>
            <a:r>
              <a:rPr lang="en-US" sz="2000" dirty="0"/>
              <a:t>t</a:t>
            </a:r>
            <a:r>
              <a:rPr lang="en-US" sz="2000" dirty="0" smtClean="0"/>
              <a:t>he windmill where grain was brought from the fields.</a:t>
            </a:r>
          </a:p>
          <a:p>
            <a:endParaRPr lang="en-US" sz="2000" dirty="0" smtClean="0"/>
          </a:p>
          <a:p>
            <a:r>
              <a:rPr lang="en-US" sz="2000" dirty="0" smtClean="0"/>
              <a:t>These wooden shovels were used to move the grain so it could then be milled into </a:t>
            </a:r>
            <a:r>
              <a:rPr lang="en-US" sz="2000" dirty="0" smtClean="0"/>
              <a:t>flour, which would then be baked into bread and pies by local bakers and colleges. </a:t>
            </a:r>
            <a:endParaRPr lang="en-US" sz="2000" dirty="0" smtClean="0"/>
          </a:p>
        </p:txBody>
      </p:sp>
      <p:sp>
        <p:nvSpPr>
          <p:cNvPr id="6" name="Rectangle 5"/>
          <p:cNvSpPr/>
          <p:nvPr/>
        </p:nvSpPr>
        <p:spPr>
          <a:xfrm>
            <a:off x="3798757" y="5420072"/>
            <a:ext cx="4958835" cy="830997"/>
          </a:xfrm>
          <a:prstGeom prst="rect">
            <a:avLst/>
          </a:prstGeom>
        </p:spPr>
        <p:txBody>
          <a:bodyPr wrap="square">
            <a:spAutoFit/>
          </a:bodyPr>
          <a:lstStyle/>
          <a:p>
            <a:r>
              <a:rPr lang="en-US" sz="1600" dirty="0">
                <a:hlinkClick r:id="rId3"/>
              </a:rPr>
              <a:t>Published with permission of owner of </a:t>
            </a:r>
          </a:p>
          <a:p>
            <a:r>
              <a:rPr lang="en-US" sz="1600" dirty="0" smtClean="0">
                <a:hlinkClick r:id="rId3"/>
              </a:rPr>
              <a:t>Photograph, </a:t>
            </a:r>
            <a:r>
              <a:rPr lang="en-US" sz="1600" dirty="0">
                <a:hlinkClick r:id="rId3"/>
              </a:rPr>
              <a:t>Michael French. Also avaliable at National Mill Archive</a:t>
            </a:r>
            <a:endParaRPr lang="en-US" sz="1600" dirty="0"/>
          </a:p>
        </p:txBody>
      </p:sp>
    </p:spTree>
    <p:extLst>
      <p:ext uri="{BB962C8B-B14F-4D97-AF65-F5344CB8AC3E}">
        <p14:creationId xmlns:p14="http://schemas.microsoft.com/office/powerpoint/2010/main" val="268010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From Wheat to Flour</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370" y="1707068"/>
            <a:ext cx="3022066" cy="3926697"/>
          </a:xfrm>
          <a:prstGeom prst="rect">
            <a:avLst/>
          </a:prstGeom>
        </p:spPr>
      </p:pic>
      <p:sp>
        <p:nvSpPr>
          <p:cNvPr id="6" name="TextBox 5"/>
          <p:cNvSpPr txBox="1"/>
          <p:nvPr/>
        </p:nvSpPr>
        <p:spPr>
          <a:xfrm>
            <a:off x="3360478" y="5140679"/>
            <a:ext cx="4752528" cy="923330"/>
          </a:xfrm>
          <a:prstGeom prst="rect">
            <a:avLst/>
          </a:prstGeom>
          <a:noFill/>
        </p:spPr>
        <p:txBody>
          <a:bodyPr wrap="square" rtlCol="0">
            <a:spAutoFit/>
          </a:bodyPr>
          <a:lstStyle/>
          <a:p>
            <a:r>
              <a:rPr lang="en-US" dirty="0" smtClean="0"/>
              <a:t>This photo shows the scales and weights that were used in the mill to weigh bags of flour, grain etc.</a:t>
            </a:r>
          </a:p>
        </p:txBody>
      </p:sp>
      <p:sp>
        <p:nvSpPr>
          <p:cNvPr id="3" name="Rectangle 2"/>
          <p:cNvSpPr/>
          <p:nvPr/>
        </p:nvSpPr>
        <p:spPr>
          <a:xfrm>
            <a:off x="3347864" y="1652545"/>
            <a:ext cx="5796137" cy="3488134"/>
          </a:xfrm>
          <a:prstGeom prst="rect">
            <a:avLst/>
          </a:prstGeom>
        </p:spPr>
        <p:txBody>
          <a:bodyPr wrap="square">
            <a:spAutoFit/>
          </a:bodyPr>
          <a:lstStyle/>
          <a:p>
            <a:pPr marL="0" marR="0">
              <a:lnSpc>
                <a:spcPct val="107000"/>
              </a:lnSpc>
              <a:spcBef>
                <a:spcPts val="0"/>
              </a:spcBef>
              <a:spcAft>
                <a:spcPts val="800"/>
              </a:spcAft>
            </a:pPr>
            <a:r>
              <a:rPr lang="en-GB" sz="2000" dirty="0">
                <a:ea typeface="Arial" charset="0"/>
                <a:cs typeface="Arial" charset="0"/>
              </a:rPr>
              <a:t>Millstones were made of a special hard stone so they didn’t wear away in the grinding process and mix stone dust with the flour !    </a:t>
            </a:r>
            <a:endParaRPr lang="en-GB" sz="2000" dirty="0" smtClean="0">
              <a:ea typeface="Arial" charset="0"/>
              <a:cs typeface="Arial" charset="0"/>
            </a:endParaRPr>
          </a:p>
          <a:p>
            <a:pPr marL="0" marR="0">
              <a:lnSpc>
                <a:spcPct val="107000"/>
              </a:lnSpc>
              <a:spcBef>
                <a:spcPts val="0"/>
              </a:spcBef>
              <a:spcAft>
                <a:spcPts val="800"/>
              </a:spcAft>
            </a:pPr>
            <a:r>
              <a:rPr lang="en-GB" sz="2000" dirty="0" smtClean="0">
                <a:ea typeface="Arial" charset="0"/>
                <a:cs typeface="Arial" charset="0"/>
              </a:rPr>
              <a:t>A </a:t>
            </a:r>
            <a:r>
              <a:rPr lang="en-GB" sz="2000" dirty="0">
                <a:ea typeface="Arial" charset="0"/>
                <a:cs typeface="Arial" charset="0"/>
              </a:rPr>
              <a:t>pattern of grooves was carved into the surface of the stones  so the grain and flour moved from the centre to the edges as it was ground. It collected in a large bin </a:t>
            </a:r>
            <a:r>
              <a:rPr lang="en-GB" sz="2000" dirty="0">
                <a:ea typeface="Arial" charset="0"/>
                <a:cs typeface="Arial" charset="0"/>
              </a:rPr>
              <a:t>(</a:t>
            </a:r>
            <a:r>
              <a:rPr lang="en-GB" sz="2000" dirty="0" smtClean="0">
                <a:ea typeface="Arial" charset="0"/>
                <a:cs typeface="Arial" charset="0"/>
              </a:rPr>
              <a:t>a hopper) </a:t>
            </a:r>
            <a:r>
              <a:rPr lang="en-GB" sz="2000" dirty="0">
                <a:ea typeface="Arial" charset="0"/>
                <a:cs typeface="Arial" charset="0"/>
              </a:rPr>
              <a:t>before sieving to separate flour, bran and chaff.  The flour would then </a:t>
            </a:r>
            <a:r>
              <a:rPr lang="en-GB" sz="2000" dirty="0" smtClean="0">
                <a:ea typeface="Arial" charset="0"/>
                <a:cs typeface="Arial" charset="0"/>
              </a:rPr>
              <a:t>be put into </a:t>
            </a:r>
            <a:r>
              <a:rPr lang="en-GB" sz="2000" dirty="0">
                <a:ea typeface="Arial" charset="0"/>
                <a:cs typeface="Arial" charset="0"/>
              </a:rPr>
              <a:t>hessian sacks and weighed on the mill scales before being sold.</a:t>
            </a:r>
            <a:endParaRPr lang="en-US" sz="2000" dirty="0">
              <a:effectLst/>
              <a:ea typeface="Arial" charset="0"/>
              <a:cs typeface="Arial" charset="0"/>
            </a:endParaRPr>
          </a:p>
        </p:txBody>
      </p:sp>
      <p:sp>
        <p:nvSpPr>
          <p:cNvPr id="4" name="Rectangle 3"/>
          <p:cNvSpPr/>
          <p:nvPr/>
        </p:nvSpPr>
        <p:spPr>
          <a:xfrm>
            <a:off x="3273436" y="6079005"/>
            <a:ext cx="4572000" cy="738664"/>
          </a:xfrm>
          <a:prstGeom prst="rect">
            <a:avLst/>
          </a:prstGeom>
        </p:spPr>
        <p:txBody>
          <a:bodyPr>
            <a:spAutoFit/>
          </a:bodyPr>
          <a:lstStyle/>
          <a:p>
            <a:r>
              <a:rPr lang="en-US" sz="1400" dirty="0">
                <a:hlinkClick r:id="rId3"/>
              </a:rPr>
              <a:t>Published with permission of owner of </a:t>
            </a:r>
          </a:p>
          <a:p>
            <a:r>
              <a:rPr lang="en-US" sz="1400" dirty="0" smtClean="0">
                <a:hlinkClick r:id="rId3"/>
              </a:rPr>
              <a:t>photographer </a:t>
            </a:r>
            <a:r>
              <a:rPr lang="en-US" sz="1400" dirty="0">
                <a:hlinkClick r:id="rId3"/>
              </a:rPr>
              <a:t>Michael French. Also </a:t>
            </a:r>
            <a:r>
              <a:rPr lang="en-US" sz="1400" dirty="0" smtClean="0">
                <a:hlinkClick r:id="rId3"/>
              </a:rPr>
              <a:t>avaliable</a:t>
            </a:r>
          </a:p>
          <a:p>
            <a:r>
              <a:rPr lang="en-US" sz="1400" dirty="0" smtClean="0">
                <a:hlinkClick r:id="rId3"/>
              </a:rPr>
              <a:t> </a:t>
            </a:r>
            <a:r>
              <a:rPr lang="en-US" sz="1400" dirty="0">
                <a:hlinkClick r:id="rId3"/>
              </a:rPr>
              <a:t>at National Mill Archive</a:t>
            </a:r>
            <a:endParaRPr lang="en-US" sz="1400" dirty="0"/>
          </a:p>
        </p:txBody>
      </p:sp>
    </p:spTree>
    <p:extLst>
      <p:ext uri="{BB962C8B-B14F-4D97-AF65-F5344CB8AC3E}">
        <p14:creationId xmlns:p14="http://schemas.microsoft.com/office/powerpoint/2010/main" val="1757853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Wind Power at the Mill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772816"/>
            <a:ext cx="1721521" cy="4060743"/>
          </a:xfrm>
          <a:prstGeom prst="rect">
            <a:avLst/>
          </a:prstGeom>
        </p:spPr>
      </p:pic>
      <p:sp>
        <p:nvSpPr>
          <p:cNvPr id="5" name="TextBox 4"/>
          <p:cNvSpPr txBox="1"/>
          <p:nvPr/>
        </p:nvSpPr>
        <p:spPr>
          <a:xfrm>
            <a:off x="2699792" y="5013176"/>
            <a:ext cx="5455340" cy="646331"/>
          </a:xfrm>
          <a:prstGeom prst="rect">
            <a:avLst/>
          </a:prstGeom>
          <a:noFill/>
        </p:spPr>
        <p:txBody>
          <a:bodyPr wrap="none" rtlCol="0">
            <a:spAutoFit/>
          </a:bodyPr>
          <a:lstStyle/>
          <a:p>
            <a:r>
              <a:rPr lang="en-US" dirty="0" smtClean="0"/>
              <a:t>This diagram shows the mechanism of the windmill,</a:t>
            </a:r>
          </a:p>
          <a:p>
            <a:r>
              <a:rPr lang="en-US" dirty="0" smtClean="0"/>
              <a:t> including the gears that turned the mill stones.</a:t>
            </a:r>
          </a:p>
        </p:txBody>
      </p:sp>
      <p:sp>
        <p:nvSpPr>
          <p:cNvPr id="7" name="Rectangle 6"/>
          <p:cNvSpPr/>
          <p:nvPr/>
        </p:nvSpPr>
        <p:spPr>
          <a:xfrm>
            <a:off x="2699792" y="1843167"/>
            <a:ext cx="5987008" cy="1841530"/>
          </a:xfrm>
          <a:prstGeom prst="rect">
            <a:avLst/>
          </a:prstGeom>
        </p:spPr>
        <p:txBody>
          <a:bodyPr wrap="square">
            <a:spAutoFit/>
          </a:bodyPr>
          <a:lstStyle/>
          <a:p>
            <a:pPr marL="0" marR="0">
              <a:lnSpc>
                <a:spcPct val="107000"/>
              </a:lnSpc>
              <a:spcBef>
                <a:spcPts val="0"/>
              </a:spcBef>
              <a:spcAft>
                <a:spcPts val="800"/>
              </a:spcAft>
            </a:pPr>
            <a:r>
              <a:rPr lang="en-GB" sz="2000" dirty="0" smtClean="0">
                <a:latin typeface="Calibri" charset="0"/>
                <a:ea typeface="Calibri" charset="0"/>
                <a:cs typeface="Arial" charset="0"/>
              </a:rPr>
              <a:t>The first </a:t>
            </a:r>
            <a:r>
              <a:rPr lang="en-GB" sz="2000" dirty="0">
                <a:latin typeface="Calibri" charset="0"/>
                <a:ea typeface="Calibri" charset="0"/>
                <a:cs typeface="Arial" charset="0"/>
              </a:rPr>
              <a:t>20 years the windmill relied solely on its sails to drive the millstones which ground the wheat. </a:t>
            </a:r>
            <a:endParaRPr lang="en-GB" sz="2000" dirty="0" smtClean="0">
              <a:latin typeface="Calibri" charset="0"/>
              <a:ea typeface="Calibri" charset="0"/>
              <a:cs typeface="Arial" charset="0"/>
            </a:endParaRPr>
          </a:p>
          <a:p>
            <a:pPr marL="0" marR="0">
              <a:lnSpc>
                <a:spcPct val="107000"/>
              </a:lnSpc>
              <a:spcBef>
                <a:spcPts val="0"/>
              </a:spcBef>
              <a:spcAft>
                <a:spcPts val="800"/>
              </a:spcAft>
            </a:pPr>
            <a:r>
              <a:rPr lang="en-US" sz="2000" dirty="0" smtClean="0">
                <a:latin typeface="Calibri" charset="0"/>
                <a:ea typeface="Calibri" charset="0"/>
                <a:cs typeface="Arial" charset="0"/>
              </a:rPr>
              <a:t>However they discovered that wind power did not create sufficient energy to keep the millstones grinding </a:t>
            </a:r>
            <a:r>
              <a:rPr lang="en-US" sz="2000" dirty="0" smtClean="0">
                <a:latin typeface="Calibri" charset="0"/>
                <a:ea typeface="Calibri" charset="0"/>
                <a:cs typeface="Arial" charset="0"/>
              </a:rPr>
              <a:t>the </a:t>
            </a:r>
            <a:r>
              <a:rPr lang="en-US" sz="2000" dirty="0" smtClean="0">
                <a:latin typeface="Calibri" charset="0"/>
                <a:ea typeface="Calibri" charset="0"/>
                <a:cs typeface="Arial" charset="0"/>
              </a:rPr>
              <a:t>grain </a:t>
            </a:r>
            <a:r>
              <a:rPr lang="en-US" sz="2000" dirty="0" smtClean="0">
                <a:latin typeface="Calibri" charset="0"/>
                <a:ea typeface="Calibri" charset="0"/>
                <a:cs typeface="Arial" charset="0"/>
              </a:rPr>
              <a:t>for as long as </a:t>
            </a:r>
            <a:r>
              <a:rPr lang="en-US" sz="2000" dirty="0" smtClean="0">
                <a:latin typeface="Calibri" charset="0"/>
                <a:ea typeface="Calibri" charset="0"/>
                <a:cs typeface="Arial" charset="0"/>
              </a:rPr>
              <a:t>power was </a:t>
            </a:r>
            <a:r>
              <a:rPr lang="en-US" sz="2000" dirty="0" smtClean="0">
                <a:latin typeface="Calibri" charset="0"/>
                <a:ea typeface="Calibri" charset="0"/>
                <a:cs typeface="Arial" charset="0"/>
              </a:rPr>
              <a:t>needed.</a:t>
            </a:r>
            <a:endParaRPr lang="en-GB" sz="2000" dirty="0">
              <a:effectLst/>
              <a:latin typeface="Calibri" charset="0"/>
              <a:ea typeface="Calibri" charset="0"/>
              <a:cs typeface="Arial" charset="0"/>
            </a:endParaRPr>
          </a:p>
        </p:txBody>
      </p:sp>
      <p:sp>
        <p:nvSpPr>
          <p:cNvPr id="8" name="Left Arrow 7"/>
          <p:cNvSpPr/>
          <p:nvPr/>
        </p:nvSpPr>
        <p:spPr>
          <a:xfrm>
            <a:off x="2051720" y="4245114"/>
            <a:ext cx="987149" cy="487397"/>
          </a:xfrm>
          <a:prstGeom prst="leftArrow">
            <a:avLst>
              <a:gd name="adj1" fmla="val 50000"/>
              <a:gd name="adj2" fmla="val 3892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211783" y="4348480"/>
            <a:ext cx="1736373" cy="369332"/>
          </a:xfrm>
          <a:prstGeom prst="rect">
            <a:avLst/>
          </a:prstGeom>
          <a:noFill/>
        </p:spPr>
        <p:txBody>
          <a:bodyPr wrap="none" rtlCol="0">
            <a:spAutoFit/>
          </a:bodyPr>
          <a:lstStyle/>
          <a:p>
            <a:r>
              <a:rPr lang="en-US" dirty="0" smtClean="0"/>
              <a:t>The millstones </a:t>
            </a:r>
            <a:endParaRPr lang="en-US" dirty="0"/>
          </a:p>
        </p:txBody>
      </p:sp>
      <p:sp>
        <p:nvSpPr>
          <p:cNvPr id="10" name="TextBox 9"/>
          <p:cNvSpPr txBox="1"/>
          <p:nvPr/>
        </p:nvSpPr>
        <p:spPr>
          <a:xfrm>
            <a:off x="0" y="2982347"/>
            <a:ext cx="802432" cy="646331"/>
          </a:xfrm>
          <a:prstGeom prst="rect">
            <a:avLst/>
          </a:prstGeom>
          <a:noFill/>
        </p:spPr>
        <p:txBody>
          <a:bodyPr wrap="square" rtlCol="0">
            <a:spAutoFit/>
          </a:bodyPr>
          <a:lstStyle/>
          <a:p>
            <a:r>
              <a:rPr lang="en-US" smtClean="0"/>
              <a:t>The gears</a:t>
            </a:r>
            <a:endParaRPr lang="en-US"/>
          </a:p>
        </p:txBody>
      </p:sp>
      <p:sp>
        <p:nvSpPr>
          <p:cNvPr id="11" name="Right Arrow 10"/>
          <p:cNvSpPr/>
          <p:nvPr/>
        </p:nvSpPr>
        <p:spPr>
          <a:xfrm rot="1325517">
            <a:off x="645728" y="3578779"/>
            <a:ext cx="648072" cy="44192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153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lstStyle/>
          <a:p>
            <a:pPr algn="ctr"/>
            <a:r>
              <a:rPr lang="en-US" dirty="0" smtClean="0"/>
              <a:t>Inside the Mill</a:t>
            </a:r>
            <a:br>
              <a:rPr lang="en-US" dirty="0" smtClean="0"/>
            </a:br>
            <a:r>
              <a:rPr lang="en-US" dirty="0" smtClean="0"/>
              <a:t>-the Workings of the Mill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610937"/>
            <a:ext cx="2673096" cy="358902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1677231"/>
            <a:ext cx="5187696" cy="3456432"/>
          </a:xfrm>
          <a:prstGeom prst="rect">
            <a:avLst/>
          </a:prstGeom>
        </p:spPr>
      </p:pic>
      <p:sp>
        <p:nvSpPr>
          <p:cNvPr id="7" name="Rectangle 6"/>
          <p:cNvSpPr/>
          <p:nvPr/>
        </p:nvSpPr>
        <p:spPr>
          <a:xfrm>
            <a:off x="683568" y="5225949"/>
            <a:ext cx="8068016" cy="923330"/>
          </a:xfrm>
          <a:prstGeom prst="rect">
            <a:avLst/>
          </a:prstGeom>
        </p:spPr>
        <p:txBody>
          <a:bodyPr wrap="square">
            <a:spAutoFit/>
          </a:bodyPr>
          <a:lstStyle/>
          <a:p>
            <a:r>
              <a:rPr lang="en-US" dirty="0" smtClean="0">
                <a:hlinkClick r:id="rId4"/>
              </a:rPr>
              <a:t>Photos of the pulley and grindstone in the Mill</a:t>
            </a:r>
          </a:p>
          <a:p>
            <a:r>
              <a:rPr lang="en-US" dirty="0" smtClean="0">
                <a:hlinkClick r:id="rId4"/>
              </a:rPr>
              <a:t>Published </a:t>
            </a:r>
            <a:r>
              <a:rPr lang="en-US" dirty="0">
                <a:hlinkClick r:id="rId4"/>
              </a:rPr>
              <a:t>with permission of owner of </a:t>
            </a:r>
            <a:r>
              <a:rPr lang="en-US" dirty="0" smtClean="0">
                <a:hlinkClick r:id="rId4"/>
              </a:rPr>
              <a:t>photographs, Michael French</a:t>
            </a:r>
            <a:r>
              <a:rPr lang="en-US" dirty="0">
                <a:hlinkClick r:id="rId4"/>
              </a:rPr>
              <a:t>. </a:t>
            </a:r>
            <a:endParaRPr lang="en-US" dirty="0" smtClean="0">
              <a:hlinkClick r:id="rId4"/>
            </a:endParaRPr>
          </a:p>
          <a:p>
            <a:r>
              <a:rPr lang="en-US" dirty="0" smtClean="0">
                <a:hlinkClick r:id="rId4"/>
              </a:rPr>
              <a:t>Also </a:t>
            </a:r>
            <a:r>
              <a:rPr lang="en-US" dirty="0">
                <a:hlinkClick r:id="rId4"/>
              </a:rPr>
              <a:t>avaliable at National Mill Archive</a:t>
            </a:r>
            <a:endParaRPr lang="en-US" dirty="0"/>
          </a:p>
        </p:txBody>
      </p:sp>
    </p:spTree>
    <p:extLst>
      <p:ext uri="{BB962C8B-B14F-4D97-AF65-F5344CB8AC3E}">
        <p14:creationId xmlns:p14="http://schemas.microsoft.com/office/powerpoint/2010/main" val="510174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Need for Steam!</a:t>
            </a:r>
            <a:br>
              <a:rPr lang="en-US" dirty="0" smtClean="0"/>
            </a:br>
            <a:r>
              <a:rPr lang="en-US" dirty="0" smtClean="0"/>
              <a:t> </a:t>
            </a:r>
            <a:r>
              <a:rPr lang="en-US" dirty="0" smtClean="0"/>
              <a:t>The Industrial </a:t>
            </a:r>
            <a:r>
              <a:rPr lang="en-US" dirty="0" smtClean="0"/>
              <a:t>Revolution</a:t>
            </a:r>
            <a:endParaRPr lang="en-US" dirty="0"/>
          </a:p>
        </p:txBody>
      </p:sp>
      <p:sp>
        <p:nvSpPr>
          <p:cNvPr id="5" name="Rectangle 4"/>
          <p:cNvSpPr/>
          <p:nvPr/>
        </p:nvSpPr>
        <p:spPr>
          <a:xfrm>
            <a:off x="3856760" y="1844824"/>
            <a:ext cx="4830040" cy="2759602"/>
          </a:xfrm>
          <a:prstGeom prst="rect">
            <a:avLst/>
          </a:prstGeom>
        </p:spPr>
        <p:txBody>
          <a:bodyPr wrap="square">
            <a:spAutoFit/>
          </a:bodyPr>
          <a:lstStyle/>
          <a:p>
            <a:pPr marL="0" marR="0">
              <a:lnSpc>
                <a:spcPct val="107000"/>
              </a:lnSpc>
              <a:spcBef>
                <a:spcPts val="0"/>
              </a:spcBef>
              <a:spcAft>
                <a:spcPts val="800"/>
              </a:spcAft>
            </a:pPr>
            <a:r>
              <a:rPr lang="en-GB" dirty="0">
                <a:latin typeface="Calibri" charset="0"/>
                <a:ea typeface="Calibri" charset="0"/>
                <a:cs typeface="Arial" charset="0"/>
              </a:rPr>
              <a:t>Wind was not a reliable source of </a:t>
            </a:r>
            <a:r>
              <a:rPr lang="en-GB" dirty="0" smtClean="0">
                <a:latin typeface="Calibri" charset="0"/>
                <a:ea typeface="Calibri" charset="0"/>
                <a:cs typeface="Arial" charset="0"/>
              </a:rPr>
              <a:t>energy for the Mill.  So in </a:t>
            </a:r>
            <a:r>
              <a:rPr lang="en-GB" dirty="0">
                <a:latin typeface="Calibri" charset="0"/>
                <a:ea typeface="Calibri" charset="0"/>
                <a:cs typeface="Arial" charset="0"/>
              </a:rPr>
              <a:t>1868 William French installed a steam engine. This had its own Engine House with a very tall chimney.  Coal was used to heat water making steam under pressure. The steam drove the pistons of the engine which turned the drive wheel. A belt connected the drive wheel to the machinery in the windmill.   When there was too little wind the new engine would be used.</a:t>
            </a:r>
            <a:endParaRPr lang="en-US" dirty="0">
              <a:effectLst/>
              <a:latin typeface="Calibri" charset="0"/>
              <a:ea typeface="Calibri" charset="0"/>
              <a:cs typeface="Arial" charset="0"/>
            </a:endParaRPr>
          </a:p>
        </p:txBody>
      </p:sp>
      <p:pic>
        <p:nvPicPr>
          <p:cNvPr id="6" name="Picture 5"/>
          <p:cNvPicPr>
            <a:picLocks noChangeAspect="1"/>
          </p:cNvPicPr>
          <p:nvPr/>
        </p:nvPicPr>
        <p:blipFill>
          <a:blip r:embed="rId2"/>
          <a:stretch>
            <a:fillRect/>
          </a:stretch>
        </p:blipFill>
        <p:spPr>
          <a:xfrm>
            <a:off x="457200" y="1844824"/>
            <a:ext cx="3216700" cy="4016444"/>
          </a:xfrm>
          <a:prstGeom prst="rect">
            <a:avLst/>
          </a:prstGeom>
        </p:spPr>
      </p:pic>
      <p:sp>
        <p:nvSpPr>
          <p:cNvPr id="7" name="Rounded Rectangle 6"/>
          <p:cNvSpPr/>
          <p:nvPr/>
        </p:nvSpPr>
        <p:spPr>
          <a:xfrm>
            <a:off x="4090532" y="4709140"/>
            <a:ext cx="4338228" cy="13121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latin typeface="Arial" charset="0"/>
                <a:ea typeface="Arial" charset="0"/>
                <a:cs typeface="Arial" charset="0"/>
              </a:rPr>
              <a:t>Can you spot the chimney in the background of the photo which shows that this picture was taken after the installation of the steam engine?</a:t>
            </a:r>
            <a:endParaRPr lang="en-US" dirty="0">
              <a:solidFill>
                <a:schemeClr val="bg1"/>
              </a:solidFill>
              <a:latin typeface="Arial" charset="0"/>
              <a:ea typeface="Arial" charset="0"/>
              <a:cs typeface="Arial" charset="0"/>
            </a:endParaRPr>
          </a:p>
        </p:txBody>
      </p:sp>
      <p:sp>
        <p:nvSpPr>
          <p:cNvPr id="9" name="Rectangle 8"/>
          <p:cNvSpPr/>
          <p:nvPr/>
        </p:nvSpPr>
        <p:spPr>
          <a:xfrm>
            <a:off x="3203848" y="6021288"/>
            <a:ext cx="3888432" cy="738664"/>
          </a:xfrm>
          <a:prstGeom prst="rect">
            <a:avLst/>
          </a:prstGeom>
        </p:spPr>
        <p:txBody>
          <a:bodyPr wrap="square">
            <a:spAutoFit/>
          </a:bodyPr>
          <a:lstStyle/>
          <a:p>
            <a:r>
              <a:rPr lang="en-US" sz="1400" dirty="0">
                <a:hlinkClick r:id="rId3"/>
              </a:rPr>
              <a:t>Published with permission of owner of </a:t>
            </a:r>
          </a:p>
          <a:p>
            <a:r>
              <a:rPr lang="en-US" sz="1400" dirty="0">
                <a:hlinkClick r:id="rId3"/>
              </a:rPr>
              <a:t>photograph Michael French. Also avaliable at National Mill Archive</a:t>
            </a:r>
            <a:endParaRPr lang="en-US" sz="1400" dirty="0"/>
          </a:p>
        </p:txBody>
      </p:sp>
    </p:spTree>
    <p:extLst>
      <p:ext uri="{BB962C8B-B14F-4D97-AF65-F5344CB8AC3E}">
        <p14:creationId xmlns:p14="http://schemas.microsoft.com/office/powerpoint/2010/main" val="1959080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32486" y="4756654"/>
            <a:ext cx="5652120" cy="12104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Chesterton Mills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35" y="1656618"/>
            <a:ext cx="4232681" cy="2939025"/>
          </a:xfrm>
          <a:prstGeom prst="rect">
            <a:avLst/>
          </a:prstGeom>
        </p:spPr>
      </p:pic>
      <p:sp>
        <p:nvSpPr>
          <p:cNvPr id="5" name="Rectangle 4"/>
          <p:cNvSpPr/>
          <p:nvPr/>
        </p:nvSpPr>
        <p:spPr>
          <a:xfrm>
            <a:off x="3432486" y="4766729"/>
            <a:ext cx="5652120" cy="1200329"/>
          </a:xfrm>
          <a:prstGeom prst="rect">
            <a:avLst/>
          </a:prstGeom>
        </p:spPr>
        <p:txBody>
          <a:bodyPr wrap="square">
            <a:spAutoFit/>
          </a:bodyPr>
          <a:lstStyle/>
          <a:p>
            <a:pPr algn="ctr"/>
            <a:r>
              <a:rPr lang="en-US" b="1" dirty="0" smtClean="0">
                <a:solidFill>
                  <a:schemeClr val="bg1"/>
                </a:solidFill>
              </a:rPr>
              <a:t>FACTOID!</a:t>
            </a:r>
          </a:p>
          <a:p>
            <a:pPr algn="ctr"/>
            <a:r>
              <a:rPr lang="en-US" b="1" dirty="0" smtClean="0">
                <a:solidFill>
                  <a:schemeClr val="bg1"/>
                </a:solidFill>
              </a:rPr>
              <a:t>The original windmill at Chesterton Mills is called </a:t>
            </a:r>
          </a:p>
          <a:p>
            <a:pPr algn="ctr"/>
            <a:r>
              <a:rPr lang="en-US" b="1" dirty="0" smtClean="0">
                <a:solidFill>
                  <a:schemeClr val="bg1"/>
                </a:solidFill>
              </a:rPr>
              <a:t>a </a:t>
            </a:r>
            <a:r>
              <a:rPr lang="en-US" b="1" dirty="0">
                <a:solidFill>
                  <a:schemeClr val="bg1"/>
                </a:solidFill>
              </a:rPr>
              <a:t>Smock </a:t>
            </a:r>
            <a:r>
              <a:rPr lang="en-US" b="1" dirty="0" smtClean="0">
                <a:solidFill>
                  <a:schemeClr val="bg1"/>
                </a:solidFill>
              </a:rPr>
              <a:t>Mill which means it is half brick, half wood and looks like a workman’s </a:t>
            </a:r>
            <a:r>
              <a:rPr lang="en-US" b="1" dirty="0" smtClean="0">
                <a:solidFill>
                  <a:schemeClr val="bg1"/>
                </a:solidFill>
              </a:rPr>
              <a:t>smock. </a:t>
            </a:r>
            <a:endParaRPr lang="en-US" b="1" dirty="0">
              <a:solidFill>
                <a:schemeClr val="bg1"/>
              </a:solidFill>
            </a:endParaRPr>
          </a:p>
        </p:txBody>
      </p:sp>
      <p:sp>
        <p:nvSpPr>
          <p:cNvPr id="7" name="Rectangle 6"/>
          <p:cNvSpPr/>
          <p:nvPr/>
        </p:nvSpPr>
        <p:spPr>
          <a:xfrm>
            <a:off x="4572000" y="1642103"/>
            <a:ext cx="4572000" cy="2862322"/>
          </a:xfrm>
          <a:prstGeom prst="rect">
            <a:avLst/>
          </a:prstGeom>
        </p:spPr>
        <p:txBody>
          <a:bodyPr>
            <a:spAutoFit/>
          </a:bodyPr>
          <a:lstStyle/>
          <a:p>
            <a:r>
              <a:rPr lang="en-US" dirty="0"/>
              <a:t>In 1847 </a:t>
            </a:r>
            <a:r>
              <a:rPr lang="en-US" dirty="0" smtClean="0"/>
              <a:t>William French, a local miller moved </a:t>
            </a:r>
            <a:r>
              <a:rPr lang="en-US" dirty="0"/>
              <a:t>to Cambridge and began to rent Chesterton Mills. </a:t>
            </a:r>
            <a:endParaRPr lang="en-US" dirty="0" smtClean="0"/>
          </a:p>
          <a:p>
            <a:endParaRPr lang="en-US" dirty="0"/>
          </a:p>
          <a:p>
            <a:r>
              <a:rPr lang="en-US" dirty="0" smtClean="0"/>
              <a:t>Then </a:t>
            </a:r>
            <a:r>
              <a:rPr lang="en-US" dirty="0"/>
              <a:t>in 1853 he bought the ½ acre plot of land, which included the Mill for £440 at a public </a:t>
            </a:r>
            <a:r>
              <a:rPr lang="en-US" dirty="0" smtClean="0"/>
              <a:t>auction and the Mill was run by many generations of the French family for </a:t>
            </a:r>
            <a:r>
              <a:rPr lang="en-US" dirty="0" smtClean="0"/>
              <a:t>over</a:t>
            </a:r>
            <a:r>
              <a:rPr lang="en-US" dirty="0" smtClean="0"/>
              <a:t> </a:t>
            </a:r>
            <a:r>
              <a:rPr lang="en-US" dirty="0" smtClean="0"/>
              <a:t>100 years</a:t>
            </a:r>
            <a:r>
              <a:rPr lang="en-US" dirty="0" smtClean="0"/>
              <a:t>. Most people now know it by the name French’s Mill.</a:t>
            </a:r>
            <a:endParaRPr lang="en-US" dirty="0"/>
          </a:p>
        </p:txBody>
      </p:sp>
      <p:sp>
        <p:nvSpPr>
          <p:cNvPr id="6" name="Rectangle 5"/>
          <p:cNvSpPr/>
          <p:nvPr/>
        </p:nvSpPr>
        <p:spPr>
          <a:xfrm>
            <a:off x="245935" y="4990318"/>
            <a:ext cx="4572000" cy="1015663"/>
          </a:xfrm>
          <a:prstGeom prst="rect">
            <a:avLst/>
          </a:prstGeom>
        </p:spPr>
        <p:txBody>
          <a:bodyPr>
            <a:spAutoFit/>
          </a:bodyPr>
          <a:lstStyle/>
          <a:p>
            <a:r>
              <a:rPr lang="en-US" sz="1200" dirty="0" smtClean="0">
                <a:hlinkClick r:id="rId4"/>
              </a:rPr>
              <a:t>Chesterton Mill Photo,</a:t>
            </a:r>
          </a:p>
          <a:p>
            <a:r>
              <a:rPr lang="en-US" sz="1200" dirty="0" smtClean="0">
                <a:hlinkClick r:id="rId4"/>
              </a:rPr>
              <a:t>Published </a:t>
            </a:r>
            <a:r>
              <a:rPr lang="en-US" sz="1200" dirty="0">
                <a:hlinkClick r:id="rId4"/>
              </a:rPr>
              <a:t>with permission of  owner of </a:t>
            </a:r>
          </a:p>
          <a:p>
            <a:r>
              <a:rPr lang="en-US" sz="1200" dirty="0">
                <a:hlinkClick r:id="rId4"/>
              </a:rPr>
              <a:t>photograph Michael French.</a:t>
            </a:r>
            <a:endParaRPr lang="en-US" sz="1200" dirty="0"/>
          </a:p>
          <a:p>
            <a:r>
              <a:rPr lang="en-US" sz="1200" dirty="0">
                <a:hlinkClick r:id="rId4"/>
              </a:rPr>
              <a:t> Also avaliable at National Mill Archive</a:t>
            </a:r>
            <a:endParaRPr lang="en-US" sz="1200" dirty="0"/>
          </a:p>
          <a:p>
            <a:endParaRPr lang="en-US" sz="1200" dirty="0"/>
          </a:p>
        </p:txBody>
      </p:sp>
    </p:spTree>
    <p:extLst>
      <p:ext uri="{BB962C8B-B14F-4D97-AF65-F5344CB8AC3E}">
        <p14:creationId xmlns:p14="http://schemas.microsoft.com/office/powerpoint/2010/main" val="617837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The Evolution of Technology</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 y="1916831"/>
            <a:ext cx="2746647" cy="3772753"/>
          </a:xfrm>
          <a:prstGeom prst="rect">
            <a:avLst/>
          </a:prstGeom>
        </p:spPr>
      </p:pic>
      <p:sp>
        <p:nvSpPr>
          <p:cNvPr id="6" name="Rectangle 5"/>
          <p:cNvSpPr/>
          <p:nvPr/>
        </p:nvSpPr>
        <p:spPr>
          <a:xfrm>
            <a:off x="3336647" y="1881811"/>
            <a:ext cx="5204034" cy="2215991"/>
          </a:xfrm>
          <a:prstGeom prst="rect">
            <a:avLst/>
          </a:prstGeom>
        </p:spPr>
        <p:txBody>
          <a:bodyPr wrap="square">
            <a:spAutoFit/>
          </a:bodyPr>
          <a:lstStyle/>
          <a:p>
            <a:r>
              <a:rPr lang="en-US" sz="2000" dirty="0" smtClean="0"/>
              <a:t>With the dawn of the Industrial Revolution, the Chesterton Mills started to embrace new technologies as they emerged. </a:t>
            </a:r>
          </a:p>
          <a:p>
            <a:endParaRPr lang="en-US" sz="2000" dirty="0"/>
          </a:p>
          <a:p>
            <a:r>
              <a:rPr lang="en-US" sz="2000" dirty="0" smtClean="0"/>
              <a:t>Firstly with steam power, then gas, and finally diesel in the 20</a:t>
            </a:r>
            <a:r>
              <a:rPr lang="en-US" sz="2000" baseline="30000" dirty="0" smtClean="0"/>
              <a:t>th</a:t>
            </a:r>
            <a:r>
              <a:rPr lang="en-US" sz="2000" dirty="0" smtClean="0"/>
              <a:t> Century. </a:t>
            </a:r>
          </a:p>
          <a:p>
            <a:endParaRPr lang="en-US" dirty="0"/>
          </a:p>
        </p:txBody>
      </p:sp>
      <p:sp>
        <p:nvSpPr>
          <p:cNvPr id="3" name="Rectangle 2"/>
          <p:cNvSpPr/>
          <p:nvPr/>
        </p:nvSpPr>
        <p:spPr>
          <a:xfrm>
            <a:off x="3328406" y="4188160"/>
            <a:ext cx="5483511" cy="1477328"/>
          </a:xfrm>
          <a:prstGeom prst="rect">
            <a:avLst/>
          </a:prstGeom>
        </p:spPr>
        <p:txBody>
          <a:bodyPr wrap="square">
            <a:spAutoFit/>
          </a:bodyPr>
          <a:lstStyle/>
          <a:p>
            <a:r>
              <a:rPr lang="en-US" dirty="0" smtClean="0"/>
              <a:t>This photo shows these three different technologies that were located in </a:t>
            </a:r>
            <a:r>
              <a:rPr lang="en-US" dirty="0" smtClean="0"/>
              <a:t>different buildings </a:t>
            </a:r>
            <a:r>
              <a:rPr lang="en-US" dirty="0"/>
              <a:t>on </a:t>
            </a:r>
            <a:r>
              <a:rPr lang="en-US" dirty="0" smtClean="0"/>
              <a:t>site; steam in </a:t>
            </a:r>
            <a:r>
              <a:rPr lang="en-US" dirty="0" smtClean="0"/>
              <a:t>the big </a:t>
            </a:r>
            <a:r>
              <a:rPr lang="en-US" dirty="0" smtClean="0"/>
              <a:t>building at the back with the chimney, gas in the </a:t>
            </a:r>
            <a:r>
              <a:rPr lang="en-US" dirty="0"/>
              <a:t>middle </a:t>
            </a:r>
            <a:r>
              <a:rPr lang="en-US" dirty="0" smtClean="0"/>
              <a:t>building, </a:t>
            </a:r>
            <a:r>
              <a:rPr lang="en-US" dirty="0" smtClean="0"/>
              <a:t>and diesel in the red building in the foreground.</a:t>
            </a:r>
            <a:endParaRPr lang="en-US" dirty="0"/>
          </a:p>
        </p:txBody>
      </p:sp>
      <p:sp>
        <p:nvSpPr>
          <p:cNvPr id="4" name="Right Arrow 3"/>
          <p:cNvSpPr/>
          <p:nvPr/>
        </p:nvSpPr>
        <p:spPr>
          <a:xfrm rot="7871398" flipV="1">
            <a:off x="1123102" y="2814875"/>
            <a:ext cx="595711" cy="52178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rot="7473268" flipV="1">
            <a:off x="1536481" y="3683011"/>
            <a:ext cx="634235" cy="54279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rot="19096821" flipV="1">
            <a:off x="1297144" y="4732511"/>
            <a:ext cx="585072" cy="59407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429789" y="1881811"/>
            <a:ext cx="1505540" cy="923330"/>
          </a:xfrm>
          <a:prstGeom prst="rect">
            <a:avLst/>
          </a:prstGeom>
          <a:noFill/>
        </p:spPr>
        <p:txBody>
          <a:bodyPr wrap="none" rtlCol="0">
            <a:spAutoFit/>
          </a:bodyPr>
          <a:lstStyle/>
          <a:p>
            <a:r>
              <a:rPr lang="en-US" dirty="0" smtClean="0">
                <a:solidFill>
                  <a:schemeClr val="bg1"/>
                </a:solidFill>
              </a:rPr>
              <a:t>steam- back </a:t>
            </a:r>
          </a:p>
          <a:p>
            <a:r>
              <a:rPr lang="en-US" dirty="0">
                <a:solidFill>
                  <a:schemeClr val="bg1"/>
                </a:solidFill>
              </a:rPr>
              <a:t>b</a:t>
            </a:r>
            <a:r>
              <a:rPr lang="en-US" dirty="0" smtClean="0">
                <a:solidFill>
                  <a:schemeClr val="bg1"/>
                </a:solidFill>
              </a:rPr>
              <a:t>uilding and</a:t>
            </a:r>
          </a:p>
          <a:p>
            <a:r>
              <a:rPr lang="en-US" dirty="0" smtClean="0">
                <a:solidFill>
                  <a:schemeClr val="bg1"/>
                </a:solidFill>
              </a:rPr>
              <a:t>chimney </a:t>
            </a:r>
            <a:endParaRPr lang="en-US" dirty="0">
              <a:solidFill>
                <a:schemeClr val="bg1"/>
              </a:solidFill>
            </a:endParaRPr>
          </a:p>
        </p:txBody>
      </p:sp>
      <p:sp>
        <p:nvSpPr>
          <p:cNvPr id="10" name="TextBox 9"/>
          <p:cNvSpPr txBox="1"/>
          <p:nvPr/>
        </p:nvSpPr>
        <p:spPr>
          <a:xfrm>
            <a:off x="1709978" y="3028105"/>
            <a:ext cx="1591639" cy="646331"/>
          </a:xfrm>
          <a:prstGeom prst="rect">
            <a:avLst/>
          </a:prstGeom>
          <a:noFill/>
        </p:spPr>
        <p:txBody>
          <a:bodyPr wrap="square" rtlCol="0">
            <a:spAutoFit/>
          </a:bodyPr>
          <a:lstStyle/>
          <a:p>
            <a:r>
              <a:rPr lang="en-US" dirty="0" smtClean="0">
                <a:solidFill>
                  <a:schemeClr val="bg1"/>
                </a:solidFill>
              </a:rPr>
              <a:t>gas- middle</a:t>
            </a:r>
          </a:p>
          <a:p>
            <a:r>
              <a:rPr lang="en-US" dirty="0" err="1" smtClean="0">
                <a:solidFill>
                  <a:schemeClr val="bg1"/>
                </a:solidFill>
              </a:rPr>
              <a:t>bulding</a:t>
            </a:r>
            <a:endParaRPr lang="en-US" dirty="0"/>
          </a:p>
        </p:txBody>
      </p:sp>
      <p:sp>
        <p:nvSpPr>
          <p:cNvPr id="11" name="TextBox 10"/>
          <p:cNvSpPr txBox="1"/>
          <p:nvPr/>
        </p:nvSpPr>
        <p:spPr>
          <a:xfrm flipH="1">
            <a:off x="505638" y="5011561"/>
            <a:ext cx="1552133" cy="646331"/>
          </a:xfrm>
          <a:prstGeom prst="rect">
            <a:avLst/>
          </a:prstGeom>
          <a:noFill/>
        </p:spPr>
        <p:txBody>
          <a:bodyPr wrap="square" rtlCol="0">
            <a:spAutoFit/>
          </a:bodyPr>
          <a:lstStyle/>
          <a:p>
            <a:r>
              <a:rPr lang="en-US" dirty="0"/>
              <a:t>d</a:t>
            </a:r>
            <a:r>
              <a:rPr lang="en-US" dirty="0" smtClean="0"/>
              <a:t>iesel-</a:t>
            </a:r>
          </a:p>
          <a:p>
            <a:r>
              <a:rPr lang="en-US" dirty="0" smtClean="0"/>
              <a:t>red building</a:t>
            </a:r>
            <a:endParaRPr lang="en-US" dirty="0"/>
          </a:p>
        </p:txBody>
      </p:sp>
      <p:sp>
        <p:nvSpPr>
          <p:cNvPr id="13" name="Rectangle 12"/>
          <p:cNvSpPr/>
          <p:nvPr/>
        </p:nvSpPr>
        <p:spPr>
          <a:xfrm>
            <a:off x="3301617" y="5689584"/>
            <a:ext cx="3862671" cy="923330"/>
          </a:xfrm>
          <a:prstGeom prst="rect">
            <a:avLst/>
          </a:prstGeom>
        </p:spPr>
        <p:txBody>
          <a:bodyPr wrap="square">
            <a:spAutoFit/>
          </a:bodyPr>
          <a:lstStyle/>
          <a:p>
            <a:r>
              <a:rPr lang="en-US" dirty="0">
                <a:hlinkClick r:id="rId3"/>
              </a:rPr>
              <a:t>Published with permission of owner of </a:t>
            </a:r>
            <a:r>
              <a:rPr lang="en-US" dirty="0" smtClean="0">
                <a:hlinkClick r:id="rId3"/>
              </a:rPr>
              <a:t>photograph </a:t>
            </a:r>
            <a:r>
              <a:rPr lang="en-US" dirty="0">
                <a:hlinkClick r:id="rId3"/>
              </a:rPr>
              <a:t>Michael French</a:t>
            </a:r>
            <a:r>
              <a:rPr lang="en-US" dirty="0" smtClean="0">
                <a:hlinkClick r:id="rId3"/>
              </a:rPr>
              <a:t>. </a:t>
            </a:r>
            <a:r>
              <a:rPr lang="en-US" dirty="0">
                <a:hlinkClick r:id="rId3"/>
              </a:rPr>
              <a:t>Also avaliable at National Mill Archive</a:t>
            </a:r>
            <a:endParaRPr lang="en-US" dirty="0"/>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The New Diesel Engine</a:t>
            </a:r>
            <a:endParaRPr lang="en-GB" sz="49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8817" y="1628800"/>
            <a:ext cx="2985844" cy="4409862"/>
          </a:xfrm>
        </p:spPr>
      </p:pic>
      <p:sp>
        <p:nvSpPr>
          <p:cNvPr id="5" name="TextBox 4"/>
          <p:cNvSpPr txBox="1"/>
          <p:nvPr/>
        </p:nvSpPr>
        <p:spPr>
          <a:xfrm>
            <a:off x="3635896" y="2060848"/>
            <a:ext cx="5221828" cy="1631216"/>
          </a:xfrm>
          <a:prstGeom prst="rect">
            <a:avLst/>
          </a:prstGeom>
          <a:noFill/>
        </p:spPr>
        <p:txBody>
          <a:bodyPr wrap="square" rtlCol="0">
            <a:spAutoFit/>
          </a:bodyPr>
          <a:lstStyle/>
          <a:p>
            <a:r>
              <a:rPr lang="en-US" sz="2000" dirty="0" smtClean="0"/>
              <a:t>This photo shows Eddie French, another family member who worked at the local engineering firm and installed the working on the Diesel Engine in the new engine house in 1937.</a:t>
            </a:r>
            <a:endParaRPr lang="en-US" sz="2000" dirty="0"/>
          </a:p>
        </p:txBody>
      </p:sp>
      <p:sp>
        <p:nvSpPr>
          <p:cNvPr id="6" name="Rectangle 5"/>
          <p:cNvSpPr/>
          <p:nvPr/>
        </p:nvSpPr>
        <p:spPr>
          <a:xfrm>
            <a:off x="3635896" y="5288411"/>
            <a:ext cx="4572000" cy="923330"/>
          </a:xfrm>
          <a:prstGeom prst="rect">
            <a:avLst/>
          </a:prstGeom>
        </p:spPr>
        <p:txBody>
          <a:bodyPr>
            <a:spAutoFit/>
          </a:bodyPr>
          <a:lstStyle/>
          <a:p>
            <a:r>
              <a:rPr lang="en-US" dirty="0">
                <a:hlinkClick r:id="rId3"/>
              </a:rPr>
              <a:t>Published with permission of owner of </a:t>
            </a:r>
          </a:p>
          <a:p>
            <a:r>
              <a:rPr lang="en-US" dirty="0">
                <a:hlinkClick r:id="rId3"/>
              </a:rPr>
              <a:t>photograph Michael French. Also avaliable at National Mill Archive</a:t>
            </a:r>
            <a:endParaRPr lang="en-US" dirty="0"/>
          </a:p>
        </p:txBody>
      </p:sp>
      <p:sp>
        <p:nvSpPr>
          <p:cNvPr id="3" name="Rounded Rectangle 2"/>
          <p:cNvSpPr/>
          <p:nvPr/>
        </p:nvSpPr>
        <p:spPr>
          <a:xfrm>
            <a:off x="3960810" y="3983870"/>
            <a:ext cx="4572000" cy="11050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latin typeface="Calibri" charset="0"/>
                <a:ea typeface="Calibri" charset="0"/>
                <a:cs typeface="Calibri" charset="0"/>
              </a:rPr>
              <a:t>Can you spot part of the windmill in</a:t>
            </a:r>
          </a:p>
          <a:p>
            <a:pPr algn="ctr"/>
            <a:r>
              <a:rPr lang="en-US" sz="2000" b="1" dirty="0" smtClean="0">
                <a:solidFill>
                  <a:schemeClr val="bg1"/>
                </a:solidFill>
                <a:latin typeface="Calibri" charset="0"/>
                <a:ea typeface="Calibri" charset="0"/>
                <a:cs typeface="Calibri" charset="0"/>
              </a:rPr>
              <a:t> the back of the photo?</a:t>
            </a:r>
            <a:endParaRPr lang="en-US" sz="2000" b="1"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r>
              <a:rPr lang="is-IS" dirty="0" smtClean="0"/>
              <a:t>…</a:t>
            </a:r>
            <a:endParaRPr lang="en-US" dirty="0"/>
          </a:p>
        </p:txBody>
      </p:sp>
      <p:sp>
        <p:nvSpPr>
          <p:cNvPr id="3" name="Content Placeholder 2"/>
          <p:cNvSpPr>
            <a:spLocks noGrp="1"/>
          </p:cNvSpPr>
          <p:nvPr>
            <p:ph idx="1"/>
          </p:nvPr>
        </p:nvSpPr>
        <p:spPr/>
        <p:txBody>
          <a:bodyPr/>
          <a:lstStyle/>
          <a:p>
            <a:r>
              <a:rPr lang="en-US" dirty="0" smtClean="0"/>
              <a:t>All photos from Michael French’s Collection also available along with other </a:t>
            </a:r>
            <a:r>
              <a:rPr lang="en-US" smtClean="0"/>
              <a:t>resources at: </a:t>
            </a:r>
            <a:r>
              <a:rPr lang="en-US" smtClean="0">
                <a:hlinkClick r:id="rId2"/>
              </a:rPr>
              <a:t>National </a:t>
            </a:r>
            <a:r>
              <a:rPr lang="en-US" dirty="0" smtClean="0">
                <a:hlinkClick r:id="rId2"/>
              </a:rPr>
              <a:t>Mill Archive</a:t>
            </a:r>
            <a:endParaRPr lang="en-US" dirty="0" smtClean="0"/>
          </a:p>
          <a:p>
            <a:r>
              <a:rPr lang="en-US" dirty="0" smtClean="0">
                <a:hlinkClick r:id="rId3"/>
              </a:rPr>
              <a:t>From Quern to Computer- a new book from the National Mill Archive</a:t>
            </a:r>
            <a:endParaRPr lang="en-US" dirty="0" smtClean="0"/>
          </a:p>
          <a:p>
            <a:r>
              <a:rPr lang="en-US" dirty="0" err="1" smtClean="0">
                <a:hlinkClick r:id="rId4"/>
              </a:rPr>
              <a:t>Cambridgeshire</a:t>
            </a:r>
            <a:r>
              <a:rPr lang="en-US" dirty="0" smtClean="0">
                <a:hlinkClick r:id="rId4"/>
              </a:rPr>
              <a:t> </a:t>
            </a:r>
            <a:r>
              <a:rPr lang="en-US" dirty="0">
                <a:hlinkClick r:id="rId4"/>
              </a:rPr>
              <a:t>Collection </a:t>
            </a:r>
            <a:r>
              <a:rPr lang="en-US" dirty="0" smtClean="0">
                <a:hlinkClick r:id="rId4"/>
              </a:rPr>
              <a:t>at Cambridge </a:t>
            </a:r>
            <a:r>
              <a:rPr lang="en-US" dirty="0">
                <a:hlinkClick r:id="rId4"/>
              </a:rPr>
              <a:t>Central </a:t>
            </a:r>
            <a:r>
              <a:rPr lang="en-US" dirty="0" smtClean="0">
                <a:hlinkClick r:id="rId4"/>
              </a:rPr>
              <a:t>library</a:t>
            </a:r>
            <a:endParaRPr lang="en-US" dirty="0" smtClean="0"/>
          </a:p>
          <a:p>
            <a:r>
              <a:rPr lang="en-US" dirty="0" smtClean="0">
                <a:hlinkClick r:id="rId5"/>
              </a:rPr>
              <a:t>Victorian Bakers- BBC programme clips </a:t>
            </a:r>
            <a:endParaRPr lang="en-US" dirty="0"/>
          </a:p>
        </p:txBody>
      </p:sp>
    </p:spTree>
    <p:extLst>
      <p:ext uri="{BB962C8B-B14F-4D97-AF65-F5344CB8AC3E}">
        <p14:creationId xmlns:p14="http://schemas.microsoft.com/office/powerpoint/2010/main" val="907631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Then and Now – Chesterton Mill</a:t>
            </a:r>
            <a:endParaRPr lang="en-US" dirty="0"/>
          </a:p>
        </p:txBody>
      </p:sp>
      <p:pic>
        <p:nvPicPr>
          <p:cNvPr id="4" name="Picture 3"/>
          <p:cNvPicPr>
            <a:picLocks noChangeAspect="1"/>
          </p:cNvPicPr>
          <p:nvPr/>
        </p:nvPicPr>
        <p:blipFill>
          <a:blip r:embed="rId2"/>
          <a:stretch>
            <a:fillRect/>
          </a:stretch>
        </p:blipFill>
        <p:spPr>
          <a:xfrm>
            <a:off x="10269" y="1841709"/>
            <a:ext cx="3025230" cy="37773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343" y="1841709"/>
            <a:ext cx="6047657" cy="3777369"/>
          </a:xfrm>
          <a:prstGeom prst="rect">
            <a:avLst/>
          </a:prstGeom>
        </p:spPr>
      </p:pic>
      <p:sp>
        <p:nvSpPr>
          <p:cNvPr id="3" name="Rectangle 2"/>
          <p:cNvSpPr/>
          <p:nvPr/>
        </p:nvSpPr>
        <p:spPr>
          <a:xfrm>
            <a:off x="3096343" y="5630701"/>
            <a:ext cx="4572000" cy="1354217"/>
          </a:xfrm>
          <a:prstGeom prst="rect">
            <a:avLst/>
          </a:prstGeom>
        </p:spPr>
        <p:txBody>
          <a:bodyPr>
            <a:spAutoFit/>
          </a:bodyPr>
          <a:lstStyle/>
          <a:p>
            <a:r>
              <a:rPr lang="en-US" sz="1600" dirty="0">
                <a:hlinkClick r:id="rId4"/>
              </a:rPr>
              <a:t>Chesterton Mill </a:t>
            </a:r>
            <a:r>
              <a:rPr lang="en-US" sz="1600" dirty="0" smtClean="0">
                <a:hlinkClick r:id="rId4"/>
              </a:rPr>
              <a:t>Photos,</a:t>
            </a:r>
            <a:endParaRPr lang="en-US" sz="1600" dirty="0">
              <a:hlinkClick r:id="rId4"/>
            </a:endParaRPr>
          </a:p>
          <a:p>
            <a:r>
              <a:rPr lang="en-US" sz="1600" dirty="0">
                <a:hlinkClick r:id="rId4"/>
              </a:rPr>
              <a:t>Published with permission of  owner of </a:t>
            </a:r>
          </a:p>
          <a:p>
            <a:r>
              <a:rPr lang="en-US" sz="1600" dirty="0">
                <a:hlinkClick r:id="rId4"/>
              </a:rPr>
              <a:t>photograph Michael French.</a:t>
            </a:r>
            <a:endParaRPr lang="en-US" sz="1600" dirty="0"/>
          </a:p>
          <a:p>
            <a:r>
              <a:rPr lang="en-US" sz="1600" dirty="0">
                <a:hlinkClick r:id="rId4"/>
              </a:rPr>
              <a:t> Also avaliable at National Mill Archive</a:t>
            </a:r>
            <a:endParaRPr lang="en-US" sz="1600" dirty="0"/>
          </a:p>
          <a:p>
            <a:endParaRPr lang="en-US" dirty="0"/>
          </a:p>
        </p:txBody>
      </p:sp>
    </p:spTree>
    <p:extLst>
      <p:ext uri="{BB962C8B-B14F-4D97-AF65-F5344CB8AC3E}">
        <p14:creationId xmlns:p14="http://schemas.microsoft.com/office/powerpoint/2010/main" val="1984630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281134" y="6047587"/>
            <a:ext cx="3641873" cy="4119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Then and Now- Map</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6" y="1556792"/>
            <a:ext cx="9071654" cy="4392488"/>
          </a:xfrm>
          <a:prstGeom prst="rect">
            <a:avLst/>
          </a:prstGeom>
        </p:spPr>
      </p:pic>
      <p:sp>
        <p:nvSpPr>
          <p:cNvPr id="5" name="TextBox 4"/>
          <p:cNvSpPr txBox="1"/>
          <p:nvPr/>
        </p:nvSpPr>
        <p:spPr>
          <a:xfrm>
            <a:off x="3275855" y="6071834"/>
            <a:ext cx="3647152" cy="369332"/>
          </a:xfrm>
          <a:prstGeom prst="rect">
            <a:avLst/>
          </a:prstGeom>
          <a:noFill/>
        </p:spPr>
        <p:txBody>
          <a:bodyPr wrap="none" rtlCol="0">
            <a:spAutoFit/>
          </a:bodyPr>
          <a:lstStyle/>
          <a:p>
            <a:r>
              <a:rPr lang="en-US" b="1" dirty="0" smtClean="0">
                <a:solidFill>
                  <a:schemeClr val="bg1"/>
                </a:solidFill>
              </a:rPr>
              <a:t>Can you spot Chesterton Mills?</a:t>
            </a:r>
            <a:endParaRPr lang="en-US" b="1" dirty="0">
              <a:solidFill>
                <a:schemeClr val="bg1"/>
              </a:solidFill>
            </a:endParaRPr>
          </a:p>
        </p:txBody>
      </p:sp>
    </p:spTree>
    <p:extLst>
      <p:ext uri="{BB962C8B-B14F-4D97-AF65-F5344CB8AC3E}">
        <p14:creationId xmlns:p14="http://schemas.microsoft.com/office/powerpoint/2010/main" val="1670995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William French</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54" y="1667982"/>
            <a:ext cx="2410657" cy="3546326"/>
          </a:xfrm>
          <a:prstGeom prst="rect">
            <a:avLst/>
          </a:prstGeom>
        </p:spPr>
      </p:pic>
      <p:sp>
        <p:nvSpPr>
          <p:cNvPr id="6" name="TextBox 5"/>
          <p:cNvSpPr txBox="1"/>
          <p:nvPr/>
        </p:nvSpPr>
        <p:spPr>
          <a:xfrm>
            <a:off x="531996" y="5196303"/>
            <a:ext cx="7496388" cy="1138773"/>
          </a:xfrm>
          <a:prstGeom prst="rect">
            <a:avLst/>
          </a:prstGeom>
          <a:noFill/>
        </p:spPr>
        <p:txBody>
          <a:bodyPr wrap="square" rtlCol="0">
            <a:spAutoFit/>
          </a:bodyPr>
          <a:lstStyle/>
          <a:p>
            <a:r>
              <a:rPr lang="en-US" dirty="0" smtClean="0"/>
              <a:t>Photo of William French</a:t>
            </a:r>
          </a:p>
          <a:p>
            <a:r>
              <a:rPr lang="en-US" sz="1600" dirty="0">
                <a:hlinkClick r:id="rId3"/>
              </a:rPr>
              <a:t>Published with permission of  owner of </a:t>
            </a:r>
          </a:p>
          <a:p>
            <a:r>
              <a:rPr lang="en-US" sz="1600" dirty="0">
                <a:hlinkClick r:id="rId3"/>
              </a:rPr>
              <a:t>photograph Michael French</a:t>
            </a:r>
            <a:r>
              <a:rPr lang="en-US" sz="1600" dirty="0" smtClean="0">
                <a:hlinkClick r:id="rId3"/>
              </a:rPr>
              <a:t>. </a:t>
            </a:r>
            <a:r>
              <a:rPr lang="en-US" sz="1600" dirty="0">
                <a:hlinkClick r:id="rId3"/>
              </a:rPr>
              <a:t>Also avaliable at National Mill Archive</a:t>
            </a:r>
            <a:endParaRPr lang="en-US" sz="1600" dirty="0"/>
          </a:p>
          <a:p>
            <a:endParaRPr lang="en-US" dirty="0" smtClean="0"/>
          </a:p>
        </p:txBody>
      </p:sp>
      <p:sp>
        <p:nvSpPr>
          <p:cNvPr id="10" name="TextBox 9"/>
          <p:cNvSpPr txBox="1"/>
          <p:nvPr/>
        </p:nvSpPr>
        <p:spPr>
          <a:xfrm>
            <a:off x="3188524" y="1819419"/>
            <a:ext cx="5498276" cy="3754874"/>
          </a:xfrm>
          <a:prstGeom prst="rect">
            <a:avLst/>
          </a:prstGeom>
          <a:noFill/>
        </p:spPr>
        <p:txBody>
          <a:bodyPr wrap="square" rtlCol="0">
            <a:spAutoFit/>
          </a:bodyPr>
          <a:lstStyle/>
          <a:p>
            <a:r>
              <a:rPr lang="en-US" sz="2000" dirty="0" smtClean="0"/>
              <a:t>William French was born in 1820 and was son of </a:t>
            </a:r>
            <a:r>
              <a:rPr lang="en-US" sz="2000" dirty="0" smtClean="0"/>
              <a:t>the miller</a:t>
            </a:r>
            <a:r>
              <a:rPr lang="en-US" sz="2000" dirty="0" smtClean="0"/>
              <a:t>, Thomas French.</a:t>
            </a:r>
          </a:p>
          <a:p>
            <a:r>
              <a:rPr lang="en-US" sz="2000" dirty="0" smtClean="0"/>
              <a:t>He followed in his father’s footsteps in becoming a miller himself and worked at the family’s mill in </a:t>
            </a:r>
            <a:r>
              <a:rPr lang="en-US" sz="2000" dirty="0" err="1" smtClean="0"/>
              <a:t>Harston</a:t>
            </a:r>
            <a:r>
              <a:rPr lang="en-US" sz="2000" dirty="0" smtClean="0"/>
              <a:t>, nearby Cambridge.</a:t>
            </a:r>
            <a:endParaRPr lang="en-US" sz="2000" dirty="0" smtClean="0"/>
          </a:p>
          <a:p>
            <a:endParaRPr lang="en-US" sz="2000" dirty="0"/>
          </a:p>
          <a:p>
            <a:endParaRPr lang="en-US" sz="2000" dirty="0"/>
          </a:p>
          <a:p>
            <a:r>
              <a:rPr lang="en-US" sz="2000" dirty="0" smtClean="0"/>
              <a:t>William died in 1901, the same year as Queen Victoria. He is </a:t>
            </a:r>
            <a:r>
              <a:rPr lang="en-US" sz="2000" dirty="0"/>
              <a:t>buried in </a:t>
            </a:r>
            <a:r>
              <a:rPr lang="en-US" sz="2000" dirty="0" err="1"/>
              <a:t>Histon</a:t>
            </a:r>
            <a:r>
              <a:rPr lang="en-US" sz="2000" dirty="0"/>
              <a:t> Road </a:t>
            </a:r>
            <a:r>
              <a:rPr lang="en-US" sz="2000" dirty="0" smtClean="0"/>
              <a:t>Cemetery </a:t>
            </a:r>
            <a:r>
              <a:rPr lang="en-US" sz="2000" dirty="0" smtClean="0"/>
              <a:t>at the bottom of French’s Road and </a:t>
            </a:r>
            <a:r>
              <a:rPr lang="en-US" sz="2000" dirty="0" smtClean="0"/>
              <a:t>you can still see his grave there today.</a:t>
            </a:r>
            <a:endParaRPr lang="en-US" sz="2000" dirty="0"/>
          </a:p>
          <a:p>
            <a:endParaRPr lang="en-US"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A Victorian French Family Photo!</a:t>
            </a:r>
            <a:endParaRPr lang="en-GB" sz="4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004" y="1763478"/>
            <a:ext cx="5626968" cy="3606280"/>
          </a:xfrm>
          <a:prstGeom prst="rect">
            <a:avLst/>
          </a:prstGeom>
        </p:spPr>
      </p:pic>
      <p:sp>
        <p:nvSpPr>
          <p:cNvPr id="5" name="TextBox 4"/>
          <p:cNvSpPr txBox="1"/>
          <p:nvPr/>
        </p:nvSpPr>
        <p:spPr>
          <a:xfrm>
            <a:off x="6372200" y="1844824"/>
            <a:ext cx="2448272" cy="3170099"/>
          </a:xfrm>
          <a:prstGeom prst="rect">
            <a:avLst/>
          </a:prstGeom>
          <a:noFill/>
        </p:spPr>
        <p:txBody>
          <a:bodyPr wrap="square" rtlCol="0">
            <a:spAutoFit/>
          </a:bodyPr>
          <a:lstStyle/>
          <a:p>
            <a:r>
              <a:rPr lang="en-US" sz="2000" dirty="0" smtClean="0"/>
              <a:t>This family photo is from 1890 </a:t>
            </a:r>
            <a:r>
              <a:rPr lang="en-US" sz="2000" dirty="0"/>
              <a:t>a</a:t>
            </a:r>
            <a:r>
              <a:rPr lang="en-US" sz="2000" dirty="0" smtClean="0"/>
              <a:t>nd shows all the French Family.</a:t>
            </a:r>
          </a:p>
          <a:p>
            <a:endParaRPr lang="en-US" sz="2000" dirty="0"/>
          </a:p>
          <a:p>
            <a:r>
              <a:rPr lang="en-US" sz="2000" dirty="0"/>
              <a:t>N</a:t>
            </a:r>
            <a:r>
              <a:rPr lang="en-US" sz="2000" dirty="0" smtClean="0"/>
              <a:t>otice how many people there are in the family and the Victorian outfits they are </a:t>
            </a:r>
            <a:r>
              <a:rPr lang="en-US" sz="2000" dirty="0" smtClean="0"/>
              <a:t>wearing</a:t>
            </a:r>
            <a:r>
              <a:rPr lang="en-US" sz="2000" dirty="0" smtClean="0"/>
              <a:t>.</a:t>
            </a:r>
          </a:p>
        </p:txBody>
      </p:sp>
      <p:sp>
        <p:nvSpPr>
          <p:cNvPr id="7" name="Rounded Rectangle 6"/>
          <p:cNvSpPr/>
          <p:nvPr/>
        </p:nvSpPr>
        <p:spPr>
          <a:xfrm>
            <a:off x="4359926" y="5452728"/>
            <a:ext cx="2308206" cy="13052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flipH="1">
            <a:off x="4566827" y="5452729"/>
            <a:ext cx="2101305" cy="1323439"/>
          </a:xfrm>
          <a:prstGeom prst="rect">
            <a:avLst/>
          </a:prstGeom>
          <a:noFill/>
        </p:spPr>
        <p:txBody>
          <a:bodyPr wrap="square" rtlCol="0">
            <a:spAutoFit/>
          </a:bodyPr>
          <a:lstStyle/>
          <a:p>
            <a:r>
              <a:rPr lang="en-US" sz="2000" b="1" dirty="0" smtClean="0">
                <a:solidFill>
                  <a:schemeClr val="bg1"/>
                </a:solidFill>
              </a:rPr>
              <a:t>Can you spot William French in middle of the photo?</a:t>
            </a:r>
            <a:endParaRPr lang="en-US" sz="2000" b="1" dirty="0">
              <a:solidFill>
                <a:schemeClr val="bg1"/>
              </a:solidFill>
            </a:endParaRPr>
          </a:p>
        </p:txBody>
      </p:sp>
      <p:sp>
        <p:nvSpPr>
          <p:cNvPr id="3" name="TextBox 2"/>
          <p:cNvSpPr txBox="1"/>
          <p:nvPr/>
        </p:nvSpPr>
        <p:spPr>
          <a:xfrm>
            <a:off x="128140" y="5452729"/>
            <a:ext cx="3736920" cy="646331"/>
          </a:xfrm>
          <a:prstGeom prst="rect">
            <a:avLst/>
          </a:prstGeom>
          <a:noFill/>
        </p:spPr>
        <p:txBody>
          <a:bodyPr wrap="none" rtlCol="0">
            <a:spAutoFit/>
          </a:bodyPr>
          <a:lstStyle/>
          <a:p>
            <a:r>
              <a:rPr lang="en-US" dirty="0" smtClean="0"/>
              <a:t>Photo reproduced with permission </a:t>
            </a:r>
          </a:p>
          <a:p>
            <a:r>
              <a:rPr lang="en-US" dirty="0" smtClean="0"/>
              <a:t>of Michael French</a:t>
            </a:r>
            <a:endParaRPr lang="en-US" dirty="0"/>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Frederick the Baker</a:t>
            </a:r>
            <a:endParaRPr lang="en-US" dirty="0"/>
          </a:p>
        </p:txBody>
      </p:sp>
      <p:sp>
        <p:nvSpPr>
          <p:cNvPr id="4" name="Rectangle 3"/>
          <p:cNvSpPr/>
          <p:nvPr/>
        </p:nvSpPr>
        <p:spPr>
          <a:xfrm>
            <a:off x="5253154" y="1628800"/>
            <a:ext cx="3904488" cy="4410438"/>
          </a:xfrm>
          <a:prstGeom prst="rect">
            <a:avLst/>
          </a:prstGeom>
        </p:spPr>
        <p:txBody>
          <a:bodyPr wrap="square">
            <a:spAutoFit/>
          </a:bodyPr>
          <a:lstStyle/>
          <a:p>
            <a:pPr marL="0" marR="0">
              <a:lnSpc>
                <a:spcPct val="107000"/>
              </a:lnSpc>
              <a:spcBef>
                <a:spcPts val="0"/>
              </a:spcBef>
              <a:spcAft>
                <a:spcPts val="800"/>
              </a:spcAft>
            </a:pPr>
            <a:r>
              <a:rPr lang="en-GB" sz="1600" dirty="0">
                <a:latin typeface="Calibri" charset="0"/>
                <a:ea typeface="Calibri" charset="0"/>
                <a:cs typeface="Arial" charset="0"/>
              </a:rPr>
              <a:t>Frederick William was born in 1851 the second son of William French. </a:t>
            </a:r>
            <a:r>
              <a:rPr lang="en-GB" sz="1600" dirty="0" smtClean="0">
                <a:latin typeface="Calibri" charset="0"/>
                <a:ea typeface="Calibri" charset="0"/>
                <a:cs typeface="Arial" charset="0"/>
              </a:rPr>
              <a:t>He married Abigail Hicks in America but they soon decided to return to England and Cambridge. By 1885 they were in business as ‘Baker and Corn Merchant’ at 74 Searle Street where they lived with their 9 children. After Frederick’s death in 1903 Abigail continued to run the shop until her death in 1921.</a:t>
            </a:r>
            <a:endParaRPr lang="en-US" sz="1600" dirty="0" smtClean="0">
              <a:latin typeface="Calibri" charset="0"/>
              <a:ea typeface="Calibri" charset="0"/>
              <a:cs typeface="Arial" charset="0"/>
            </a:endParaRPr>
          </a:p>
          <a:p>
            <a:pPr marL="0" marR="0">
              <a:lnSpc>
                <a:spcPct val="107000"/>
              </a:lnSpc>
              <a:spcBef>
                <a:spcPts val="0"/>
              </a:spcBef>
              <a:spcAft>
                <a:spcPts val="800"/>
              </a:spcAft>
            </a:pPr>
            <a:r>
              <a:rPr lang="en-GB" sz="1600" dirty="0" smtClean="0">
                <a:latin typeface="Calibri" charset="0"/>
                <a:ea typeface="Calibri" charset="0"/>
                <a:cs typeface="Arial" charset="0"/>
              </a:rPr>
              <a:t>Like </a:t>
            </a:r>
            <a:r>
              <a:rPr lang="en-GB" sz="1600" dirty="0">
                <a:latin typeface="Calibri" charset="0"/>
                <a:ea typeface="Calibri" charset="0"/>
                <a:cs typeface="Arial" charset="0"/>
              </a:rPr>
              <a:t>several of his brothers and cousins Frederick took advantage of his connection </a:t>
            </a:r>
            <a:r>
              <a:rPr lang="en-GB" sz="1600" dirty="0" smtClean="0">
                <a:latin typeface="Calibri" charset="0"/>
                <a:ea typeface="Calibri" charset="0"/>
                <a:cs typeface="Arial" charset="0"/>
              </a:rPr>
              <a:t>of being in a street close </a:t>
            </a:r>
            <a:r>
              <a:rPr lang="en-GB" sz="1600" dirty="0" smtClean="0">
                <a:latin typeface="Calibri" charset="0"/>
                <a:ea typeface="Calibri" charset="0"/>
                <a:cs typeface="Arial" charset="0"/>
              </a:rPr>
              <a:t>to </a:t>
            </a:r>
            <a:r>
              <a:rPr lang="en-GB" sz="1600" dirty="0" smtClean="0">
                <a:latin typeface="Calibri" charset="0"/>
                <a:ea typeface="Calibri" charset="0"/>
                <a:cs typeface="Arial" charset="0"/>
              </a:rPr>
              <a:t>the </a:t>
            </a:r>
            <a:r>
              <a:rPr lang="en-GB" sz="1600" dirty="0">
                <a:latin typeface="Calibri" charset="0"/>
                <a:ea typeface="Calibri" charset="0"/>
                <a:cs typeface="Arial" charset="0"/>
              </a:rPr>
              <a:t>Mill </a:t>
            </a:r>
            <a:r>
              <a:rPr lang="en-GB" sz="1600" dirty="0" smtClean="0">
                <a:latin typeface="Calibri" charset="0"/>
                <a:ea typeface="Calibri" charset="0"/>
                <a:cs typeface="Arial" charset="0"/>
              </a:rPr>
              <a:t>and</a:t>
            </a:r>
            <a:r>
              <a:rPr lang="en-GB" sz="1600" dirty="0" smtClean="0">
                <a:latin typeface="Calibri" charset="0"/>
                <a:ea typeface="Calibri" charset="0"/>
                <a:cs typeface="Arial" charset="0"/>
              </a:rPr>
              <a:t> worked </a:t>
            </a:r>
            <a:r>
              <a:rPr lang="en-GB" sz="1600" dirty="0">
                <a:latin typeface="Calibri" charset="0"/>
                <a:ea typeface="Calibri" charset="0"/>
                <a:cs typeface="Arial" charset="0"/>
              </a:rPr>
              <a:t>in a related </a:t>
            </a:r>
            <a:r>
              <a:rPr lang="en-GB" sz="1600" dirty="0" smtClean="0">
                <a:latin typeface="Calibri" charset="0"/>
                <a:ea typeface="Calibri" charset="0"/>
                <a:cs typeface="Arial" charset="0"/>
              </a:rPr>
              <a:t>trade using the flour from the family mill to make bread.  He hoped to to </a:t>
            </a:r>
            <a:r>
              <a:rPr lang="en-GB" sz="1600" dirty="0">
                <a:latin typeface="Calibri" charset="0"/>
                <a:ea typeface="Calibri" charset="0"/>
                <a:cs typeface="Arial" charset="0"/>
              </a:rPr>
              <a:t>buy flour and grain at </a:t>
            </a:r>
            <a:r>
              <a:rPr lang="en-GB" sz="1600" dirty="0" smtClean="0">
                <a:latin typeface="Calibri" charset="0"/>
                <a:ea typeface="Calibri" charset="0"/>
                <a:cs typeface="Arial" charset="0"/>
              </a:rPr>
              <a:t>discounted </a:t>
            </a:r>
            <a:r>
              <a:rPr lang="en-GB" sz="1600" dirty="0" smtClean="0">
                <a:latin typeface="Calibri" charset="0"/>
                <a:ea typeface="Calibri" charset="0"/>
                <a:cs typeface="Arial" charset="0"/>
              </a:rPr>
              <a:t>prices</a:t>
            </a:r>
            <a:r>
              <a:rPr lang="en-GB" sz="1600" dirty="0" smtClean="0">
                <a:latin typeface="Calibri" charset="0"/>
                <a:ea typeface="Calibri" charset="0"/>
                <a:cs typeface="Arial" charset="0"/>
              </a:rPr>
              <a:t>.</a:t>
            </a:r>
            <a:endParaRPr lang="en-US" sz="1600" dirty="0">
              <a:latin typeface="Calibri" charset="0"/>
              <a:ea typeface="Calibri" charset="0"/>
              <a:cs typeface="Arial"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736" y="1890956"/>
            <a:ext cx="4992624" cy="3096768"/>
          </a:xfrm>
          <a:prstGeom prst="rect">
            <a:avLst/>
          </a:prstGeom>
        </p:spPr>
      </p:pic>
      <p:sp>
        <p:nvSpPr>
          <p:cNvPr id="6" name="TextBox 5"/>
          <p:cNvSpPr txBox="1"/>
          <p:nvPr/>
        </p:nvSpPr>
        <p:spPr>
          <a:xfrm>
            <a:off x="245722" y="5137876"/>
            <a:ext cx="3694192" cy="646331"/>
          </a:xfrm>
          <a:prstGeom prst="rect">
            <a:avLst/>
          </a:prstGeom>
          <a:noFill/>
        </p:spPr>
        <p:txBody>
          <a:bodyPr wrap="square" rtlCol="0">
            <a:spAutoFit/>
          </a:bodyPr>
          <a:lstStyle/>
          <a:p>
            <a:r>
              <a:rPr lang="en-US" dirty="0" smtClean="0"/>
              <a:t>Photo published with permission of Cambridge Collection</a:t>
            </a:r>
            <a:endParaRPr lang="en-US" dirty="0"/>
          </a:p>
        </p:txBody>
      </p:sp>
    </p:spTree>
    <p:extLst>
      <p:ext uri="{BB962C8B-B14F-4D97-AF65-F5344CB8AC3E}">
        <p14:creationId xmlns:p14="http://schemas.microsoft.com/office/powerpoint/2010/main" val="1395997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89" y="260648"/>
            <a:ext cx="9011344" cy="1143000"/>
          </a:xfrm>
        </p:spPr>
        <p:txBody>
          <a:bodyPr/>
          <a:lstStyle/>
          <a:p>
            <a:pPr algn="ctr"/>
            <a:r>
              <a:rPr lang="en-US" dirty="0" smtClean="0"/>
              <a:t>74 Searle Street- Bakers and </a:t>
            </a:r>
            <a:r>
              <a:rPr lang="en-US" smtClean="0"/>
              <a:t>Corn Merchants- Then </a:t>
            </a:r>
            <a:r>
              <a:rPr lang="en-US" dirty="0" smtClean="0"/>
              <a:t>and Now</a:t>
            </a:r>
            <a:endParaRPr lang="en-US" dirty="0"/>
          </a:p>
        </p:txBody>
      </p:sp>
      <p:sp>
        <p:nvSpPr>
          <p:cNvPr id="4" name="Rectangle 3"/>
          <p:cNvSpPr/>
          <p:nvPr/>
        </p:nvSpPr>
        <p:spPr>
          <a:xfrm>
            <a:off x="0" y="4705249"/>
            <a:ext cx="9217024" cy="1277786"/>
          </a:xfrm>
          <a:prstGeom prst="rect">
            <a:avLst/>
          </a:prstGeom>
        </p:spPr>
        <p:txBody>
          <a:bodyPr wrap="square">
            <a:spAutoFit/>
          </a:bodyPr>
          <a:lstStyle/>
          <a:p>
            <a:pPr marL="0" marR="0">
              <a:lnSpc>
                <a:spcPct val="107000"/>
              </a:lnSpc>
              <a:spcBef>
                <a:spcPts val="0"/>
              </a:spcBef>
              <a:spcAft>
                <a:spcPts val="800"/>
              </a:spcAft>
            </a:pPr>
            <a:r>
              <a:rPr lang="en-GB" dirty="0">
                <a:latin typeface="Calibri" charset="0"/>
                <a:ea typeface="Calibri" charset="0"/>
                <a:cs typeface="Arial" charset="0"/>
              </a:rPr>
              <a:t>It would have been very common at this time for people to keep a few chickens in </a:t>
            </a:r>
            <a:r>
              <a:rPr lang="en-GB" dirty="0" smtClean="0">
                <a:latin typeface="Calibri" charset="0"/>
                <a:ea typeface="Calibri" charset="0"/>
                <a:cs typeface="Arial" charset="0"/>
              </a:rPr>
              <a:t>their yard </a:t>
            </a:r>
            <a:r>
              <a:rPr lang="en-GB" dirty="0">
                <a:latin typeface="Calibri" charset="0"/>
                <a:ea typeface="Calibri" charset="0"/>
                <a:cs typeface="Arial" charset="0"/>
              </a:rPr>
              <a:t>or </a:t>
            </a:r>
            <a:r>
              <a:rPr lang="en-GB" dirty="0" smtClean="0">
                <a:latin typeface="Calibri" charset="0"/>
                <a:ea typeface="Calibri" charset="0"/>
                <a:cs typeface="Arial" charset="0"/>
              </a:rPr>
              <a:t>garden. </a:t>
            </a:r>
            <a:r>
              <a:rPr lang="en-GB" dirty="0">
                <a:latin typeface="Calibri" charset="0"/>
                <a:ea typeface="Calibri" charset="0"/>
                <a:cs typeface="Arial" charset="0"/>
              </a:rPr>
              <a:t>They would buy the small amounts of grain to feed them from their nearest corn </a:t>
            </a:r>
            <a:r>
              <a:rPr lang="en-GB" dirty="0" smtClean="0">
                <a:latin typeface="Calibri" charset="0"/>
                <a:ea typeface="Calibri" charset="0"/>
                <a:cs typeface="Arial" charset="0"/>
              </a:rPr>
              <a:t>merchant such as this one, as well as their fresh bread. Now there aren’t many </a:t>
            </a:r>
            <a:r>
              <a:rPr lang="en-GB" dirty="0" smtClean="0">
                <a:latin typeface="Calibri" charset="0"/>
                <a:ea typeface="Calibri" charset="0"/>
                <a:cs typeface="Arial" charset="0"/>
              </a:rPr>
              <a:t>shops </a:t>
            </a:r>
            <a:r>
              <a:rPr lang="en-GB" dirty="0" smtClean="0">
                <a:latin typeface="Calibri" charset="0"/>
                <a:ea typeface="Calibri" charset="0"/>
                <a:cs typeface="Arial" charset="0"/>
              </a:rPr>
              <a:t>in the area, but </a:t>
            </a:r>
            <a:r>
              <a:rPr lang="en-GB" dirty="0">
                <a:latin typeface="Calibri" charset="0"/>
                <a:ea typeface="Calibri" charset="0"/>
                <a:cs typeface="Arial" charset="0"/>
              </a:rPr>
              <a:t>if you look carefully </a:t>
            </a:r>
            <a:r>
              <a:rPr lang="en-GB" dirty="0" smtClean="0">
                <a:latin typeface="Calibri" charset="0"/>
                <a:ea typeface="Calibri" charset="0"/>
                <a:cs typeface="Arial" charset="0"/>
              </a:rPr>
              <a:t>at the modern day picture you can see where the shop front once was.</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69236"/>
            <a:ext cx="5041060" cy="312681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649" y="1560033"/>
            <a:ext cx="4181351" cy="3136013"/>
          </a:xfrm>
          <a:prstGeom prst="rect">
            <a:avLst/>
          </a:prstGeom>
        </p:spPr>
      </p:pic>
    </p:spTree>
    <p:extLst>
      <p:ext uri="{BB962C8B-B14F-4D97-AF65-F5344CB8AC3E}">
        <p14:creationId xmlns:p14="http://schemas.microsoft.com/office/powerpoint/2010/main" val="197066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Maude’s Move from the </a:t>
            </a:r>
            <a:br>
              <a:rPr lang="en-GB" dirty="0" smtClean="0"/>
            </a:br>
            <a:r>
              <a:rPr lang="en-GB" dirty="0" smtClean="0"/>
              <a:t>Country to the Town</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849" y="1622835"/>
            <a:ext cx="3281031" cy="3581947"/>
          </a:xfrm>
          <a:prstGeom prst="rect">
            <a:avLst/>
          </a:prstGeom>
        </p:spPr>
      </p:pic>
      <p:sp>
        <p:nvSpPr>
          <p:cNvPr id="4" name="TextBox 3"/>
          <p:cNvSpPr txBox="1"/>
          <p:nvPr/>
        </p:nvSpPr>
        <p:spPr>
          <a:xfrm>
            <a:off x="3906207" y="1622835"/>
            <a:ext cx="5220072" cy="3693319"/>
          </a:xfrm>
          <a:prstGeom prst="rect">
            <a:avLst/>
          </a:prstGeom>
          <a:noFill/>
        </p:spPr>
        <p:txBody>
          <a:bodyPr wrap="square" rtlCol="0">
            <a:spAutoFit/>
          </a:bodyPr>
          <a:lstStyle/>
          <a:p>
            <a:r>
              <a:rPr lang="en-US" dirty="0" smtClean="0"/>
              <a:t>This photo show’s Maude French with the chickens in the field next to the Mill, which </a:t>
            </a:r>
            <a:r>
              <a:rPr lang="en-US" dirty="0" smtClean="0"/>
              <a:t>is </a:t>
            </a:r>
            <a:r>
              <a:rPr lang="en-US" dirty="0" smtClean="0"/>
              <a:t>where </a:t>
            </a:r>
            <a:r>
              <a:rPr lang="en-US" dirty="0" smtClean="0"/>
              <a:t>St. Luke’s School now stands today! </a:t>
            </a:r>
            <a:endParaRPr lang="en-US" dirty="0" smtClean="0"/>
          </a:p>
          <a:p>
            <a:r>
              <a:rPr lang="en-US" dirty="0" smtClean="0"/>
              <a:t>The </a:t>
            </a:r>
            <a:r>
              <a:rPr lang="en-US" dirty="0" smtClean="0"/>
              <a:t>field would have looked similar to this in the Victorian Era too.</a:t>
            </a:r>
          </a:p>
          <a:p>
            <a:endParaRPr lang="en-US" dirty="0"/>
          </a:p>
          <a:p>
            <a:r>
              <a:rPr lang="en-US" dirty="0" smtClean="0"/>
              <a:t>She moved from the country, in Castle Camps to Cambridge town with her cousin Elsie, both to find work and to meet new people. It was in Cambridge that she met her future husband Edwin French, who continued to </a:t>
            </a:r>
            <a:r>
              <a:rPr lang="en-US" dirty="0" smtClean="0"/>
              <a:t>live a house next to the Mill and run </a:t>
            </a:r>
            <a:r>
              <a:rPr lang="en-US" dirty="0" smtClean="0"/>
              <a:t>the Mill after his father Arthur, and grandfather William before him.</a:t>
            </a:r>
            <a:endParaRPr lang="en-US" dirty="0"/>
          </a:p>
        </p:txBody>
      </p:sp>
      <p:sp>
        <p:nvSpPr>
          <p:cNvPr id="5" name="TextBox 4"/>
          <p:cNvSpPr txBox="1"/>
          <p:nvPr/>
        </p:nvSpPr>
        <p:spPr>
          <a:xfrm>
            <a:off x="125787" y="5316154"/>
            <a:ext cx="7560840" cy="1107996"/>
          </a:xfrm>
          <a:prstGeom prst="rect">
            <a:avLst/>
          </a:prstGeom>
          <a:noFill/>
        </p:spPr>
        <p:txBody>
          <a:bodyPr wrap="square" rtlCol="0">
            <a:spAutoFit/>
          </a:bodyPr>
          <a:lstStyle/>
          <a:p>
            <a:r>
              <a:rPr lang="en-US" sz="1200" dirty="0" smtClean="0">
                <a:hlinkClick r:id="rId3"/>
              </a:rPr>
              <a:t>Maude with chickens on the field by the Mill</a:t>
            </a:r>
          </a:p>
          <a:p>
            <a:r>
              <a:rPr lang="en-US" sz="1200" dirty="0" smtClean="0">
                <a:hlinkClick r:id="rId3"/>
              </a:rPr>
              <a:t>Published </a:t>
            </a:r>
            <a:r>
              <a:rPr lang="en-US" sz="1200" dirty="0">
                <a:hlinkClick r:id="rId3"/>
              </a:rPr>
              <a:t>with permission of </a:t>
            </a:r>
            <a:r>
              <a:rPr lang="en-US" sz="1200" dirty="0" smtClean="0">
                <a:hlinkClick r:id="rId3"/>
              </a:rPr>
              <a:t>owner </a:t>
            </a:r>
            <a:r>
              <a:rPr lang="en-US" sz="1200" dirty="0">
                <a:hlinkClick r:id="rId3"/>
              </a:rPr>
              <a:t>of </a:t>
            </a:r>
          </a:p>
          <a:p>
            <a:r>
              <a:rPr lang="en-US" sz="1200" dirty="0">
                <a:hlinkClick r:id="rId3"/>
              </a:rPr>
              <a:t>photograph Michael French</a:t>
            </a:r>
            <a:r>
              <a:rPr lang="en-US" sz="1200" dirty="0" smtClean="0">
                <a:hlinkClick r:id="rId3"/>
              </a:rPr>
              <a:t>.</a:t>
            </a:r>
          </a:p>
          <a:p>
            <a:r>
              <a:rPr lang="en-US" sz="1200" dirty="0" smtClean="0">
                <a:hlinkClick r:id="rId3"/>
              </a:rPr>
              <a:t> </a:t>
            </a:r>
            <a:r>
              <a:rPr lang="en-US" sz="1200" dirty="0">
                <a:hlinkClick r:id="rId3"/>
              </a:rPr>
              <a:t>Also avaliable at National Mill Archive</a:t>
            </a:r>
            <a:endParaRPr lang="en-US" sz="1200" dirty="0"/>
          </a:p>
          <a:p>
            <a:endParaRPr lang="en-US" dirty="0"/>
          </a:p>
        </p:txBody>
      </p:sp>
      <p:sp>
        <p:nvSpPr>
          <p:cNvPr id="6" name="Rounded Rectangle 5"/>
          <p:cNvSpPr/>
          <p:nvPr/>
        </p:nvSpPr>
        <p:spPr>
          <a:xfrm>
            <a:off x="3203848" y="5316154"/>
            <a:ext cx="3888432" cy="12811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smtClean="0">
                <a:solidFill>
                  <a:schemeClr val="bg1"/>
                </a:solidFill>
                <a:latin typeface="Calibri" charset="0"/>
                <a:ea typeface="Calibri" charset="0"/>
                <a:cs typeface="Calibri" charset="0"/>
              </a:rPr>
              <a:t>Living in a house next to the Mill felt very much like living on a farm, with  animals such as chickens, turkeys and pigs living outside and an orchard and garden with fruit trees and vegetables</a:t>
            </a:r>
            <a:endParaRPr lang="en-US" sz="1600" b="1" dirty="0">
              <a:solidFill>
                <a:schemeClr val="bg1"/>
              </a:solidFill>
              <a:latin typeface="Calibri" charset="0"/>
              <a:ea typeface="Calibri" charset="0"/>
              <a:cs typeface="Calibri" charset="0"/>
            </a:endParaRPr>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30787</TotalTime>
  <Words>1996</Words>
  <Application>Microsoft Macintosh PowerPoint</Application>
  <PresentationFormat>On-screen Show (4:3)</PresentationFormat>
  <Paragraphs>152</Paragraphs>
  <Slides>23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ＭＳ Ｐゴシック</vt:lpstr>
      <vt:lpstr>Open Sans</vt:lpstr>
      <vt:lpstr>Open Sans Light</vt:lpstr>
      <vt:lpstr>Arial</vt:lpstr>
      <vt:lpstr>Default Design</vt:lpstr>
      <vt:lpstr>Chesterton Mills in the Victorian Era</vt:lpstr>
      <vt:lpstr>Chesterton Mills </vt:lpstr>
      <vt:lpstr>Then and Now – Chesterton Mill</vt:lpstr>
      <vt:lpstr>Then and Now- Map</vt:lpstr>
      <vt:lpstr>William French</vt:lpstr>
      <vt:lpstr>A Victorian French Family Photo!</vt:lpstr>
      <vt:lpstr>Frederick the Baker</vt:lpstr>
      <vt:lpstr>74 Searle Street- Bakers and Corn Merchants- Then and Now</vt:lpstr>
      <vt:lpstr>Maude’s Move from the  Country to the Town</vt:lpstr>
      <vt:lpstr>Delivering Flour and Grain  by Horse and Cart</vt:lpstr>
      <vt:lpstr>Delivering Baked Goods  by Handcart</vt:lpstr>
      <vt:lpstr>French Family Census</vt:lpstr>
      <vt:lpstr>French Family Census</vt:lpstr>
      <vt:lpstr>Bill Mead- Worker at the Mill </vt:lpstr>
      <vt:lpstr>Life Working at Mill</vt:lpstr>
      <vt:lpstr>From Wheat to Flour</vt:lpstr>
      <vt:lpstr>Wind Power at the Mill</vt:lpstr>
      <vt:lpstr>Inside the Mill -the Workings of the Mill</vt:lpstr>
      <vt:lpstr>The Need for Steam!  The Industrial Revolution</vt:lpstr>
      <vt:lpstr>The Evolution of Technology</vt:lpstr>
      <vt:lpstr>The New Diesel Engine</vt:lpstr>
      <vt:lpstr>Discover More…</vt:lpstr>
      <vt:lpstr>Web Resources available at: </vt:lpstr>
    </vt:vector>
  </TitlesOfParts>
  <Company>Taylor</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227</cp:revision>
  <dcterms:created xsi:type="dcterms:W3CDTF">2015-03-12T11:07:07Z</dcterms:created>
  <dcterms:modified xsi:type="dcterms:W3CDTF">2017-01-23T17:05:55Z</dcterms:modified>
</cp:coreProperties>
</file>