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8" r:id="rId2"/>
    <p:sldId id="265" r:id="rId3"/>
    <p:sldId id="275" r:id="rId4"/>
    <p:sldId id="266" r:id="rId5"/>
    <p:sldId id="267" r:id="rId6"/>
    <p:sldId id="276" r:id="rId7"/>
    <p:sldId id="277" r:id="rId8"/>
    <p:sldId id="268" r:id="rId9"/>
    <p:sldId id="278" r:id="rId10"/>
    <p:sldId id="279" r:id="rId11"/>
    <p:sldId id="280" r:id="rId12"/>
    <p:sldId id="281" r:id="rId13"/>
    <p:sldId id="282" r:id="rId14"/>
    <p:sldId id="283" r:id="rId15"/>
    <p:sldId id="284" r:id="rId16"/>
    <p:sldId id="287" r:id="rId17"/>
    <p:sldId id="285" r:id="rId18"/>
    <p:sldId id="286" r:id="rId19"/>
    <p:sldId id="288" r:id="rId20"/>
    <p:sldId id="290" r:id="rId21"/>
    <p:sldId id="292" r:id="rId22"/>
    <p:sldId id="289" r:id="rId23"/>
    <p:sldId id="273" r:id="rId24"/>
    <p:sldId id="264" r:id="rId25"/>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608" autoAdjust="0"/>
    <p:restoredTop sz="94677"/>
  </p:normalViewPr>
  <p:slideViewPr>
    <p:cSldViewPr>
      <p:cViewPr>
        <p:scale>
          <a:sx n="60" d="100"/>
          <a:sy n="60" d="100"/>
        </p:scale>
        <p:origin x="2376" y="880"/>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16/01/2017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a:p>
        </p:txBody>
      </p:sp>
    </p:spTree>
    <p:extLst>
      <p:ext uri="{BB962C8B-B14F-4D97-AF65-F5344CB8AC3E}">
        <p14:creationId xmlns:p14="http://schemas.microsoft.com/office/powerpoint/2010/main" val="362129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jpg"/><Relationship Id="rId3"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 Id="rId3" Type="http://schemas.openxmlformats.org/officeDocument/2006/relationships/hyperlink" Target="http://www.iwm.org.uk/collections/item/object/20519290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g"/><Relationship Id="rId3" Type="http://schemas.openxmlformats.org/officeDocument/2006/relationships/image" Target="../media/image25.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 Id="rId3"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4" Type="http://schemas.openxmlformats.org/officeDocument/2006/relationships/image" Target="../media/image14.jpg"/><Relationship Id="rId1" Type="http://schemas.openxmlformats.org/officeDocument/2006/relationships/slideLayout" Target="../slideLayouts/slideLayout2.xml"/><Relationship Id="rId2" Type="http://schemas.openxmlformats.org/officeDocument/2006/relationships/image" Target="../media/image2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9.JPG"/><Relationship Id="rId3" Type="http://schemas.openxmlformats.org/officeDocument/2006/relationships/image" Target="../media/image3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 Id="rId3" Type="http://schemas.openxmlformats.org/officeDocument/2006/relationships/image" Target="../media/image8.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image" Target="../media/image32.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wm.org.uk/learning/resources/first-world-war" TargetMode="External"/><Relationship Id="rId3" Type="http://schemas.openxmlformats.org/officeDocument/2006/relationships/hyperlink" Target="http://www.iwm.org.uk/learning/resources/first-world-war-recruitment-poster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 Id="rId3" Type="http://schemas.openxmlformats.org/officeDocument/2006/relationships/hyperlink" Target="http://www.iwm.org.uk/collections/item/object/20519290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g"/><Relationship Id="rId3" Type="http://schemas.openxmlformats.org/officeDocument/2006/relationships/hyperlink" Target="http://www.iwm.org.uk/collections/item/object/20519387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68560" y="2636838"/>
            <a:ext cx="10153128" cy="1470025"/>
          </a:xfrm>
        </p:spPr>
        <p:txBody>
          <a:bodyPr/>
          <a:lstStyle/>
          <a:p>
            <a:pPr algn="ctr"/>
            <a:r>
              <a:rPr lang="en-GB" dirty="0" smtClean="0"/>
              <a:t>World War I- </a:t>
            </a:r>
            <a:r>
              <a:rPr lang="en-GB" dirty="0" err="1" smtClean="0"/>
              <a:t>Histon</a:t>
            </a:r>
            <a:r>
              <a:rPr lang="en-GB" dirty="0" smtClean="0"/>
              <a:t> Road Cemetery </a:t>
            </a:r>
            <a:br>
              <a:rPr lang="en-GB" dirty="0" smtClean="0"/>
            </a:br>
            <a:r>
              <a:rPr lang="en-GB" dirty="0" smtClean="0"/>
              <a:t>and St. Luke’s Church</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Arthur’s War Medals </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224" y="1916833"/>
            <a:ext cx="2154598" cy="281609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2188" y="1882865"/>
            <a:ext cx="2438400" cy="4140200"/>
          </a:xfrm>
          <a:prstGeom prst="rect">
            <a:avLst/>
          </a:prstGeom>
        </p:spPr>
      </p:pic>
      <p:sp>
        <p:nvSpPr>
          <p:cNvPr id="6" name="Rectangle 5"/>
          <p:cNvSpPr/>
          <p:nvPr/>
        </p:nvSpPr>
        <p:spPr>
          <a:xfrm>
            <a:off x="4114800" y="5152553"/>
            <a:ext cx="4572000" cy="646331"/>
          </a:xfrm>
          <a:prstGeom prst="rect">
            <a:avLst/>
          </a:prstGeom>
        </p:spPr>
        <p:txBody>
          <a:bodyPr>
            <a:spAutoFit/>
          </a:bodyPr>
          <a:lstStyle/>
          <a:p>
            <a:pPr marL="0" marR="0">
              <a:spcBef>
                <a:spcPts val="0"/>
              </a:spcBef>
              <a:spcAft>
                <a:spcPts val="0"/>
              </a:spcAft>
            </a:pPr>
            <a:r>
              <a:rPr lang="en-GB" dirty="0" smtClean="0">
                <a:latin typeface="Calibri" charset="0"/>
                <a:ea typeface="Calibri" charset="0"/>
                <a:cs typeface="Calibri" charset="0"/>
              </a:rPr>
              <a:t>Sergeant </a:t>
            </a:r>
            <a:r>
              <a:rPr lang="en-GB" dirty="0">
                <a:latin typeface="Calibri" charset="0"/>
                <a:ea typeface="Calibri" charset="0"/>
                <a:cs typeface="Calibri" charset="0"/>
              </a:rPr>
              <a:t>Aylett’s medals. </a:t>
            </a:r>
            <a:r>
              <a:rPr lang="en-GB" dirty="0" smtClean="0">
                <a:latin typeface="Calibri" charset="0"/>
                <a:ea typeface="Calibri" charset="0"/>
                <a:cs typeface="Calibri" charset="0"/>
              </a:rPr>
              <a:t>The </a:t>
            </a:r>
            <a:r>
              <a:rPr lang="en-GB" dirty="0">
                <a:latin typeface="Calibri" charset="0"/>
                <a:ea typeface="Calibri" charset="0"/>
                <a:cs typeface="Calibri" charset="0"/>
              </a:rPr>
              <a:t>British War Medal, the Victory Medal and the 1914 Star. </a:t>
            </a:r>
            <a:endParaRPr lang="en-US" dirty="0">
              <a:effectLst/>
              <a:latin typeface="Calibri" charset="0"/>
              <a:ea typeface="Calibri" charset="0"/>
              <a:cs typeface="Calibri" charset="0"/>
            </a:endParaRPr>
          </a:p>
        </p:txBody>
      </p:sp>
      <p:sp>
        <p:nvSpPr>
          <p:cNvPr id="7" name="Rectangle 6"/>
          <p:cNvSpPr/>
          <p:nvPr/>
        </p:nvSpPr>
        <p:spPr>
          <a:xfrm>
            <a:off x="3146650" y="3127170"/>
            <a:ext cx="3254150" cy="1754326"/>
          </a:xfrm>
          <a:prstGeom prst="rect">
            <a:avLst/>
          </a:prstGeom>
        </p:spPr>
        <p:txBody>
          <a:bodyPr wrap="square">
            <a:spAutoFit/>
          </a:bodyPr>
          <a:lstStyle/>
          <a:p>
            <a:pPr marL="0" marR="0">
              <a:spcBef>
                <a:spcPts val="0"/>
              </a:spcBef>
              <a:spcAft>
                <a:spcPts val="0"/>
              </a:spcAft>
            </a:pPr>
            <a:r>
              <a:rPr lang="en-GB" dirty="0">
                <a:latin typeface="Calibri" charset="0"/>
                <a:ea typeface="Calibri" charset="0"/>
                <a:cs typeface="Calibri" charset="0"/>
              </a:rPr>
              <a:t>The 1914 Star was awarded to those who served in France and Flanders between 5</a:t>
            </a:r>
            <a:r>
              <a:rPr lang="en-GB" baseline="30000" dirty="0">
                <a:latin typeface="Calibri" charset="0"/>
                <a:ea typeface="Calibri" charset="0"/>
                <a:cs typeface="Calibri" charset="0"/>
              </a:rPr>
              <a:t>th</a:t>
            </a:r>
            <a:r>
              <a:rPr lang="en-GB" dirty="0">
                <a:latin typeface="Calibri" charset="0"/>
                <a:ea typeface="Calibri" charset="0"/>
                <a:cs typeface="Calibri" charset="0"/>
              </a:rPr>
              <a:t> August  and 22</a:t>
            </a:r>
            <a:r>
              <a:rPr lang="en-GB" baseline="30000" dirty="0">
                <a:latin typeface="Calibri" charset="0"/>
                <a:ea typeface="Calibri" charset="0"/>
                <a:cs typeface="Calibri" charset="0"/>
              </a:rPr>
              <a:t>nd</a:t>
            </a:r>
            <a:r>
              <a:rPr lang="en-GB" dirty="0">
                <a:latin typeface="Calibri" charset="0"/>
                <a:ea typeface="Calibri" charset="0"/>
                <a:cs typeface="Calibri" charset="0"/>
              </a:rPr>
              <a:t> November 1914.  The clasp was given to those actually under fire between these dates.</a:t>
            </a:r>
            <a:endParaRPr lang="en-US" dirty="0">
              <a:effectLst/>
              <a:latin typeface="Calibri" charset="0"/>
              <a:ea typeface="Calibri" charset="0"/>
              <a:cs typeface="Calibri" charset="0"/>
            </a:endParaRPr>
          </a:p>
        </p:txBody>
      </p:sp>
      <p:sp>
        <p:nvSpPr>
          <p:cNvPr id="8" name="TextBox 7"/>
          <p:cNvSpPr txBox="1"/>
          <p:nvPr/>
        </p:nvSpPr>
        <p:spPr>
          <a:xfrm>
            <a:off x="3059832" y="1882865"/>
            <a:ext cx="3528392" cy="1015663"/>
          </a:xfrm>
          <a:prstGeom prst="rect">
            <a:avLst/>
          </a:prstGeom>
          <a:noFill/>
        </p:spPr>
        <p:txBody>
          <a:bodyPr wrap="square" rtlCol="0">
            <a:spAutoFit/>
          </a:bodyPr>
          <a:lstStyle/>
          <a:p>
            <a:r>
              <a:rPr lang="en-US" sz="2000" dirty="0" smtClean="0">
                <a:latin typeface="Calibri" charset="0"/>
                <a:ea typeface="Calibri" charset="0"/>
                <a:cs typeface="Calibri" charset="0"/>
              </a:rPr>
              <a:t>Arthur was awarded a number</a:t>
            </a:r>
          </a:p>
          <a:p>
            <a:r>
              <a:rPr lang="en-US" sz="2000" dirty="0" smtClean="0">
                <a:latin typeface="Calibri" charset="0"/>
                <a:ea typeface="Calibri" charset="0"/>
                <a:cs typeface="Calibri" charset="0"/>
              </a:rPr>
              <a:t> of medals during his time on</a:t>
            </a:r>
          </a:p>
          <a:p>
            <a:r>
              <a:rPr lang="en-US" sz="2000" dirty="0" smtClean="0">
                <a:latin typeface="Calibri" charset="0"/>
                <a:ea typeface="Calibri" charset="0"/>
                <a:cs typeface="Calibri" charset="0"/>
              </a:rPr>
              <a:t> the battlefields. </a:t>
            </a:r>
            <a:endParaRPr lang="en-US" sz="2000" dirty="0">
              <a:latin typeface="Calibri" charset="0"/>
              <a:ea typeface="Calibri" charset="0"/>
              <a:cs typeface="Calibri" charset="0"/>
            </a:endParaRPr>
          </a:p>
        </p:txBody>
      </p:sp>
      <p:sp>
        <p:nvSpPr>
          <p:cNvPr id="9" name="Right Arrow 8"/>
          <p:cNvSpPr/>
          <p:nvPr/>
        </p:nvSpPr>
        <p:spPr>
          <a:xfrm rot="18858521">
            <a:off x="5947048" y="4475071"/>
            <a:ext cx="907504" cy="57750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Left Arrow 9"/>
          <p:cNvSpPr/>
          <p:nvPr/>
        </p:nvSpPr>
        <p:spPr>
          <a:xfrm rot="19841703">
            <a:off x="2476903" y="4204898"/>
            <a:ext cx="729814" cy="66287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6137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Arthur Returns to Hospital </a:t>
            </a:r>
            <a:br>
              <a:rPr lang="en-US" dirty="0" smtClean="0"/>
            </a:br>
            <a:r>
              <a:rPr lang="en-US" dirty="0" smtClean="0"/>
              <a:t>in Cambridge</a:t>
            </a:r>
            <a:endParaRPr lang="en-US" dirty="0"/>
          </a:p>
        </p:txBody>
      </p:sp>
      <p:sp>
        <p:nvSpPr>
          <p:cNvPr id="4" name="Rectangle 3"/>
          <p:cNvSpPr/>
          <p:nvPr/>
        </p:nvSpPr>
        <p:spPr>
          <a:xfrm>
            <a:off x="144856" y="4406496"/>
            <a:ext cx="9144000" cy="1631216"/>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Calibri" charset="0"/>
              </a:rPr>
              <a:t>Arthur was shot in the neck by a German sniper </a:t>
            </a:r>
            <a:r>
              <a:rPr lang="en-GB" sz="2000" dirty="0" smtClean="0">
                <a:latin typeface="Calibri" charset="0"/>
                <a:ea typeface="Calibri" charset="0"/>
                <a:cs typeface="Calibri" charset="0"/>
              </a:rPr>
              <a:t>when, </a:t>
            </a:r>
            <a:r>
              <a:rPr lang="en-GB" sz="2000" dirty="0">
                <a:latin typeface="Calibri" charset="0"/>
                <a:ea typeface="Calibri" charset="0"/>
                <a:cs typeface="Calibri" charset="0"/>
              </a:rPr>
              <a:t>on returning from patrol he found one of his men missing and then went back out to find him. He was returned to England possibly first to </a:t>
            </a:r>
            <a:r>
              <a:rPr lang="en-GB" sz="2000" dirty="0" smtClean="0">
                <a:latin typeface="Calibri" charset="0"/>
                <a:ea typeface="Calibri" charset="0"/>
                <a:cs typeface="Calibri" charset="0"/>
              </a:rPr>
              <a:t>Royal </a:t>
            </a:r>
            <a:r>
              <a:rPr lang="en-GB" sz="2000" dirty="0">
                <a:latin typeface="Calibri" charset="0"/>
                <a:ea typeface="Calibri" charset="0"/>
                <a:cs typeface="Calibri" charset="0"/>
              </a:rPr>
              <a:t>Victoria Military Hospital, </a:t>
            </a:r>
            <a:r>
              <a:rPr lang="en-GB" sz="2000" dirty="0" err="1">
                <a:latin typeface="Calibri" charset="0"/>
                <a:ea typeface="Calibri" charset="0"/>
                <a:cs typeface="Calibri" charset="0"/>
              </a:rPr>
              <a:t>Netley</a:t>
            </a:r>
            <a:r>
              <a:rPr lang="en-GB" sz="2000" dirty="0">
                <a:latin typeface="Calibri" charset="0"/>
                <a:ea typeface="Calibri" charset="0"/>
                <a:cs typeface="Calibri" charset="0"/>
              </a:rPr>
              <a:t>, Southampton and </a:t>
            </a:r>
            <a:r>
              <a:rPr lang="en-GB" sz="2000" dirty="0" smtClean="0">
                <a:latin typeface="Calibri" charset="0"/>
                <a:ea typeface="Calibri" charset="0"/>
                <a:cs typeface="Calibri" charset="0"/>
              </a:rPr>
              <a:t>then </a:t>
            </a:r>
            <a:r>
              <a:rPr lang="en-GB" sz="2000" dirty="0">
                <a:latin typeface="Calibri" charset="0"/>
                <a:ea typeface="Calibri" charset="0"/>
                <a:cs typeface="Calibri" charset="0"/>
              </a:rPr>
              <a:t>the </a:t>
            </a:r>
            <a:r>
              <a:rPr lang="en-GB" sz="2000" dirty="0" smtClean="0">
                <a:latin typeface="Calibri" charset="0"/>
                <a:ea typeface="Calibri" charset="0"/>
                <a:cs typeface="Calibri" charset="0"/>
              </a:rPr>
              <a:t>1</a:t>
            </a:r>
            <a:r>
              <a:rPr lang="en-GB" sz="2000" baseline="30000" dirty="0" smtClean="0">
                <a:latin typeface="Calibri" charset="0"/>
                <a:ea typeface="Calibri" charset="0"/>
                <a:cs typeface="Calibri" charset="0"/>
              </a:rPr>
              <a:t>st</a:t>
            </a:r>
            <a:r>
              <a:rPr lang="en-GB" sz="2000" dirty="0" smtClean="0">
                <a:latin typeface="Calibri" charset="0"/>
                <a:ea typeface="Calibri" charset="0"/>
                <a:cs typeface="Calibri" charset="0"/>
              </a:rPr>
              <a:t>  </a:t>
            </a:r>
            <a:r>
              <a:rPr lang="en-GB" sz="2000" dirty="0">
                <a:latin typeface="Calibri" charset="0"/>
                <a:ea typeface="Calibri" charset="0"/>
                <a:cs typeface="Calibri" charset="0"/>
              </a:rPr>
              <a:t>Eastern General Hospital in Cambridge </a:t>
            </a:r>
            <a:r>
              <a:rPr lang="en-GB" sz="2000" dirty="0" smtClean="0">
                <a:latin typeface="Calibri" charset="0"/>
                <a:ea typeface="Calibri" charset="0"/>
                <a:cs typeface="Calibri" charset="0"/>
              </a:rPr>
              <a:t>(where the Cambridge University Library now stands) where </a:t>
            </a:r>
            <a:r>
              <a:rPr lang="en-GB" sz="2000" dirty="0">
                <a:latin typeface="Calibri" charset="0"/>
                <a:ea typeface="Calibri" charset="0"/>
                <a:cs typeface="Calibri" charset="0"/>
              </a:rPr>
              <a:t>he died from septicaemia of his wound on 10</a:t>
            </a:r>
            <a:r>
              <a:rPr lang="en-GB" sz="2000" baseline="30000" dirty="0">
                <a:latin typeface="Calibri" charset="0"/>
                <a:ea typeface="Calibri" charset="0"/>
                <a:cs typeface="Calibri" charset="0"/>
              </a:rPr>
              <a:t>th</a:t>
            </a:r>
            <a:r>
              <a:rPr lang="en-GB" sz="2000" dirty="0">
                <a:latin typeface="Calibri" charset="0"/>
                <a:ea typeface="Calibri" charset="0"/>
                <a:cs typeface="Calibri" charset="0"/>
              </a:rPr>
              <a:t> June 1916.   </a:t>
            </a:r>
            <a:endParaRPr lang="en-US" sz="2000" dirty="0">
              <a:latin typeface="Calibri" charset="0"/>
              <a:ea typeface="Calibri" charset="0"/>
              <a:cs typeface="Calibri"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3792" y="1575011"/>
            <a:ext cx="4158208" cy="2831485"/>
          </a:xfrm>
          <a:prstGeom prst="rect">
            <a:avLst/>
          </a:prstGeom>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856" y="1575011"/>
            <a:ext cx="4049881" cy="2831485"/>
          </a:xfrm>
          <a:prstGeom prst="rect">
            <a:avLst/>
          </a:prstGeom>
        </p:spPr>
      </p:pic>
    </p:spTree>
    <p:extLst>
      <p:ext uri="{BB962C8B-B14F-4D97-AF65-F5344CB8AC3E}">
        <p14:creationId xmlns:p14="http://schemas.microsoft.com/office/powerpoint/2010/main" val="461950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Arthur is Remembered</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772816"/>
            <a:ext cx="2952328" cy="3930509"/>
          </a:xfrm>
          <a:prstGeom prst="rect">
            <a:avLst/>
          </a:prstGeom>
        </p:spPr>
      </p:pic>
      <p:sp>
        <p:nvSpPr>
          <p:cNvPr id="5" name="TextBox 4"/>
          <p:cNvSpPr txBox="1"/>
          <p:nvPr/>
        </p:nvSpPr>
        <p:spPr>
          <a:xfrm flipH="1">
            <a:off x="3218744" y="1772816"/>
            <a:ext cx="5976664" cy="4062651"/>
          </a:xfrm>
          <a:prstGeom prst="rect">
            <a:avLst/>
          </a:prstGeom>
          <a:noFill/>
        </p:spPr>
        <p:txBody>
          <a:bodyPr wrap="square" rtlCol="0">
            <a:spAutoFit/>
          </a:bodyPr>
          <a:lstStyle/>
          <a:p>
            <a:r>
              <a:rPr lang="en-US" sz="2000" dirty="0" smtClean="0">
                <a:latin typeface="Calibri" charset="0"/>
                <a:ea typeface="Calibri" charset="0"/>
                <a:cs typeface="Calibri" charset="0"/>
              </a:rPr>
              <a:t>Arthur’s grave can be found in </a:t>
            </a:r>
            <a:r>
              <a:rPr lang="en-US" sz="2000" dirty="0" err="1" smtClean="0">
                <a:latin typeface="Calibri" charset="0"/>
                <a:ea typeface="Calibri" charset="0"/>
                <a:cs typeface="Calibri" charset="0"/>
              </a:rPr>
              <a:t>Histon</a:t>
            </a:r>
            <a:r>
              <a:rPr lang="en-US" sz="2000" dirty="0" smtClean="0">
                <a:latin typeface="Calibri" charset="0"/>
                <a:ea typeface="Calibri" charset="0"/>
                <a:cs typeface="Calibri" charset="0"/>
              </a:rPr>
              <a:t> Road </a:t>
            </a:r>
            <a:r>
              <a:rPr lang="en-US" sz="2000" dirty="0" err="1" smtClean="0">
                <a:latin typeface="Calibri" charset="0"/>
                <a:ea typeface="Calibri" charset="0"/>
                <a:cs typeface="Calibri" charset="0"/>
              </a:rPr>
              <a:t>Cemetry</a:t>
            </a:r>
            <a:r>
              <a:rPr lang="en-US" sz="2000" dirty="0" smtClean="0">
                <a:latin typeface="Calibri" charset="0"/>
                <a:ea typeface="Calibri" charset="0"/>
                <a:cs typeface="Calibri" charset="0"/>
              </a:rPr>
              <a:t>, as he returned to the UK as a wounded soldier before later passing away in </a:t>
            </a:r>
            <a:r>
              <a:rPr lang="en-US" sz="2000" dirty="0" smtClean="0">
                <a:latin typeface="Calibri" charset="0"/>
                <a:ea typeface="Calibri" charset="0"/>
                <a:cs typeface="Calibri" charset="0"/>
              </a:rPr>
              <a:t>Cambridge </a:t>
            </a:r>
            <a:r>
              <a:rPr lang="en-US" sz="2000" dirty="0" smtClean="0">
                <a:latin typeface="Calibri" charset="0"/>
                <a:ea typeface="Calibri" charset="0"/>
                <a:cs typeface="Calibri" charset="0"/>
              </a:rPr>
              <a:t>at the 1</a:t>
            </a:r>
            <a:r>
              <a:rPr lang="en-US" sz="2000" baseline="30000" dirty="0" smtClean="0">
                <a:latin typeface="Calibri" charset="0"/>
                <a:ea typeface="Calibri" charset="0"/>
                <a:cs typeface="Calibri" charset="0"/>
              </a:rPr>
              <a:t>st</a:t>
            </a:r>
            <a:r>
              <a:rPr lang="en-US" sz="2000" dirty="0" smtClean="0">
                <a:latin typeface="Calibri" charset="0"/>
                <a:ea typeface="Calibri" charset="0"/>
                <a:cs typeface="Calibri" charset="0"/>
              </a:rPr>
              <a:t> Eastern </a:t>
            </a:r>
            <a:r>
              <a:rPr lang="en-US" sz="2000" dirty="0" smtClean="0">
                <a:latin typeface="Calibri" charset="0"/>
                <a:ea typeface="Calibri" charset="0"/>
                <a:cs typeface="Calibri" charset="0"/>
              </a:rPr>
              <a:t>Hospital.</a:t>
            </a:r>
            <a:endParaRPr lang="en-US" sz="2000" dirty="0" smtClean="0">
              <a:latin typeface="Calibri" charset="0"/>
              <a:ea typeface="Calibri" charset="0"/>
              <a:cs typeface="Calibri" charset="0"/>
            </a:endParaRPr>
          </a:p>
          <a:p>
            <a:endParaRPr lang="en-US" sz="2000" dirty="0">
              <a:latin typeface="Calibri" charset="0"/>
              <a:ea typeface="Calibri" charset="0"/>
              <a:cs typeface="Calibri" charset="0"/>
            </a:endParaRPr>
          </a:p>
          <a:p>
            <a:r>
              <a:rPr lang="en-US" sz="2000" dirty="0" smtClean="0">
                <a:latin typeface="Calibri" charset="0"/>
                <a:ea typeface="Calibri" charset="0"/>
                <a:cs typeface="Calibri" charset="0"/>
              </a:rPr>
              <a:t>Therefore his body could be buried in the graveyard at </a:t>
            </a:r>
            <a:r>
              <a:rPr lang="en-US" sz="2000" dirty="0" err="1" smtClean="0">
                <a:latin typeface="Calibri" charset="0"/>
                <a:ea typeface="Calibri" charset="0"/>
                <a:cs typeface="Calibri" charset="0"/>
              </a:rPr>
              <a:t>Histon</a:t>
            </a:r>
            <a:r>
              <a:rPr lang="en-US" sz="2000" dirty="0" smtClean="0">
                <a:latin typeface="Calibri" charset="0"/>
                <a:ea typeface="Calibri" charset="0"/>
                <a:cs typeface="Calibri" charset="0"/>
              </a:rPr>
              <a:t> Road </a:t>
            </a:r>
            <a:r>
              <a:rPr lang="en-US" sz="2000" dirty="0" smtClean="0">
                <a:latin typeface="Calibri" charset="0"/>
                <a:ea typeface="Calibri" charset="0"/>
                <a:cs typeface="Calibri" charset="0"/>
              </a:rPr>
              <a:t>Cemetery. </a:t>
            </a:r>
            <a:r>
              <a:rPr lang="en-US" sz="2000" dirty="0" smtClean="0">
                <a:latin typeface="Calibri" charset="0"/>
                <a:ea typeface="Calibri" charset="0"/>
                <a:cs typeface="Calibri" charset="0"/>
              </a:rPr>
              <a:t>But many other soldiers were not so fortunate, as their bodies were never found or returned to this country. </a:t>
            </a:r>
          </a:p>
          <a:p>
            <a:endParaRPr lang="en-US" sz="2000" dirty="0">
              <a:latin typeface="Calibri" charset="0"/>
              <a:ea typeface="Calibri" charset="0"/>
              <a:cs typeface="Calibri" charset="0"/>
            </a:endParaRPr>
          </a:p>
          <a:p>
            <a:r>
              <a:rPr lang="en-GB" sz="2000" dirty="0">
                <a:latin typeface="Calibri" charset="0"/>
                <a:ea typeface="Calibri" charset="0"/>
                <a:cs typeface="Calibri" charset="0"/>
              </a:rPr>
              <a:t>Arthur </a:t>
            </a:r>
            <a:r>
              <a:rPr lang="en-GB" sz="2000" dirty="0" smtClean="0">
                <a:latin typeface="Calibri" charset="0"/>
                <a:ea typeface="Calibri" charset="0"/>
                <a:cs typeface="Calibri" charset="0"/>
              </a:rPr>
              <a:t>is </a:t>
            </a:r>
            <a:r>
              <a:rPr lang="en-GB" sz="2000" dirty="0">
                <a:latin typeface="Calibri" charset="0"/>
                <a:ea typeface="Calibri" charset="0"/>
                <a:cs typeface="Calibri" charset="0"/>
              </a:rPr>
              <a:t>buried in </a:t>
            </a:r>
            <a:r>
              <a:rPr lang="en-GB" sz="2000" dirty="0" err="1">
                <a:latin typeface="Calibri" charset="0"/>
                <a:ea typeface="Calibri" charset="0"/>
                <a:cs typeface="Calibri" charset="0"/>
              </a:rPr>
              <a:t>Histon</a:t>
            </a:r>
            <a:r>
              <a:rPr lang="en-GB" sz="2000" dirty="0">
                <a:latin typeface="Calibri" charset="0"/>
                <a:ea typeface="Calibri" charset="0"/>
                <a:cs typeface="Calibri" charset="0"/>
              </a:rPr>
              <a:t> Road Cemetery  and is remembered on the Rolls of Honour at St </a:t>
            </a:r>
            <a:r>
              <a:rPr lang="en-GB" sz="2000" dirty="0" smtClean="0">
                <a:latin typeface="Calibri" charset="0"/>
                <a:ea typeface="Calibri" charset="0"/>
                <a:cs typeface="Calibri" charset="0"/>
              </a:rPr>
              <a:t>Paul’s </a:t>
            </a:r>
            <a:r>
              <a:rPr lang="en-GB" sz="2000" dirty="0">
                <a:latin typeface="Calibri" charset="0"/>
                <a:ea typeface="Calibri" charset="0"/>
                <a:cs typeface="Calibri" charset="0"/>
              </a:rPr>
              <a:t>Church, Hills Road and the Guildhall, Cambridge.</a:t>
            </a:r>
            <a:endParaRPr lang="en-US" sz="2000" dirty="0">
              <a:latin typeface="Calibri" charset="0"/>
              <a:ea typeface="Calibri" charset="0"/>
              <a:cs typeface="Calibri" charset="0"/>
            </a:endParaRPr>
          </a:p>
          <a:p>
            <a:endParaRPr lang="en-US" dirty="0"/>
          </a:p>
        </p:txBody>
      </p:sp>
      <p:sp>
        <p:nvSpPr>
          <p:cNvPr id="6" name="TextBox 5"/>
          <p:cNvSpPr txBox="1"/>
          <p:nvPr/>
        </p:nvSpPr>
        <p:spPr>
          <a:xfrm>
            <a:off x="304683" y="5723813"/>
            <a:ext cx="5002908" cy="369332"/>
          </a:xfrm>
          <a:prstGeom prst="rect">
            <a:avLst/>
          </a:prstGeom>
          <a:noFill/>
        </p:spPr>
        <p:txBody>
          <a:bodyPr wrap="none" rtlCol="0">
            <a:spAutoFit/>
          </a:bodyPr>
          <a:lstStyle/>
          <a:p>
            <a:r>
              <a:rPr lang="en-US" dirty="0" smtClean="0">
                <a:latin typeface="Calibri" charset="0"/>
                <a:ea typeface="Calibri" charset="0"/>
                <a:cs typeface="Calibri" charset="0"/>
              </a:rPr>
              <a:t>Arthur Aylett’s gravestone in </a:t>
            </a:r>
            <a:r>
              <a:rPr lang="en-US" dirty="0" err="1" smtClean="0">
                <a:latin typeface="Calibri" charset="0"/>
                <a:ea typeface="Calibri" charset="0"/>
                <a:cs typeface="Calibri" charset="0"/>
              </a:rPr>
              <a:t>Histon</a:t>
            </a:r>
            <a:r>
              <a:rPr lang="en-US" dirty="0" smtClean="0">
                <a:latin typeface="Calibri" charset="0"/>
                <a:ea typeface="Calibri" charset="0"/>
                <a:cs typeface="Calibri" charset="0"/>
              </a:rPr>
              <a:t> Road Cemetery</a:t>
            </a:r>
            <a:endParaRPr lang="en-US" dirty="0">
              <a:latin typeface="Calibri" charset="0"/>
              <a:ea typeface="Calibri" charset="0"/>
              <a:cs typeface="Calibri" charset="0"/>
            </a:endParaRPr>
          </a:p>
        </p:txBody>
      </p:sp>
    </p:spTree>
    <p:extLst>
      <p:ext uri="{BB962C8B-B14F-4D97-AF65-F5344CB8AC3E}">
        <p14:creationId xmlns:p14="http://schemas.microsoft.com/office/powerpoint/2010/main" val="744492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t/>
            </a:r>
            <a:br>
              <a:rPr lang="en-GB" b="1" dirty="0" smtClean="0"/>
            </a:br>
            <a:r>
              <a:rPr lang="en-GB" dirty="0" smtClean="0"/>
              <a:t>Private </a:t>
            </a:r>
            <a:r>
              <a:rPr lang="en-GB" dirty="0"/>
              <a:t>Edmund John DORBAN    88</a:t>
            </a:r>
            <a:r>
              <a:rPr lang="en-GB" baseline="30000" dirty="0"/>
              <a:t>th</a:t>
            </a:r>
            <a:r>
              <a:rPr lang="en-GB" dirty="0"/>
              <a:t> Field Ambulance RAMC.</a:t>
            </a:r>
            <a:r>
              <a:rPr lang="en-US" dirty="0"/>
              <a:t/>
            </a:r>
            <a:br>
              <a:rPr lang="en-US" dirty="0"/>
            </a:br>
            <a:endParaRPr lang="en-US" dirty="0"/>
          </a:p>
        </p:txBody>
      </p:sp>
      <p:sp>
        <p:nvSpPr>
          <p:cNvPr id="5" name="Rectangle 4"/>
          <p:cNvSpPr/>
          <p:nvPr/>
        </p:nvSpPr>
        <p:spPr>
          <a:xfrm>
            <a:off x="3347864" y="1916832"/>
            <a:ext cx="5580112" cy="2831544"/>
          </a:xfrm>
          <a:prstGeom prst="rect">
            <a:avLst/>
          </a:prstGeom>
        </p:spPr>
        <p:txBody>
          <a:bodyPr wrap="square">
            <a:spAutoFit/>
          </a:bodyPr>
          <a:lstStyle/>
          <a:p>
            <a:r>
              <a:rPr lang="en-US" sz="2000" dirty="0">
                <a:latin typeface="Calibri" charset="0"/>
                <a:ea typeface="Calibri" charset="0"/>
                <a:cs typeface="Calibri" charset="0"/>
              </a:rPr>
              <a:t>One of those people </a:t>
            </a:r>
            <a:r>
              <a:rPr lang="en-US" sz="2000" dirty="0" smtClean="0">
                <a:latin typeface="Calibri" charset="0"/>
                <a:ea typeface="Calibri" charset="0"/>
                <a:cs typeface="Calibri" charset="0"/>
              </a:rPr>
              <a:t>who’s body was never found was Edmund </a:t>
            </a:r>
            <a:r>
              <a:rPr lang="en-US" sz="2000" dirty="0">
                <a:latin typeface="Calibri" charset="0"/>
                <a:ea typeface="Calibri" charset="0"/>
                <a:cs typeface="Calibri" charset="0"/>
              </a:rPr>
              <a:t>John </a:t>
            </a:r>
            <a:r>
              <a:rPr lang="en-US" sz="2000" dirty="0" err="1">
                <a:latin typeface="Calibri" charset="0"/>
                <a:ea typeface="Calibri" charset="0"/>
                <a:cs typeface="Calibri" charset="0"/>
              </a:rPr>
              <a:t>Dorban</a:t>
            </a:r>
            <a:r>
              <a:rPr lang="en-US" sz="2000" dirty="0">
                <a:latin typeface="Calibri" charset="0"/>
                <a:ea typeface="Calibri" charset="0"/>
                <a:cs typeface="Calibri" charset="0"/>
              </a:rPr>
              <a:t> </a:t>
            </a:r>
            <a:r>
              <a:rPr lang="en-US" sz="2000" dirty="0" smtClean="0">
                <a:latin typeface="Calibri" charset="0"/>
                <a:ea typeface="Calibri" charset="0"/>
                <a:cs typeface="Calibri" charset="0"/>
              </a:rPr>
              <a:t>who was k</a:t>
            </a:r>
            <a:r>
              <a:rPr lang="en-GB" sz="2000" dirty="0" err="1" smtClean="0">
                <a:latin typeface="Calibri" charset="0"/>
                <a:ea typeface="Calibri" charset="0"/>
                <a:cs typeface="Calibri" charset="0"/>
              </a:rPr>
              <a:t>illed</a:t>
            </a:r>
            <a:r>
              <a:rPr lang="en-GB" sz="2000" dirty="0" smtClean="0">
                <a:latin typeface="Calibri" charset="0"/>
                <a:ea typeface="Calibri" charset="0"/>
                <a:cs typeface="Calibri" charset="0"/>
              </a:rPr>
              <a:t> </a:t>
            </a:r>
            <a:r>
              <a:rPr lang="en-GB" sz="2000" dirty="0">
                <a:latin typeface="Calibri" charset="0"/>
                <a:ea typeface="Calibri" charset="0"/>
                <a:cs typeface="Calibri" charset="0"/>
              </a:rPr>
              <a:t>in action on </a:t>
            </a:r>
            <a:r>
              <a:rPr lang="en-GB" sz="2000" dirty="0" smtClean="0">
                <a:latin typeface="Calibri" charset="0"/>
                <a:ea typeface="Calibri" charset="0"/>
                <a:cs typeface="Calibri" charset="0"/>
              </a:rPr>
              <a:t>09.10.1917, age </a:t>
            </a:r>
            <a:r>
              <a:rPr lang="en-GB" sz="2000" dirty="0">
                <a:latin typeface="Calibri" charset="0"/>
                <a:ea typeface="Calibri" charset="0"/>
                <a:cs typeface="Calibri" charset="0"/>
              </a:rPr>
              <a:t>23</a:t>
            </a:r>
            <a:r>
              <a:rPr lang="en-GB" sz="2000" dirty="0" smtClean="0">
                <a:latin typeface="Calibri" charset="0"/>
                <a:ea typeface="Calibri" charset="0"/>
                <a:cs typeface="Calibri" charset="0"/>
              </a:rPr>
              <a:t>.</a:t>
            </a:r>
          </a:p>
          <a:p>
            <a:r>
              <a:rPr lang="en-GB" sz="2000" dirty="0" smtClean="0">
                <a:latin typeface="Calibri" charset="0"/>
                <a:ea typeface="Calibri" charset="0"/>
                <a:cs typeface="Calibri" charset="0"/>
              </a:rPr>
              <a:t>  </a:t>
            </a:r>
          </a:p>
          <a:p>
            <a:r>
              <a:rPr lang="en-GB" sz="2000" dirty="0" smtClean="0">
                <a:latin typeface="Calibri" charset="0"/>
                <a:ea typeface="Calibri" charset="0"/>
                <a:cs typeface="Calibri" charset="0"/>
              </a:rPr>
              <a:t>Edmund was born in Cambridge in 1894, son </a:t>
            </a:r>
            <a:r>
              <a:rPr lang="en-GB" sz="2000" dirty="0">
                <a:latin typeface="Calibri" charset="0"/>
                <a:ea typeface="Calibri" charset="0"/>
                <a:cs typeface="Calibri" charset="0"/>
              </a:rPr>
              <a:t>of John Charles and Annie Elizabeth </a:t>
            </a:r>
            <a:r>
              <a:rPr lang="en-GB" sz="2000" dirty="0" err="1">
                <a:latin typeface="Calibri" charset="0"/>
                <a:ea typeface="Calibri" charset="0"/>
                <a:cs typeface="Calibri" charset="0"/>
              </a:rPr>
              <a:t>Dorban</a:t>
            </a:r>
            <a:r>
              <a:rPr lang="en-GB" sz="2000" dirty="0">
                <a:latin typeface="Calibri" charset="0"/>
                <a:ea typeface="Calibri" charset="0"/>
                <a:cs typeface="Calibri" charset="0"/>
              </a:rPr>
              <a:t> of 57 Searle Street, Cambridge.  Edmund had three sisters and one brother</a:t>
            </a:r>
            <a:r>
              <a:rPr lang="en-GB" sz="2000" dirty="0" smtClean="0">
                <a:latin typeface="Calibri" charset="0"/>
                <a:ea typeface="Calibri" charset="0"/>
                <a:cs typeface="Calibri" charset="0"/>
              </a:rPr>
              <a:t>.</a:t>
            </a:r>
          </a:p>
          <a:p>
            <a:endParaRPr lang="en-US" dirty="0">
              <a:ea typeface="Arial" charset="0"/>
              <a:cs typeface="Arial"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0842" y="1896482"/>
            <a:ext cx="2592952" cy="3895515"/>
          </a:xfrm>
          <a:prstGeom prst="rect">
            <a:avLst/>
          </a:prstGeom>
        </p:spPr>
      </p:pic>
      <p:sp>
        <p:nvSpPr>
          <p:cNvPr id="7" name="TextBox 6"/>
          <p:cNvSpPr txBox="1"/>
          <p:nvPr/>
        </p:nvSpPr>
        <p:spPr>
          <a:xfrm>
            <a:off x="3063794" y="5247570"/>
            <a:ext cx="4942315" cy="646331"/>
          </a:xfrm>
          <a:prstGeom prst="rect">
            <a:avLst/>
          </a:prstGeom>
          <a:noFill/>
        </p:spPr>
        <p:txBody>
          <a:bodyPr wrap="none" rtlCol="0">
            <a:spAutoFit/>
          </a:bodyPr>
          <a:lstStyle/>
          <a:p>
            <a:r>
              <a:rPr lang="en-US" dirty="0" smtClean="0">
                <a:latin typeface="Calibri" charset="0"/>
                <a:ea typeface="Calibri" charset="0"/>
                <a:cs typeface="Calibri" charset="0"/>
              </a:rPr>
              <a:t>A family photo of Edmund, from the </a:t>
            </a:r>
            <a:r>
              <a:rPr lang="en-US" dirty="0" err="1" smtClean="0">
                <a:latin typeface="Calibri" charset="0"/>
                <a:ea typeface="Calibri" charset="0"/>
                <a:cs typeface="Calibri" charset="0"/>
              </a:rPr>
              <a:t>Dorban</a:t>
            </a:r>
            <a:r>
              <a:rPr lang="en-US" dirty="0" smtClean="0">
                <a:latin typeface="Calibri" charset="0"/>
                <a:ea typeface="Calibri" charset="0"/>
                <a:cs typeface="Calibri" charset="0"/>
              </a:rPr>
              <a:t> family</a:t>
            </a:r>
          </a:p>
          <a:p>
            <a:r>
              <a:rPr lang="en-US" dirty="0">
                <a:latin typeface="Calibri" charset="0"/>
                <a:ea typeface="Calibri" charset="0"/>
                <a:cs typeface="Calibri" charset="0"/>
              </a:rPr>
              <a:t>p</a:t>
            </a:r>
            <a:r>
              <a:rPr lang="en-US" dirty="0" smtClean="0">
                <a:latin typeface="Calibri" charset="0"/>
                <a:ea typeface="Calibri" charset="0"/>
                <a:cs typeface="Calibri" charset="0"/>
              </a:rPr>
              <a:t>hoto </a:t>
            </a:r>
            <a:r>
              <a:rPr lang="en-US" dirty="0" smtClean="0">
                <a:latin typeface="Calibri" charset="0"/>
                <a:ea typeface="Calibri" charset="0"/>
                <a:cs typeface="Calibri" charset="0"/>
              </a:rPr>
              <a:t>collection, from Michael French’s research</a:t>
            </a:r>
            <a:endParaRPr lang="en-US" dirty="0">
              <a:latin typeface="Calibri" charset="0"/>
              <a:ea typeface="Calibri" charset="0"/>
              <a:cs typeface="Calibri" charset="0"/>
            </a:endParaRPr>
          </a:p>
        </p:txBody>
      </p:sp>
    </p:spTree>
    <p:extLst>
      <p:ext uri="{BB962C8B-B14F-4D97-AF65-F5344CB8AC3E}">
        <p14:creationId xmlns:p14="http://schemas.microsoft.com/office/powerpoint/2010/main" val="366243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Edmund’s Family Home</a:t>
            </a:r>
            <a:br>
              <a:rPr lang="en-US" dirty="0" smtClean="0"/>
            </a:br>
            <a:r>
              <a:rPr lang="en-US" dirty="0" smtClean="0"/>
              <a:t>on Searle Street</a:t>
            </a:r>
            <a:endParaRPr lang="en-US" dirty="0"/>
          </a:p>
        </p:txBody>
      </p:sp>
      <p:sp>
        <p:nvSpPr>
          <p:cNvPr id="4" name="Rectangle 3"/>
          <p:cNvSpPr/>
          <p:nvPr/>
        </p:nvSpPr>
        <p:spPr>
          <a:xfrm>
            <a:off x="4067944" y="1737682"/>
            <a:ext cx="4618856" cy="3447098"/>
          </a:xfrm>
          <a:prstGeom prst="rect">
            <a:avLst/>
          </a:prstGeom>
        </p:spPr>
        <p:txBody>
          <a:bodyPr wrap="square">
            <a:spAutoFit/>
          </a:bodyPr>
          <a:lstStyle/>
          <a:p>
            <a:pPr marL="0" marR="0">
              <a:spcBef>
                <a:spcPts val="0"/>
              </a:spcBef>
              <a:spcAft>
                <a:spcPts val="0"/>
              </a:spcAft>
            </a:pPr>
            <a:r>
              <a:rPr lang="en-GB" sz="2000" dirty="0">
                <a:latin typeface="Calibri" charset="0"/>
                <a:ea typeface="Calibri" charset="0"/>
                <a:cs typeface="Calibri" charset="0"/>
              </a:rPr>
              <a:t>The family lived above the small grocery </a:t>
            </a:r>
            <a:r>
              <a:rPr lang="en-GB" sz="2000" dirty="0" smtClean="0">
                <a:latin typeface="Calibri" charset="0"/>
                <a:ea typeface="Calibri" charset="0"/>
                <a:cs typeface="Calibri" charset="0"/>
              </a:rPr>
              <a:t>store that was </a:t>
            </a:r>
            <a:r>
              <a:rPr lang="en-GB" sz="2000" dirty="0">
                <a:latin typeface="Calibri" charset="0"/>
                <a:ea typeface="Calibri" charset="0"/>
                <a:cs typeface="Calibri" charset="0"/>
              </a:rPr>
              <a:t>run by John </a:t>
            </a:r>
            <a:r>
              <a:rPr lang="en-GB" sz="2000" dirty="0" err="1">
                <a:latin typeface="Calibri" charset="0"/>
                <a:ea typeface="Calibri" charset="0"/>
                <a:cs typeface="Calibri" charset="0"/>
              </a:rPr>
              <a:t>Dorban</a:t>
            </a:r>
            <a:r>
              <a:rPr lang="en-GB" sz="2000" dirty="0" smtClean="0">
                <a:latin typeface="Calibri" charset="0"/>
                <a:ea typeface="Calibri" charset="0"/>
                <a:cs typeface="Calibri" charset="0"/>
              </a:rPr>
              <a:t>. </a:t>
            </a:r>
            <a:r>
              <a:rPr lang="en-GB" sz="2000" dirty="0">
                <a:latin typeface="Calibri" charset="0"/>
                <a:ea typeface="Calibri" charset="0"/>
                <a:cs typeface="Calibri" charset="0"/>
              </a:rPr>
              <a:t>This was on the corner of Searle Street and St. Luke’s Street and just across from the French Family bakery. </a:t>
            </a:r>
            <a:endParaRPr lang="en-GB" sz="2000" dirty="0" smtClean="0">
              <a:latin typeface="Calibri" charset="0"/>
              <a:ea typeface="Calibri" charset="0"/>
              <a:cs typeface="Calibri" charset="0"/>
            </a:endParaRPr>
          </a:p>
          <a:p>
            <a:pPr marL="0" marR="0">
              <a:spcBef>
                <a:spcPts val="0"/>
              </a:spcBef>
              <a:spcAft>
                <a:spcPts val="0"/>
              </a:spcAft>
            </a:pPr>
            <a:endParaRPr lang="en-US" sz="2000" dirty="0" smtClean="0">
              <a:latin typeface="Calibri" charset="0"/>
              <a:ea typeface="Calibri" charset="0"/>
              <a:cs typeface="Calibri" charset="0"/>
            </a:endParaRPr>
          </a:p>
          <a:p>
            <a:pPr>
              <a:spcBef>
                <a:spcPts val="0"/>
              </a:spcBef>
              <a:spcAft>
                <a:spcPts val="0"/>
              </a:spcAft>
            </a:pPr>
            <a:r>
              <a:rPr lang="en-GB" sz="2000" dirty="0">
                <a:latin typeface="Calibri" charset="0"/>
                <a:ea typeface="Calibri" charset="0"/>
                <a:cs typeface="Calibri" charset="0"/>
              </a:rPr>
              <a:t>In the 1911 census Edmund is shown as a Grocer’s Apprentice working at </a:t>
            </a:r>
            <a:r>
              <a:rPr lang="en-GB" sz="2000" dirty="0" smtClean="0">
                <a:latin typeface="Calibri" charset="0"/>
                <a:ea typeface="Calibri" charset="0"/>
                <a:cs typeface="Calibri" charset="0"/>
              </a:rPr>
              <a:t>Lipton’s </a:t>
            </a:r>
            <a:r>
              <a:rPr lang="en-GB" sz="2000" dirty="0">
                <a:latin typeface="Calibri" charset="0"/>
                <a:ea typeface="Calibri" charset="0"/>
                <a:cs typeface="Calibri" charset="0"/>
              </a:rPr>
              <a:t>Grocery store in the town, his brother Reginald was also a Grocer’s Apprentice.</a:t>
            </a:r>
            <a:endParaRPr lang="en-US" sz="2000" dirty="0">
              <a:latin typeface="Calibri" charset="0"/>
              <a:ea typeface="Calibri" charset="0"/>
              <a:cs typeface="Calibri" charset="0"/>
            </a:endParaRPr>
          </a:p>
          <a:p>
            <a:pPr marL="0" marR="0">
              <a:spcBef>
                <a:spcPts val="0"/>
              </a:spcBef>
              <a:spcAft>
                <a:spcPts val="0"/>
              </a:spcAft>
            </a:pPr>
            <a:endParaRPr lang="en-US" dirty="0">
              <a:ea typeface="Arial" charset="0"/>
              <a:cs typeface="Arial"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48516" y="2163852"/>
            <a:ext cx="4280416" cy="3210312"/>
          </a:xfrm>
          <a:prstGeom prst="rect">
            <a:avLst/>
          </a:prstGeom>
        </p:spPr>
      </p:pic>
      <p:sp>
        <p:nvSpPr>
          <p:cNvPr id="7" name="TextBox 6"/>
          <p:cNvSpPr txBox="1"/>
          <p:nvPr/>
        </p:nvSpPr>
        <p:spPr>
          <a:xfrm>
            <a:off x="4068972" y="5274358"/>
            <a:ext cx="3850093" cy="646331"/>
          </a:xfrm>
          <a:prstGeom prst="rect">
            <a:avLst/>
          </a:prstGeom>
          <a:noFill/>
        </p:spPr>
        <p:txBody>
          <a:bodyPr wrap="none" rtlCol="0">
            <a:spAutoFit/>
          </a:bodyPr>
          <a:lstStyle/>
          <a:p>
            <a:r>
              <a:rPr lang="en-US" dirty="0" smtClean="0">
                <a:latin typeface="Calibri" charset="0"/>
                <a:ea typeface="Calibri" charset="0"/>
                <a:cs typeface="Calibri" charset="0"/>
              </a:rPr>
              <a:t>Photo of 57 Searle Street, where the</a:t>
            </a:r>
          </a:p>
          <a:p>
            <a:r>
              <a:rPr lang="en-US" dirty="0" smtClean="0">
                <a:latin typeface="Calibri" charset="0"/>
                <a:ea typeface="Calibri" charset="0"/>
                <a:cs typeface="Calibri" charset="0"/>
              </a:rPr>
              <a:t>Grocer’s shop was and </a:t>
            </a:r>
            <a:r>
              <a:rPr lang="en-US" dirty="0" smtClean="0">
                <a:latin typeface="Calibri" charset="0"/>
                <a:ea typeface="Calibri" charset="0"/>
                <a:cs typeface="Calibri" charset="0"/>
              </a:rPr>
              <a:t>the family </a:t>
            </a:r>
            <a:r>
              <a:rPr lang="en-US" dirty="0" smtClean="0">
                <a:latin typeface="Calibri" charset="0"/>
                <a:ea typeface="Calibri" charset="0"/>
                <a:cs typeface="Calibri" charset="0"/>
              </a:rPr>
              <a:t>lived</a:t>
            </a:r>
            <a:r>
              <a:rPr lang="en-US" dirty="0" smtClean="0"/>
              <a:t>.</a:t>
            </a:r>
            <a:endParaRPr lang="en-US" dirty="0"/>
          </a:p>
        </p:txBody>
      </p:sp>
    </p:spTree>
    <p:extLst>
      <p:ext uri="{BB962C8B-B14F-4D97-AF65-F5344CB8AC3E}">
        <p14:creationId xmlns:p14="http://schemas.microsoft.com/office/powerpoint/2010/main" val="123049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lstStyle/>
          <a:p>
            <a:r>
              <a:rPr lang="en-US" dirty="0" smtClean="0"/>
              <a:t>Edmund’s Role as </a:t>
            </a:r>
            <a:r>
              <a:rPr lang="en-US" smtClean="0"/>
              <a:t>a Stretcher Bearer</a:t>
            </a:r>
            <a:endParaRPr lang="en-US"/>
          </a:p>
        </p:txBody>
      </p:sp>
      <p:sp>
        <p:nvSpPr>
          <p:cNvPr id="4" name="Rectangle 3"/>
          <p:cNvSpPr/>
          <p:nvPr/>
        </p:nvSpPr>
        <p:spPr>
          <a:xfrm>
            <a:off x="4467110" y="1772816"/>
            <a:ext cx="4676890" cy="4247317"/>
          </a:xfrm>
          <a:prstGeom prst="rect">
            <a:avLst/>
          </a:prstGeom>
        </p:spPr>
        <p:txBody>
          <a:bodyPr wrap="square">
            <a:spAutoFit/>
          </a:bodyPr>
          <a:lstStyle/>
          <a:p>
            <a:r>
              <a:rPr lang="en-GB" dirty="0" smtClean="0">
                <a:latin typeface="Calibri" charset="0"/>
                <a:ea typeface="Times New Roman" charset="0"/>
                <a:cs typeface="Times New Roman" charset="0"/>
              </a:rPr>
              <a:t>Edmund became a stretcher bearer when he joined the army, meaning that he wasn’t fighting, but instead was helping get the wounded soldiers off the battlefield. </a:t>
            </a:r>
          </a:p>
          <a:p>
            <a:r>
              <a:rPr lang="en-GB" dirty="0" smtClean="0">
                <a:latin typeface="Calibri" charset="0"/>
                <a:ea typeface="Times New Roman" charset="0"/>
                <a:cs typeface="Times New Roman" charset="0"/>
              </a:rPr>
              <a:t>However this was also a dangerous job as he sadly died whilst serving as part of the </a:t>
            </a:r>
            <a:r>
              <a:rPr lang="en-GB" dirty="0">
                <a:latin typeface="Calibri" charset="0"/>
                <a:ea typeface="Times New Roman" charset="0"/>
                <a:cs typeface="Times New Roman" charset="0"/>
              </a:rPr>
              <a:t>88</a:t>
            </a:r>
            <a:r>
              <a:rPr lang="en-GB" baseline="30000" dirty="0">
                <a:latin typeface="Calibri" charset="0"/>
                <a:ea typeface="Times New Roman" charset="0"/>
                <a:cs typeface="Times New Roman" charset="0"/>
              </a:rPr>
              <a:t>th</a:t>
            </a:r>
            <a:r>
              <a:rPr lang="en-GB" dirty="0">
                <a:latin typeface="Calibri" charset="0"/>
                <a:ea typeface="Times New Roman" charset="0"/>
                <a:cs typeface="Times New Roman" charset="0"/>
              </a:rPr>
              <a:t> (1</a:t>
            </a:r>
            <a:r>
              <a:rPr lang="en-GB" baseline="30000" dirty="0">
                <a:latin typeface="Calibri" charset="0"/>
                <a:ea typeface="Times New Roman" charset="0"/>
                <a:cs typeface="Times New Roman" charset="0"/>
              </a:rPr>
              <a:t>st</a:t>
            </a:r>
            <a:r>
              <a:rPr lang="en-GB" dirty="0">
                <a:latin typeface="Calibri" charset="0"/>
                <a:ea typeface="Times New Roman" charset="0"/>
                <a:cs typeface="Times New Roman" charset="0"/>
              </a:rPr>
              <a:t> East Anglian) Field Ambulance served with the 29</a:t>
            </a:r>
            <a:r>
              <a:rPr lang="en-GB" baseline="30000" dirty="0">
                <a:latin typeface="Calibri" charset="0"/>
                <a:ea typeface="Times New Roman" charset="0"/>
                <a:cs typeface="Times New Roman" charset="0"/>
              </a:rPr>
              <a:t>th</a:t>
            </a:r>
            <a:r>
              <a:rPr lang="en-GB" dirty="0">
                <a:latin typeface="Calibri" charset="0"/>
                <a:ea typeface="Times New Roman" charset="0"/>
                <a:cs typeface="Times New Roman" charset="0"/>
              </a:rPr>
              <a:t> Division. </a:t>
            </a:r>
            <a:endParaRPr lang="en-GB" dirty="0" smtClean="0">
              <a:latin typeface="Calibri" charset="0"/>
              <a:ea typeface="Times New Roman" charset="0"/>
              <a:cs typeface="Times New Roman" charset="0"/>
            </a:endParaRPr>
          </a:p>
          <a:p>
            <a:endParaRPr lang="en-GB" dirty="0">
              <a:latin typeface="Calibri" charset="0"/>
              <a:ea typeface="Times New Roman" charset="0"/>
              <a:cs typeface="Times New Roman" charset="0"/>
            </a:endParaRPr>
          </a:p>
          <a:p>
            <a:r>
              <a:rPr lang="en-GB" dirty="0" smtClean="0">
                <a:latin typeface="Calibri" charset="0"/>
                <a:ea typeface="Times New Roman" charset="0"/>
                <a:cs typeface="Times New Roman" charset="0"/>
              </a:rPr>
              <a:t>On </a:t>
            </a:r>
            <a:r>
              <a:rPr lang="en-GB" dirty="0">
                <a:latin typeface="Calibri" charset="0"/>
                <a:ea typeface="Times New Roman" charset="0"/>
                <a:cs typeface="Times New Roman" charset="0"/>
              </a:rPr>
              <a:t>9</a:t>
            </a:r>
            <a:r>
              <a:rPr lang="en-GB" baseline="30000" dirty="0">
                <a:latin typeface="Calibri" charset="0"/>
                <a:ea typeface="Times New Roman" charset="0"/>
                <a:cs typeface="Times New Roman" charset="0"/>
              </a:rPr>
              <a:t>th</a:t>
            </a:r>
            <a:r>
              <a:rPr lang="en-GB" dirty="0">
                <a:latin typeface="Calibri" charset="0"/>
                <a:ea typeface="Times New Roman" charset="0"/>
                <a:cs typeface="Times New Roman" charset="0"/>
              </a:rPr>
              <a:t> October 1917 they were supporting the fighting in the Battle of </a:t>
            </a:r>
            <a:r>
              <a:rPr lang="en-GB" dirty="0" err="1">
                <a:latin typeface="Calibri" charset="0"/>
                <a:ea typeface="Times New Roman" charset="0"/>
                <a:cs typeface="Times New Roman" charset="0"/>
              </a:rPr>
              <a:t>Poelcapelle</a:t>
            </a:r>
            <a:r>
              <a:rPr lang="en-GB" dirty="0">
                <a:latin typeface="Calibri" charset="0"/>
                <a:ea typeface="Times New Roman" charset="0"/>
                <a:cs typeface="Times New Roman" charset="0"/>
              </a:rPr>
              <a:t>, part of the 3</a:t>
            </a:r>
            <a:r>
              <a:rPr lang="en-GB" baseline="30000" dirty="0">
                <a:latin typeface="Calibri" charset="0"/>
                <a:ea typeface="Times New Roman" charset="0"/>
                <a:cs typeface="Times New Roman" charset="0"/>
              </a:rPr>
              <a:t>rd</a:t>
            </a:r>
            <a:r>
              <a:rPr lang="en-GB" dirty="0">
                <a:latin typeface="Calibri" charset="0"/>
                <a:ea typeface="Times New Roman" charset="0"/>
                <a:cs typeface="Times New Roman" charset="0"/>
              </a:rPr>
              <a:t> Battle of Ypres, </a:t>
            </a:r>
            <a:r>
              <a:rPr lang="en-GB" dirty="0" smtClean="0">
                <a:latin typeface="Calibri" charset="0"/>
                <a:ea typeface="Times New Roman" charset="0"/>
                <a:cs typeface="Times New Roman" charset="0"/>
              </a:rPr>
              <a:t>in France where </a:t>
            </a:r>
            <a:r>
              <a:rPr lang="en-GB" dirty="0">
                <a:latin typeface="Calibri" charset="0"/>
                <a:ea typeface="Times New Roman" charset="0"/>
                <a:cs typeface="Times New Roman" charset="0"/>
              </a:rPr>
              <a:t>Edmund was killed. </a:t>
            </a:r>
            <a:r>
              <a:rPr lang="en-GB" dirty="0" smtClean="0">
                <a:latin typeface="Calibri" charset="0"/>
                <a:ea typeface="Times New Roman" charset="0"/>
                <a:cs typeface="Times New Roman" charset="0"/>
              </a:rPr>
              <a:t>In </a:t>
            </a:r>
            <a:r>
              <a:rPr lang="en-GB" dirty="0">
                <a:latin typeface="Calibri" charset="0"/>
                <a:ea typeface="Times New Roman" charset="0"/>
                <a:cs typeface="Times New Roman" charset="0"/>
              </a:rPr>
              <a:t>a letter to his parents Edmund’s  Commanding Officer praised his ‘gallant performance as a stretcher </a:t>
            </a:r>
            <a:r>
              <a:rPr lang="en-GB" dirty="0" smtClean="0">
                <a:latin typeface="Calibri" charset="0"/>
                <a:ea typeface="Times New Roman" charset="0"/>
                <a:cs typeface="Times New Roman" charset="0"/>
              </a:rPr>
              <a:t>bearer.’</a:t>
            </a:r>
            <a:r>
              <a:rPr lang="en-US" dirty="0" smtClean="0"/>
              <a:t> </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30" y="1772816"/>
            <a:ext cx="4215591" cy="3066842"/>
          </a:xfrm>
          <a:prstGeom prst="rect">
            <a:avLst/>
          </a:prstGeom>
        </p:spPr>
      </p:pic>
      <p:sp>
        <p:nvSpPr>
          <p:cNvPr id="6" name="Rectangle 5"/>
          <p:cNvSpPr/>
          <p:nvPr/>
        </p:nvSpPr>
        <p:spPr>
          <a:xfrm>
            <a:off x="228600" y="4973396"/>
            <a:ext cx="4572000" cy="923330"/>
          </a:xfrm>
          <a:prstGeom prst="rect">
            <a:avLst/>
          </a:prstGeom>
        </p:spPr>
        <p:txBody>
          <a:bodyPr>
            <a:spAutoFit/>
          </a:bodyPr>
          <a:lstStyle/>
          <a:p>
            <a:r>
              <a:rPr lang="en-US" dirty="0">
                <a:hlinkClick r:id="rId3"/>
              </a:rPr>
              <a:t>Photo </a:t>
            </a:r>
            <a:r>
              <a:rPr lang="en-US" dirty="0" smtClean="0">
                <a:hlinkClick r:id="rId3"/>
              </a:rPr>
              <a:t>of </a:t>
            </a:r>
            <a:r>
              <a:rPr lang="en-US" dirty="0" smtClean="0">
                <a:hlinkClick r:id="rId3"/>
              </a:rPr>
              <a:t>a stretcher </a:t>
            </a:r>
            <a:r>
              <a:rPr lang="en-US" dirty="0" smtClean="0">
                <a:hlinkClick r:id="rId3"/>
              </a:rPr>
              <a:t>bearers carrying a</a:t>
            </a:r>
          </a:p>
          <a:p>
            <a:r>
              <a:rPr lang="en-US" dirty="0" smtClean="0">
                <a:hlinkClick r:id="rId3"/>
              </a:rPr>
              <a:t>soilder from battlefield</a:t>
            </a:r>
            <a:endParaRPr lang="en-US" dirty="0">
              <a:hlinkClick r:id="rId3"/>
            </a:endParaRPr>
          </a:p>
          <a:p>
            <a:r>
              <a:rPr lang="en-US" dirty="0">
                <a:hlinkClick r:id="rId3"/>
              </a:rPr>
              <a:t>From Imperial War Museum Collection </a:t>
            </a:r>
            <a:endParaRPr lang="en-US" dirty="0"/>
          </a:p>
        </p:txBody>
      </p:sp>
    </p:spTree>
    <p:extLst>
      <p:ext uri="{BB962C8B-B14F-4D97-AF65-F5344CB8AC3E}">
        <p14:creationId xmlns:p14="http://schemas.microsoft.com/office/powerpoint/2010/main" val="56514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Edmund is Remembered</a:t>
            </a:r>
            <a:br>
              <a:rPr lang="en-US" dirty="0" smtClean="0"/>
            </a:br>
            <a:r>
              <a:rPr lang="en-US" dirty="0" smtClean="0"/>
              <a:t> in the Local Newspaper</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787849"/>
            <a:ext cx="2606028" cy="395557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8096" y="2952028"/>
            <a:ext cx="5447000" cy="2791399"/>
          </a:xfrm>
          <a:prstGeom prst="rect">
            <a:avLst/>
          </a:prstGeom>
        </p:spPr>
      </p:pic>
      <p:sp>
        <p:nvSpPr>
          <p:cNvPr id="6" name="TextBox 5"/>
          <p:cNvSpPr txBox="1"/>
          <p:nvPr/>
        </p:nvSpPr>
        <p:spPr>
          <a:xfrm>
            <a:off x="3120002" y="1787849"/>
            <a:ext cx="6023998" cy="1015663"/>
          </a:xfrm>
          <a:prstGeom prst="rect">
            <a:avLst/>
          </a:prstGeom>
          <a:noFill/>
        </p:spPr>
        <p:txBody>
          <a:bodyPr wrap="square" rtlCol="0">
            <a:spAutoFit/>
          </a:bodyPr>
          <a:lstStyle/>
          <a:p>
            <a:r>
              <a:rPr lang="en-US" sz="2000" dirty="0" smtClean="0">
                <a:latin typeface="Calibri" charset="0"/>
                <a:ea typeface="Calibri" charset="0"/>
                <a:cs typeface="Calibri" charset="0"/>
              </a:rPr>
              <a:t>These cuttings from the local Cambridge newspaper</a:t>
            </a:r>
          </a:p>
          <a:p>
            <a:r>
              <a:rPr lang="en-US" sz="2000" dirty="0">
                <a:latin typeface="Calibri" charset="0"/>
                <a:ea typeface="Calibri" charset="0"/>
                <a:cs typeface="Calibri" charset="0"/>
              </a:rPr>
              <a:t>s</a:t>
            </a:r>
            <a:r>
              <a:rPr lang="en-US" sz="2000" dirty="0" smtClean="0">
                <a:latin typeface="Calibri" charset="0"/>
                <a:ea typeface="Calibri" charset="0"/>
                <a:cs typeface="Calibri" charset="0"/>
              </a:rPr>
              <a:t>how how the men such as Edmund who gave their lives</a:t>
            </a:r>
          </a:p>
          <a:p>
            <a:r>
              <a:rPr lang="en-US" sz="2000" dirty="0" smtClean="0">
                <a:latin typeface="Calibri" charset="0"/>
                <a:ea typeface="Calibri" charset="0"/>
                <a:cs typeface="Calibri" charset="0"/>
              </a:rPr>
              <a:t>were remembered.</a:t>
            </a:r>
            <a:endParaRPr lang="en-US" sz="2000" dirty="0">
              <a:latin typeface="Calibri" charset="0"/>
              <a:ea typeface="Calibri" charset="0"/>
              <a:cs typeface="Calibri" charset="0"/>
            </a:endParaRPr>
          </a:p>
        </p:txBody>
      </p:sp>
      <p:sp>
        <p:nvSpPr>
          <p:cNvPr id="3" name="TextBox 2"/>
          <p:cNvSpPr txBox="1"/>
          <p:nvPr/>
        </p:nvSpPr>
        <p:spPr>
          <a:xfrm>
            <a:off x="3491880" y="6021288"/>
            <a:ext cx="3377848" cy="646331"/>
          </a:xfrm>
          <a:prstGeom prst="rect">
            <a:avLst/>
          </a:prstGeom>
          <a:noFill/>
        </p:spPr>
        <p:txBody>
          <a:bodyPr wrap="none" rtlCol="0">
            <a:spAutoFit/>
          </a:bodyPr>
          <a:lstStyle/>
          <a:p>
            <a:r>
              <a:rPr lang="en-US" dirty="0" smtClean="0"/>
              <a:t>Paper cuttings from Cambridge</a:t>
            </a:r>
          </a:p>
          <a:p>
            <a:r>
              <a:rPr lang="en-US" dirty="0" smtClean="0"/>
              <a:t>Collection</a:t>
            </a:r>
            <a:endParaRPr lang="en-US" dirty="0"/>
          </a:p>
        </p:txBody>
      </p:sp>
    </p:spTree>
    <p:extLst>
      <p:ext uri="{BB962C8B-B14F-4D97-AF65-F5344CB8AC3E}">
        <p14:creationId xmlns:p14="http://schemas.microsoft.com/office/powerpoint/2010/main" val="11771567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Edmund is Remembered </a:t>
            </a:r>
            <a:br>
              <a:rPr lang="en-US" dirty="0" smtClean="0"/>
            </a:br>
            <a:r>
              <a:rPr lang="en-US" dirty="0" smtClean="0"/>
              <a:t>by his Family</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873" y="2116570"/>
            <a:ext cx="4956043" cy="371703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380836" y="2588850"/>
            <a:ext cx="3778244" cy="2833684"/>
          </a:xfrm>
          <a:prstGeom prst="rect">
            <a:avLst/>
          </a:prstGeom>
        </p:spPr>
      </p:pic>
      <p:sp>
        <p:nvSpPr>
          <p:cNvPr id="3" name="Rectangle 2"/>
          <p:cNvSpPr/>
          <p:nvPr/>
        </p:nvSpPr>
        <p:spPr>
          <a:xfrm>
            <a:off x="0" y="1686026"/>
            <a:ext cx="9144000" cy="369332"/>
          </a:xfrm>
          <a:prstGeom prst="rect">
            <a:avLst/>
          </a:prstGeom>
        </p:spPr>
        <p:txBody>
          <a:bodyPr wrap="square">
            <a:spAutoFit/>
          </a:bodyPr>
          <a:lstStyle/>
          <a:p>
            <a:pPr marL="0" marR="0">
              <a:spcBef>
                <a:spcPts val="0"/>
              </a:spcBef>
              <a:spcAft>
                <a:spcPts val="0"/>
              </a:spcAft>
            </a:pPr>
            <a:r>
              <a:rPr lang="en-GB" dirty="0">
                <a:latin typeface="Calibri" charset="0"/>
                <a:ea typeface="Times New Roman" charset="0"/>
              </a:rPr>
              <a:t>Edmund has no known grave, but is remembered on his parents’ grave in </a:t>
            </a:r>
            <a:r>
              <a:rPr lang="en-GB" dirty="0" err="1">
                <a:latin typeface="Calibri" charset="0"/>
                <a:ea typeface="Times New Roman" charset="0"/>
              </a:rPr>
              <a:t>Histon</a:t>
            </a:r>
            <a:r>
              <a:rPr lang="en-GB" dirty="0">
                <a:latin typeface="Calibri" charset="0"/>
                <a:ea typeface="Times New Roman" charset="0"/>
              </a:rPr>
              <a:t> Road Cemetery.</a:t>
            </a:r>
            <a:endParaRPr lang="en-US" dirty="0">
              <a:latin typeface="Times New Roman" charset="0"/>
              <a:ea typeface="Times New Roman" charset="0"/>
            </a:endParaRPr>
          </a:p>
        </p:txBody>
      </p:sp>
      <p:sp>
        <p:nvSpPr>
          <p:cNvPr id="7" name="TextBox 6"/>
          <p:cNvSpPr txBox="1"/>
          <p:nvPr/>
        </p:nvSpPr>
        <p:spPr>
          <a:xfrm>
            <a:off x="3563888" y="6093296"/>
            <a:ext cx="3244030" cy="646331"/>
          </a:xfrm>
          <a:prstGeom prst="rect">
            <a:avLst/>
          </a:prstGeom>
          <a:noFill/>
        </p:spPr>
        <p:txBody>
          <a:bodyPr wrap="none" rtlCol="0">
            <a:spAutoFit/>
          </a:bodyPr>
          <a:lstStyle/>
          <a:p>
            <a:r>
              <a:rPr lang="en-US" dirty="0" smtClean="0">
                <a:latin typeface="Calibri" charset="0"/>
                <a:ea typeface="Calibri" charset="0"/>
                <a:cs typeface="Calibri" charset="0"/>
              </a:rPr>
              <a:t>Photos of </a:t>
            </a:r>
            <a:r>
              <a:rPr lang="en-US" dirty="0" err="1" smtClean="0">
                <a:latin typeface="Calibri" charset="0"/>
                <a:ea typeface="Calibri" charset="0"/>
                <a:cs typeface="Calibri" charset="0"/>
              </a:rPr>
              <a:t>Dorban</a:t>
            </a:r>
            <a:r>
              <a:rPr lang="en-US" dirty="0" smtClean="0">
                <a:latin typeface="Calibri" charset="0"/>
                <a:ea typeface="Calibri" charset="0"/>
                <a:cs typeface="Calibri" charset="0"/>
              </a:rPr>
              <a:t> family grave in</a:t>
            </a:r>
          </a:p>
          <a:p>
            <a:r>
              <a:rPr lang="en-US" dirty="0" err="1" smtClean="0">
                <a:latin typeface="Calibri" charset="0"/>
                <a:ea typeface="Calibri" charset="0"/>
                <a:cs typeface="Calibri" charset="0"/>
              </a:rPr>
              <a:t>Histon</a:t>
            </a:r>
            <a:r>
              <a:rPr lang="en-US" dirty="0" smtClean="0">
                <a:latin typeface="Calibri" charset="0"/>
                <a:ea typeface="Calibri" charset="0"/>
                <a:cs typeface="Calibri" charset="0"/>
              </a:rPr>
              <a:t> Road Cemetery </a:t>
            </a:r>
            <a:endParaRPr lang="en-US" dirty="0">
              <a:latin typeface="Calibri" charset="0"/>
              <a:ea typeface="Calibri" charset="0"/>
              <a:cs typeface="Calibri" charset="0"/>
            </a:endParaRPr>
          </a:p>
        </p:txBody>
      </p:sp>
    </p:spTree>
    <p:extLst>
      <p:ext uri="{BB962C8B-B14F-4D97-AF65-F5344CB8AC3E}">
        <p14:creationId xmlns:p14="http://schemas.microsoft.com/office/powerpoint/2010/main" val="1535167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Edmund is Remembered </a:t>
            </a:r>
            <a:br>
              <a:rPr lang="en-US" dirty="0" smtClean="0"/>
            </a:br>
            <a:r>
              <a:rPr lang="en-US" dirty="0" smtClean="0"/>
              <a:t>in Cambridge</a:t>
            </a:r>
            <a:endParaRPr lang="en-US" dirty="0"/>
          </a:p>
        </p:txBody>
      </p:sp>
      <p:sp>
        <p:nvSpPr>
          <p:cNvPr id="4" name="Rectangle 3"/>
          <p:cNvSpPr/>
          <p:nvPr/>
        </p:nvSpPr>
        <p:spPr>
          <a:xfrm>
            <a:off x="3400856" y="5805264"/>
            <a:ext cx="3763432" cy="923330"/>
          </a:xfrm>
          <a:prstGeom prst="rect">
            <a:avLst/>
          </a:prstGeom>
        </p:spPr>
        <p:txBody>
          <a:bodyPr wrap="square">
            <a:spAutoFit/>
          </a:bodyPr>
          <a:lstStyle/>
          <a:p>
            <a:pPr marL="0" marR="0">
              <a:spcBef>
                <a:spcPts val="0"/>
              </a:spcBef>
              <a:spcAft>
                <a:spcPts val="0"/>
              </a:spcAft>
            </a:pPr>
            <a:r>
              <a:rPr lang="en-GB" dirty="0" smtClean="0">
                <a:latin typeface="Calibri" charset="0"/>
                <a:ea typeface="Times New Roman" charset="0"/>
              </a:rPr>
              <a:t>He is remembered on </a:t>
            </a:r>
            <a:r>
              <a:rPr lang="en-GB" dirty="0">
                <a:latin typeface="Calibri" charset="0"/>
                <a:ea typeface="Times New Roman" charset="0"/>
              </a:rPr>
              <a:t>St Luke’s War Memorial and on the Roll of Honour, Guildhall, Cambridge.</a:t>
            </a:r>
            <a:endParaRPr lang="en-US" dirty="0">
              <a:latin typeface="Times New Roman" charset="0"/>
              <a:ea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06" y="1734957"/>
            <a:ext cx="3065544" cy="410445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112" y="1713654"/>
            <a:ext cx="3059072" cy="407876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7046" y="1685801"/>
            <a:ext cx="2612343" cy="4119463"/>
          </a:xfrm>
          <a:prstGeom prst="rect">
            <a:avLst/>
          </a:prstGeom>
        </p:spPr>
      </p:pic>
    </p:spTree>
    <p:extLst>
      <p:ext uri="{BB962C8B-B14F-4D97-AF65-F5344CB8AC3E}">
        <p14:creationId xmlns:p14="http://schemas.microsoft.com/office/powerpoint/2010/main" val="14252647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Edmund is Remembered </a:t>
            </a:r>
            <a:br>
              <a:rPr lang="en-US" dirty="0" smtClean="0"/>
            </a:br>
            <a:r>
              <a:rPr lang="en-US" dirty="0" smtClean="0"/>
              <a:t>in Belgium</a:t>
            </a:r>
            <a:endParaRPr lang="en-US" dirty="0"/>
          </a:p>
        </p:txBody>
      </p:sp>
      <p:sp>
        <p:nvSpPr>
          <p:cNvPr id="5" name="Rectangle 4"/>
          <p:cNvSpPr/>
          <p:nvPr/>
        </p:nvSpPr>
        <p:spPr>
          <a:xfrm>
            <a:off x="3275856" y="5840936"/>
            <a:ext cx="3816424" cy="923330"/>
          </a:xfrm>
          <a:prstGeom prst="rect">
            <a:avLst/>
          </a:prstGeom>
        </p:spPr>
        <p:txBody>
          <a:bodyPr wrap="square">
            <a:spAutoFit/>
          </a:bodyPr>
          <a:lstStyle/>
          <a:p>
            <a:r>
              <a:rPr lang="en-GB" dirty="0" smtClean="0">
                <a:latin typeface="Calibri" charset="0"/>
                <a:ea typeface="Times New Roman" charset="0"/>
                <a:cs typeface="Times New Roman" charset="0"/>
              </a:rPr>
              <a:t>Edmund is also remembered on </a:t>
            </a:r>
            <a:r>
              <a:rPr lang="en-GB" dirty="0">
                <a:latin typeface="Calibri" charset="0"/>
                <a:ea typeface="Times New Roman" charset="0"/>
                <a:cs typeface="Times New Roman" charset="0"/>
              </a:rPr>
              <a:t>the Tyne Cot Memorial, Belgium [Panel 160] </a:t>
            </a:r>
            <a:r>
              <a:rPr lang="en-GB" dirty="0" smtClean="0">
                <a:latin typeface="Calibri" charset="0"/>
                <a:ea typeface="Times New Roman" charset="0"/>
                <a:cs typeface="Times New Roman" charset="0"/>
              </a:rPr>
              <a:t>in the country where he died.</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58543" y="2231702"/>
            <a:ext cx="4104456" cy="3078342"/>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1701229"/>
            <a:ext cx="3078682" cy="4121872"/>
          </a:xfrm>
          <a:prstGeom prst="rect">
            <a:avLst/>
          </a:prstGeom>
        </p:spPr>
      </p:pic>
    </p:spTree>
    <p:extLst>
      <p:ext uri="{BB962C8B-B14F-4D97-AF65-F5344CB8AC3E}">
        <p14:creationId xmlns:p14="http://schemas.microsoft.com/office/powerpoint/2010/main" val="1703159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Memories of World War I </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sp>
        <p:nvSpPr>
          <p:cNvPr id="5" name="TextBox 4"/>
          <p:cNvSpPr txBox="1"/>
          <p:nvPr/>
        </p:nvSpPr>
        <p:spPr>
          <a:xfrm>
            <a:off x="210572" y="1638768"/>
            <a:ext cx="8933428" cy="707886"/>
          </a:xfrm>
          <a:prstGeom prst="rect">
            <a:avLst/>
          </a:prstGeom>
          <a:noFill/>
        </p:spPr>
        <p:txBody>
          <a:bodyPr wrap="square" rtlCol="0">
            <a:spAutoFit/>
          </a:bodyPr>
          <a:lstStyle/>
          <a:p>
            <a:r>
              <a:rPr lang="en-US" sz="2000" dirty="0" smtClean="0">
                <a:latin typeface="Calibri" charset="0"/>
                <a:ea typeface="Calibri" charset="0"/>
                <a:cs typeface="Calibri" charset="0"/>
              </a:rPr>
              <a:t>There are many places commemorating World War I in the local </a:t>
            </a:r>
            <a:r>
              <a:rPr lang="en-US" sz="2000" dirty="0" smtClean="0">
                <a:latin typeface="Calibri" charset="0"/>
                <a:ea typeface="Calibri" charset="0"/>
                <a:cs typeface="Calibri" charset="0"/>
              </a:rPr>
              <a:t>area </a:t>
            </a:r>
            <a:r>
              <a:rPr lang="en-US" sz="2000" dirty="0" smtClean="0">
                <a:latin typeface="Calibri" charset="0"/>
                <a:ea typeface="Calibri" charset="0"/>
                <a:cs typeface="Calibri" charset="0"/>
              </a:rPr>
              <a:t>surrounding</a:t>
            </a:r>
            <a:endParaRPr lang="en-US" sz="2000" dirty="0" smtClean="0">
              <a:latin typeface="Calibri" charset="0"/>
              <a:ea typeface="Calibri" charset="0"/>
              <a:cs typeface="Calibri" charset="0"/>
            </a:endParaRPr>
          </a:p>
          <a:p>
            <a:r>
              <a:rPr lang="en-US" sz="2000" dirty="0" smtClean="0">
                <a:latin typeface="Calibri" charset="0"/>
                <a:ea typeface="Calibri" charset="0"/>
                <a:cs typeface="Calibri" charset="0"/>
              </a:rPr>
              <a:t> St. Luke’s Primary </a:t>
            </a:r>
            <a:r>
              <a:rPr lang="en-US" sz="2000" dirty="0" smtClean="0">
                <a:latin typeface="Calibri" charset="0"/>
                <a:ea typeface="Calibri" charset="0"/>
                <a:cs typeface="Calibri" charset="0"/>
              </a:rPr>
              <a:t>School, </a:t>
            </a:r>
            <a:r>
              <a:rPr lang="en-US" sz="2000" dirty="0" smtClean="0">
                <a:latin typeface="Calibri" charset="0"/>
                <a:ea typeface="Calibri" charset="0"/>
                <a:cs typeface="Calibri" charset="0"/>
              </a:rPr>
              <a:t>including at </a:t>
            </a:r>
            <a:r>
              <a:rPr lang="en-US" sz="2000" dirty="0" err="1" smtClean="0">
                <a:latin typeface="Calibri" charset="0"/>
                <a:ea typeface="Calibri" charset="0"/>
                <a:cs typeface="Calibri" charset="0"/>
              </a:rPr>
              <a:t>Histon</a:t>
            </a:r>
            <a:r>
              <a:rPr lang="en-US" sz="2000" dirty="0" smtClean="0">
                <a:latin typeface="Calibri" charset="0"/>
                <a:ea typeface="Calibri" charset="0"/>
                <a:cs typeface="Calibri" charset="0"/>
              </a:rPr>
              <a:t> Road </a:t>
            </a:r>
            <a:r>
              <a:rPr lang="en-US" sz="2000" dirty="0" smtClean="0">
                <a:latin typeface="Calibri" charset="0"/>
                <a:ea typeface="Calibri" charset="0"/>
                <a:cs typeface="Calibri" charset="0"/>
              </a:rPr>
              <a:t>Cemetery </a:t>
            </a:r>
            <a:r>
              <a:rPr lang="en-US" sz="2000" dirty="0" smtClean="0">
                <a:latin typeface="Calibri" charset="0"/>
                <a:ea typeface="Calibri" charset="0"/>
                <a:cs typeface="Calibri" charset="0"/>
              </a:rPr>
              <a:t>and St. Luke’s Church.</a:t>
            </a:r>
            <a:endParaRPr lang="en-US" sz="2000" dirty="0">
              <a:latin typeface="Calibri" charset="0"/>
              <a:ea typeface="Calibri" charset="0"/>
              <a:cs typeface="Calibri"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2569" y="2525369"/>
            <a:ext cx="3232133" cy="323213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199" y="2504135"/>
            <a:ext cx="2429017" cy="3232133"/>
          </a:xfrm>
          <a:prstGeom prst="rect">
            <a:avLst/>
          </a:prstGeom>
        </p:spPr>
      </p:pic>
      <p:sp>
        <p:nvSpPr>
          <p:cNvPr id="9" name="TextBox 8"/>
          <p:cNvSpPr txBox="1"/>
          <p:nvPr/>
        </p:nvSpPr>
        <p:spPr>
          <a:xfrm>
            <a:off x="3563888" y="6093296"/>
            <a:ext cx="2852063" cy="369332"/>
          </a:xfrm>
          <a:prstGeom prst="rect">
            <a:avLst/>
          </a:prstGeom>
          <a:noFill/>
        </p:spPr>
        <p:txBody>
          <a:bodyPr wrap="none" rtlCol="0">
            <a:spAutoFit/>
          </a:bodyPr>
          <a:lstStyle/>
          <a:p>
            <a:r>
              <a:rPr lang="en-US" dirty="0" smtClean="0"/>
              <a:t>Photos by Michael French</a:t>
            </a:r>
            <a:endParaRPr lang="en-US" dirty="0"/>
          </a:p>
        </p:txBody>
      </p:sp>
    </p:spTree>
    <p:extLst>
      <p:ext uri="{BB962C8B-B14F-4D97-AF65-F5344CB8AC3E}">
        <p14:creationId xmlns:p14="http://schemas.microsoft.com/office/powerpoint/2010/main" val="36187194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Fox Family</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764" y="2438499"/>
            <a:ext cx="6131024" cy="3600150"/>
          </a:xfrm>
          <a:prstGeom prst="rect">
            <a:avLst/>
          </a:prstGeom>
        </p:spPr>
      </p:pic>
      <p:sp>
        <p:nvSpPr>
          <p:cNvPr id="5" name="TextBox 4"/>
          <p:cNvSpPr txBox="1"/>
          <p:nvPr/>
        </p:nvSpPr>
        <p:spPr>
          <a:xfrm flipH="1">
            <a:off x="161764" y="1538892"/>
            <a:ext cx="8820472" cy="1015663"/>
          </a:xfrm>
          <a:prstGeom prst="rect">
            <a:avLst/>
          </a:prstGeom>
          <a:noFill/>
        </p:spPr>
        <p:txBody>
          <a:bodyPr wrap="square" rtlCol="0">
            <a:spAutoFit/>
          </a:bodyPr>
          <a:lstStyle/>
          <a:p>
            <a:r>
              <a:rPr lang="en-US" sz="2000" dirty="0" smtClean="0">
                <a:latin typeface="Calibri" charset="0"/>
                <a:ea typeface="Calibri" charset="0"/>
                <a:cs typeface="Calibri" charset="0"/>
              </a:rPr>
              <a:t>This census document from 1911 shows the names of all the Fox Family who lived at 89 Searle Street before the start of World War I. Three of the sons from this family sadly died in World War I.</a:t>
            </a:r>
            <a:endParaRPr lang="en-US" sz="2000" dirty="0">
              <a:latin typeface="Calibri" charset="0"/>
              <a:ea typeface="Calibri" charset="0"/>
              <a:cs typeface="Calibri" charset="0"/>
            </a:endParaRPr>
          </a:p>
        </p:txBody>
      </p:sp>
      <p:sp>
        <p:nvSpPr>
          <p:cNvPr id="6" name="Rounded Rectangle 5"/>
          <p:cNvSpPr/>
          <p:nvPr/>
        </p:nvSpPr>
        <p:spPr>
          <a:xfrm>
            <a:off x="6580820" y="3922915"/>
            <a:ext cx="2105980" cy="201622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rPr>
              <a:t>Can you imagine what it must have been like to loose 3 of your sons in the war?</a:t>
            </a:r>
            <a:endParaRPr lang="en-US" b="1" dirty="0">
              <a:solidFill>
                <a:schemeClr val="bg1"/>
              </a:solidFill>
            </a:endParaRPr>
          </a:p>
        </p:txBody>
      </p:sp>
      <p:sp>
        <p:nvSpPr>
          <p:cNvPr id="7" name="Rounded Rectangle 6"/>
          <p:cNvSpPr/>
          <p:nvPr/>
        </p:nvSpPr>
        <p:spPr>
          <a:xfrm>
            <a:off x="6580820" y="2276872"/>
            <a:ext cx="2102278" cy="1447285"/>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smtClean="0">
                <a:solidFill>
                  <a:schemeClr val="bg1"/>
                </a:solidFill>
              </a:rPr>
              <a:t>What information can you spot on this census record?</a:t>
            </a:r>
            <a:endParaRPr lang="en-US" b="1" dirty="0">
              <a:solidFill>
                <a:schemeClr val="bg1"/>
              </a:solidFill>
            </a:endParaRPr>
          </a:p>
        </p:txBody>
      </p:sp>
    </p:spTree>
    <p:extLst>
      <p:ext uri="{BB962C8B-B14F-4D97-AF65-F5344CB8AC3E}">
        <p14:creationId xmlns:p14="http://schemas.microsoft.com/office/powerpoint/2010/main" val="523130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The Fox Family of 89 Searle Street</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292" y="1574971"/>
            <a:ext cx="2364714" cy="33894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1736" y="1554878"/>
            <a:ext cx="2082777" cy="3409517"/>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3591" y="1574971"/>
            <a:ext cx="2963209" cy="3389424"/>
          </a:xfrm>
          <a:prstGeom prst="rect">
            <a:avLst/>
          </a:prstGeom>
        </p:spPr>
      </p:pic>
      <p:sp>
        <p:nvSpPr>
          <p:cNvPr id="7" name="Rectangle 6"/>
          <p:cNvSpPr/>
          <p:nvPr/>
        </p:nvSpPr>
        <p:spPr>
          <a:xfrm>
            <a:off x="158940" y="5139508"/>
            <a:ext cx="9015716" cy="923330"/>
          </a:xfrm>
          <a:prstGeom prst="rect">
            <a:avLst/>
          </a:prstGeom>
        </p:spPr>
        <p:txBody>
          <a:bodyPr wrap="square">
            <a:spAutoFit/>
          </a:bodyPr>
          <a:lstStyle/>
          <a:p>
            <a:pPr marL="0" marR="0">
              <a:spcBef>
                <a:spcPts val="0"/>
              </a:spcBef>
              <a:spcAft>
                <a:spcPts val="0"/>
              </a:spcAft>
            </a:pPr>
            <a:r>
              <a:rPr lang="en-GB" dirty="0" smtClean="0">
                <a:latin typeface="Calibri" charset="0"/>
                <a:ea typeface="Times New Roman" charset="0"/>
              </a:rPr>
              <a:t>William and Elizabeth Fox of </a:t>
            </a:r>
            <a:r>
              <a:rPr lang="en-GB" dirty="0">
                <a:latin typeface="Calibri" charset="0"/>
                <a:ea typeface="Times New Roman" charset="0"/>
              </a:rPr>
              <a:t>89 Searle Street, </a:t>
            </a:r>
            <a:r>
              <a:rPr lang="en-GB" dirty="0" smtClean="0">
                <a:latin typeface="Calibri" charset="0"/>
                <a:ea typeface="Times New Roman" charset="0"/>
              </a:rPr>
              <a:t>Cambridge had three </a:t>
            </a:r>
            <a:r>
              <a:rPr lang="en-GB" dirty="0">
                <a:latin typeface="Calibri" charset="0"/>
                <a:ea typeface="Times New Roman" charset="0"/>
              </a:rPr>
              <a:t>out </a:t>
            </a:r>
            <a:r>
              <a:rPr lang="en-GB" dirty="0" smtClean="0">
                <a:latin typeface="Calibri" charset="0"/>
                <a:ea typeface="Times New Roman" charset="0"/>
              </a:rPr>
              <a:t>of their </a:t>
            </a:r>
            <a:r>
              <a:rPr lang="en-GB" dirty="0">
                <a:latin typeface="Calibri" charset="0"/>
                <a:ea typeface="Times New Roman" charset="0"/>
              </a:rPr>
              <a:t>six of</a:t>
            </a:r>
            <a:r>
              <a:rPr lang="en-GB" dirty="0" smtClean="0">
                <a:latin typeface="Calibri" charset="0"/>
                <a:ea typeface="Times New Roman" charset="0"/>
              </a:rPr>
              <a:t> </a:t>
            </a:r>
            <a:r>
              <a:rPr lang="en-GB" dirty="0">
                <a:latin typeface="Calibri" charset="0"/>
                <a:ea typeface="Times New Roman" charset="0"/>
              </a:rPr>
              <a:t>children </a:t>
            </a:r>
            <a:r>
              <a:rPr lang="en-GB" dirty="0" smtClean="0">
                <a:latin typeface="Calibri" charset="0"/>
                <a:ea typeface="Times New Roman" charset="0"/>
              </a:rPr>
              <a:t>die in World War I</a:t>
            </a:r>
            <a:r>
              <a:rPr lang="en-GB" dirty="0">
                <a:latin typeface="Calibri" charset="0"/>
                <a:ea typeface="Times New Roman" charset="0"/>
              </a:rPr>
              <a:t>. </a:t>
            </a:r>
            <a:r>
              <a:rPr lang="en-GB" dirty="0" smtClean="0">
                <a:latin typeface="Calibri" charset="0"/>
                <a:ea typeface="Times New Roman" charset="0"/>
              </a:rPr>
              <a:t>William, Albert </a:t>
            </a:r>
            <a:r>
              <a:rPr lang="en-GB" dirty="0">
                <a:latin typeface="Calibri" charset="0"/>
                <a:ea typeface="Times New Roman" charset="0"/>
              </a:rPr>
              <a:t>and Harold, were </a:t>
            </a:r>
            <a:r>
              <a:rPr lang="en-GB" dirty="0" smtClean="0">
                <a:latin typeface="Calibri" charset="0"/>
                <a:ea typeface="Times New Roman" charset="0"/>
              </a:rPr>
              <a:t>all in their 20s when they were killed in action during </a:t>
            </a:r>
            <a:r>
              <a:rPr lang="en-GB" dirty="0">
                <a:latin typeface="Calibri" charset="0"/>
                <a:ea typeface="Times New Roman" charset="0"/>
              </a:rPr>
              <a:t>the War.</a:t>
            </a:r>
            <a:endParaRPr lang="en-US" dirty="0">
              <a:effectLst/>
              <a:latin typeface="Times New Roman" charset="0"/>
              <a:ea typeface="Times New Roman" charset="0"/>
            </a:endParaRPr>
          </a:p>
        </p:txBody>
      </p:sp>
      <p:sp>
        <p:nvSpPr>
          <p:cNvPr id="8" name="Rounded Rectangle 7"/>
          <p:cNvSpPr/>
          <p:nvPr/>
        </p:nvSpPr>
        <p:spPr>
          <a:xfrm>
            <a:off x="3190910" y="5805903"/>
            <a:ext cx="3901370"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bg1"/>
                </a:solidFill>
                <a:latin typeface="Arial" charset="0"/>
                <a:ea typeface="Arial" charset="0"/>
                <a:cs typeface="Arial" charset="0"/>
              </a:rPr>
              <a:t>All these men went to St. Luke’s Primary School. How would you feel to loose 3 of your friends from </a:t>
            </a:r>
            <a:r>
              <a:rPr lang="en-US" sz="1600" dirty="0">
                <a:solidFill>
                  <a:schemeClr val="bg1"/>
                </a:solidFill>
                <a:latin typeface="Arial" charset="0"/>
                <a:ea typeface="Arial" charset="0"/>
                <a:cs typeface="Arial" charset="0"/>
              </a:rPr>
              <a:t>s</a:t>
            </a:r>
            <a:r>
              <a:rPr lang="en-US" sz="1600" dirty="0" smtClean="0">
                <a:solidFill>
                  <a:schemeClr val="bg1"/>
                </a:solidFill>
                <a:latin typeface="Arial" charset="0"/>
                <a:ea typeface="Arial" charset="0"/>
                <a:cs typeface="Arial" charset="0"/>
              </a:rPr>
              <a:t>chool?</a:t>
            </a:r>
            <a:endParaRPr lang="en-US" sz="1600" dirty="0">
              <a:solidFill>
                <a:schemeClr val="bg1"/>
              </a:solidFill>
              <a:latin typeface="Arial" charset="0"/>
              <a:ea typeface="Arial" charset="0"/>
              <a:cs typeface="Arial" charset="0"/>
            </a:endParaRPr>
          </a:p>
        </p:txBody>
      </p:sp>
    </p:spTree>
    <p:extLst>
      <p:ext uri="{BB962C8B-B14F-4D97-AF65-F5344CB8AC3E}">
        <p14:creationId xmlns:p14="http://schemas.microsoft.com/office/powerpoint/2010/main" val="15793995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latin typeface="Calibri" charset="0"/>
                <a:ea typeface="Calibri" charset="0"/>
                <a:cs typeface="Arial" charset="0"/>
              </a:rPr>
              <a:t/>
            </a:r>
            <a:br>
              <a:rPr lang="en-GB" dirty="0" smtClean="0">
                <a:latin typeface="Calibri" charset="0"/>
                <a:ea typeface="Calibri" charset="0"/>
                <a:cs typeface="Arial" charset="0"/>
              </a:rPr>
            </a:br>
            <a:r>
              <a:rPr lang="en-GB" dirty="0" smtClean="0">
                <a:latin typeface="Calibri" charset="0"/>
                <a:ea typeface="Calibri" charset="0"/>
                <a:cs typeface="Arial" charset="0"/>
              </a:rPr>
              <a:t>Commonwealth </a:t>
            </a:r>
            <a:r>
              <a:rPr lang="en-GB" dirty="0">
                <a:latin typeface="Calibri" charset="0"/>
                <a:ea typeface="Calibri" charset="0"/>
                <a:cs typeface="Arial" charset="0"/>
              </a:rPr>
              <a:t>War Graves Commission  </a:t>
            </a:r>
            <a:r>
              <a:rPr lang="en-US" dirty="0">
                <a:latin typeface="Calibri" charset="0"/>
                <a:ea typeface="Calibri" charset="0"/>
                <a:cs typeface="Arial" charset="0"/>
              </a:rPr>
              <a:t/>
            </a:r>
            <a:br>
              <a:rPr lang="en-US" dirty="0">
                <a:latin typeface="Calibri" charset="0"/>
                <a:ea typeface="Calibri" charset="0"/>
                <a:cs typeface="Arial" charset="0"/>
              </a:rPr>
            </a:br>
            <a:endParaRPr lang="en-US" dirty="0"/>
          </a:p>
        </p:txBody>
      </p:sp>
      <p:sp>
        <p:nvSpPr>
          <p:cNvPr id="4" name="Rectangle 3"/>
          <p:cNvSpPr/>
          <p:nvPr/>
        </p:nvSpPr>
        <p:spPr>
          <a:xfrm>
            <a:off x="5510010" y="1671191"/>
            <a:ext cx="3613164" cy="4093428"/>
          </a:xfrm>
          <a:prstGeom prst="rect">
            <a:avLst/>
          </a:prstGeom>
        </p:spPr>
        <p:txBody>
          <a:bodyPr wrap="square">
            <a:spAutoFit/>
          </a:bodyPr>
          <a:lstStyle/>
          <a:p>
            <a:pPr marL="0" marR="0"/>
            <a:r>
              <a:rPr lang="en-GB" sz="2000" dirty="0" smtClean="0">
                <a:latin typeface="Calibri" charset="0"/>
                <a:ea typeface="Times New Roman" charset="0"/>
                <a:cs typeface="Calibri" charset="0"/>
              </a:rPr>
              <a:t>The </a:t>
            </a:r>
            <a:r>
              <a:rPr lang="en-GB" sz="2000" dirty="0" smtClean="0">
                <a:latin typeface="Calibri" charset="0"/>
                <a:ea typeface="Times New Roman" charset="0"/>
                <a:cs typeface="Calibri" charset="0"/>
              </a:rPr>
              <a:t>Commonwealth War Graves Commission (CWGC) </a:t>
            </a:r>
            <a:r>
              <a:rPr lang="en-GB" sz="2000" dirty="0">
                <a:latin typeface="Calibri" charset="0"/>
                <a:ea typeface="Times New Roman" charset="0"/>
                <a:cs typeface="Calibri" charset="0"/>
              </a:rPr>
              <a:t>was set up during the First World War. It now cares for the graves and memorials of Commonwealth War dead from both World Wars.  </a:t>
            </a:r>
            <a:endParaRPr lang="en-GB" sz="2000" dirty="0" smtClean="0">
              <a:latin typeface="Calibri" charset="0"/>
              <a:ea typeface="Times New Roman" charset="0"/>
              <a:cs typeface="Calibri" charset="0"/>
            </a:endParaRPr>
          </a:p>
          <a:p>
            <a:pPr marL="0" marR="0"/>
            <a:endParaRPr lang="en-GB" sz="2000" dirty="0">
              <a:latin typeface="Calibri" charset="0"/>
              <a:ea typeface="Times New Roman" charset="0"/>
              <a:cs typeface="Calibri" charset="0"/>
            </a:endParaRPr>
          </a:p>
          <a:p>
            <a:pPr marL="0" marR="0"/>
            <a:r>
              <a:rPr lang="en-GB" sz="2000" dirty="0" smtClean="0">
                <a:latin typeface="Calibri" charset="0"/>
                <a:ea typeface="Times New Roman" charset="0"/>
                <a:cs typeface="Calibri" charset="0"/>
              </a:rPr>
              <a:t>All </a:t>
            </a:r>
            <a:r>
              <a:rPr lang="en-GB" sz="2000" dirty="0">
                <a:latin typeface="Calibri" charset="0"/>
                <a:ea typeface="Times New Roman" charset="0"/>
                <a:cs typeface="Calibri" charset="0"/>
              </a:rPr>
              <a:t>the dead are remembered uniformly and equally by the CGWC headstones or for those with no known grave by the lists of names on memorials.</a:t>
            </a:r>
            <a:endParaRPr lang="en-US" sz="2000" dirty="0">
              <a:effectLst/>
              <a:latin typeface="Times New Roman" charset="0"/>
              <a:ea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787381"/>
            <a:ext cx="5148064" cy="3861048"/>
          </a:xfrm>
          <a:prstGeom prst="rect">
            <a:avLst/>
          </a:prstGeom>
        </p:spPr>
      </p:pic>
      <p:sp>
        <p:nvSpPr>
          <p:cNvPr id="3" name="TextBox 2"/>
          <p:cNvSpPr txBox="1"/>
          <p:nvPr/>
        </p:nvSpPr>
        <p:spPr>
          <a:xfrm>
            <a:off x="3419872" y="5764619"/>
            <a:ext cx="3384375" cy="1015663"/>
          </a:xfrm>
          <a:prstGeom prst="rect">
            <a:avLst/>
          </a:prstGeom>
          <a:noFill/>
        </p:spPr>
        <p:txBody>
          <a:bodyPr wrap="square" rtlCol="0">
            <a:spAutoFit/>
          </a:bodyPr>
          <a:lstStyle/>
          <a:p>
            <a:r>
              <a:rPr lang="en-US" sz="2000" dirty="0" smtClean="0">
                <a:latin typeface="Calibri" charset="0"/>
                <a:ea typeface="Calibri" charset="0"/>
                <a:cs typeface="Calibri" charset="0"/>
              </a:rPr>
              <a:t>Every year memorial services are held on Remembrance Day to remember those who fell.</a:t>
            </a:r>
          </a:p>
        </p:txBody>
      </p:sp>
    </p:spTree>
    <p:extLst>
      <p:ext uri="{BB962C8B-B14F-4D97-AF65-F5344CB8AC3E}">
        <p14:creationId xmlns:p14="http://schemas.microsoft.com/office/powerpoint/2010/main" val="902010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smtClean="0"/>
              <a:t>Discover More</a:t>
            </a:r>
            <a:r>
              <a:rPr lang="is-IS" sz="4900" dirty="0" smtClean="0"/>
              <a:t>…</a:t>
            </a:r>
            <a:endParaRPr lang="en-GB" sz="4900" dirty="0"/>
          </a:p>
        </p:txBody>
      </p:sp>
      <p:sp>
        <p:nvSpPr>
          <p:cNvPr id="3" name="Content Placeholder 2"/>
          <p:cNvSpPr>
            <a:spLocks noGrp="1"/>
          </p:cNvSpPr>
          <p:nvPr>
            <p:ph idx="1"/>
          </p:nvPr>
        </p:nvSpPr>
        <p:spPr/>
        <p:txBody>
          <a:bodyPr>
            <a:normAutofit/>
          </a:bodyPr>
          <a:lstStyle/>
          <a:p>
            <a:pPr marL="0" indent="0">
              <a:buNone/>
            </a:pPr>
            <a:r>
              <a:rPr lang="en-GB" sz="2400" dirty="0"/>
              <a:t>Imperial War Museum website- </a:t>
            </a:r>
            <a:r>
              <a:rPr lang="en-GB" sz="2400" dirty="0" smtClean="0"/>
              <a:t>WWI resources: </a:t>
            </a:r>
          </a:p>
          <a:p>
            <a:pPr marL="0" indent="0">
              <a:buNone/>
            </a:pPr>
            <a:r>
              <a:rPr lang="en-GB" sz="2400" dirty="0">
                <a:hlinkClick r:id="rId2"/>
              </a:rPr>
              <a:t>http://</a:t>
            </a:r>
            <a:r>
              <a:rPr lang="en-GB" sz="2400" dirty="0" smtClean="0">
                <a:hlinkClick r:id="rId2"/>
              </a:rPr>
              <a:t>www.iwm.org.uk/learning/resources/first-world-war</a:t>
            </a:r>
            <a:endParaRPr lang="en-GB" sz="2400" dirty="0" smtClean="0"/>
          </a:p>
          <a:p>
            <a:pPr marL="0" indent="0">
              <a:buNone/>
            </a:pPr>
            <a:r>
              <a:rPr lang="en-GB" sz="2400" dirty="0"/>
              <a:t>Imperial War Museum website- </a:t>
            </a:r>
            <a:r>
              <a:rPr lang="en-GB" sz="2400" dirty="0" smtClean="0"/>
              <a:t>WWI War Posters</a:t>
            </a:r>
            <a:endParaRPr lang="en-GB" sz="2400" dirty="0">
              <a:hlinkClick r:id="rId3"/>
            </a:endParaRPr>
          </a:p>
          <a:p>
            <a:pPr marL="0" indent="0">
              <a:buNone/>
            </a:pPr>
            <a:r>
              <a:rPr lang="en-GB" sz="2400" dirty="0" smtClean="0">
                <a:hlinkClick r:id="rId3"/>
              </a:rPr>
              <a:t>http</a:t>
            </a:r>
            <a:r>
              <a:rPr lang="en-GB" sz="2400" dirty="0">
                <a:hlinkClick r:id="rId3"/>
              </a:rPr>
              <a:t>://</a:t>
            </a:r>
            <a:r>
              <a:rPr lang="en-GB" sz="2400" dirty="0" smtClean="0">
                <a:hlinkClick r:id="rId3"/>
              </a:rPr>
              <a:t>www.iwm.org.uk/learning/resources/first-world-war-recruitment-posters</a:t>
            </a:r>
            <a:endParaRPr lang="en-GB" sz="2400" dirty="0" smtClean="0"/>
          </a:p>
          <a:p>
            <a:pPr marL="0" indent="0">
              <a:buNone/>
            </a:pPr>
            <a:endParaRPr lang="en-GB" sz="2400" dirty="0" smtClean="0"/>
          </a:p>
          <a:p>
            <a:pPr marL="0" indent="0">
              <a:buNone/>
            </a:pPr>
            <a:r>
              <a:rPr lang="en-GB" sz="2400" dirty="0" smtClean="0"/>
              <a:t>The First Eastern General Hospital Cambridge and Memorial:</a:t>
            </a:r>
          </a:p>
          <a:p>
            <a:pPr marL="0" indent="0">
              <a:buNone/>
            </a:pPr>
            <a:r>
              <a:rPr lang="en-GB" sz="2400" dirty="0" smtClean="0"/>
              <a:t>http</a:t>
            </a:r>
            <a:r>
              <a:rPr lang="en-GB" sz="2400" dirty="0"/>
              <a:t>://</a:t>
            </a:r>
            <a:r>
              <a:rPr lang="en-GB" sz="2400" dirty="0" err="1"/>
              <a:t>www.firsteasterngeneralhospital.co.uk</a:t>
            </a:r>
            <a:r>
              <a:rPr lang="en-GB" sz="2400" dirty="0"/>
              <a:t>/</a:t>
            </a:r>
            <a:r>
              <a:rPr lang="en-GB" sz="2400" dirty="0" err="1"/>
              <a:t>index.html</a:t>
            </a:r>
            <a:endParaRPr lang="en-GB" sz="2400" dirty="0" smtClean="0"/>
          </a:p>
          <a:p>
            <a:pPr marL="0" indent="0">
              <a:buNone/>
            </a:pPr>
            <a:endParaRPr lang="en-GB" sz="2400" dirty="0"/>
          </a:p>
        </p:txBody>
      </p:sp>
    </p:spTree>
    <p:extLst>
      <p:ext uri="{BB962C8B-B14F-4D97-AF65-F5344CB8AC3E}">
        <p14:creationId xmlns:p14="http://schemas.microsoft.com/office/powerpoint/2010/main" val="37771627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smtClean="0"/>
              <a:t>Map Showing The Homes of the Men </a:t>
            </a:r>
            <a:r>
              <a:rPr lang="en-GB" sz="4000" dirty="0" smtClean="0"/>
              <a:t>Who Were Lost in WWI</a:t>
            </a:r>
            <a:endParaRPr lang="en-GB" sz="40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1628800"/>
            <a:ext cx="6308749" cy="3674693"/>
          </a:xfrm>
          <a:prstGeom prst="rect">
            <a:avLst/>
          </a:prstGeom>
        </p:spPr>
      </p:pic>
      <p:sp>
        <p:nvSpPr>
          <p:cNvPr id="5" name="TextBox 4"/>
          <p:cNvSpPr txBox="1"/>
          <p:nvPr/>
        </p:nvSpPr>
        <p:spPr>
          <a:xfrm>
            <a:off x="414773" y="5303493"/>
            <a:ext cx="8620309" cy="707886"/>
          </a:xfrm>
          <a:prstGeom prst="rect">
            <a:avLst/>
          </a:prstGeom>
          <a:noFill/>
        </p:spPr>
        <p:txBody>
          <a:bodyPr wrap="none" rtlCol="0">
            <a:spAutoFit/>
          </a:bodyPr>
          <a:lstStyle/>
          <a:p>
            <a:r>
              <a:rPr lang="en-US" sz="2000" dirty="0" smtClean="0">
                <a:latin typeface="Calibri" charset="0"/>
                <a:ea typeface="Calibri" charset="0"/>
                <a:cs typeface="Calibri" charset="0"/>
              </a:rPr>
              <a:t>Hundreds of thousands of men died in WWI, including many men from this area. </a:t>
            </a:r>
          </a:p>
          <a:p>
            <a:r>
              <a:rPr lang="en-US" sz="2000" dirty="0" smtClean="0">
                <a:latin typeface="Calibri" charset="0"/>
                <a:ea typeface="Calibri" charset="0"/>
                <a:cs typeface="Calibri" charset="0"/>
              </a:rPr>
              <a:t>This map shows where all the men lived before they went to fight in the war. </a:t>
            </a:r>
            <a:endParaRPr lang="en-US" sz="2000" dirty="0">
              <a:latin typeface="Calibri" charset="0"/>
              <a:ea typeface="Calibri" charset="0"/>
              <a:cs typeface="Calibri" charset="0"/>
            </a:endParaRPr>
          </a:p>
        </p:txBody>
      </p:sp>
    </p:spTree>
    <p:extLst>
      <p:ext uri="{BB962C8B-B14F-4D97-AF65-F5344CB8AC3E}">
        <p14:creationId xmlns:p14="http://schemas.microsoft.com/office/powerpoint/2010/main" val="2258089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964488" cy="1143000"/>
          </a:xfrm>
        </p:spPr>
        <p:txBody>
          <a:bodyPr/>
          <a:lstStyle/>
          <a:p>
            <a:pPr algn="ctr"/>
            <a:r>
              <a:rPr lang="en-GB" dirty="0" smtClean="0"/>
              <a:t>Britons Wants You!- Recruiting for the Army in WWI</a:t>
            </a:r>
            <a:endParaRPr lang="en-GB" dirty="0"/>
          </a:p>
        </p:txBody>
      </p:sp>
      <p:sp>
        <p:nvSpPr>
          <p:cNvPr id="3" name="Rectangle 2"/>
          <p:cNvSpPr/>
          <p:nvPr/>
        </p:nvSpPr>
        <p:spPr>
          <a:xfrm>
            <a:off x="3350503" y="1688724"/>
            <a:ext cx="5793497" cy="4370427"/>
          </a:xfrm>
          <a:prstGeom prst="rect">
            <a:avLst/>
          </a:prstGeom>
        </p:spPr>
        <p:txBody>
          <a:bodyPr wrap="square">
            <a:spAutoFit/>
          </a:bodyPr>
          <a:lstStyle/>
          <a:p>
            <a:r>
              <a:rPr lang="en-GB" sz="2000" dirty="0">
                <a:latin typeface="Calibri" charset="0"/>
                <a:ea typeface="Calibri" charset="0"/>
                <a:cs typeface="Calibri" charset="0"/>
              </a:rPr>
              <a:t>In early 1914 the Army was a ‘</a:t>
            </a:r>
            <a:r>
              <a:rPr lang="en-GB" sz="2000" b="1" dirty="0">
                <a:latin typeface="Calibri" charset="0"/>
                <a:ea typeface="Calibri" charset="0"/>
                <a:cs typeface="Calibri" charset="0"/>
              </a:rPr>
              <a:t>professional</a:t>
            </a:r>
            <a:r>
              <a:rPr lang="en-GB" sz="2000" dirty="0">
                <a:latin typeface="Calibri" charset="0"/>
                <a:ea typeface="Calibri" charset="0"/>
                <a:cs typeface="Calibri" charset="0"/>
              </a:rPr>
              <a:t>’ force as it </a:t>
            </a:r>
            <a:r>
              <a:rPr lang="en-GB" sz="2000" dirty="0" smtClean="0">
                <a:latin typeface="Calibri" charset="0"/>
                <a:ea typeface="Calibri" charset="0"/>
                <a:cs typeface="Calibri" charset="0"/>
              </a:rPr>
              <a:t>still is </a:t>
            </a:r>
            <a:r>
              <a:rPr lang="en-GB" sz="2000" dirty="0">
                <a:latin typeface="Calibri" charset="0"/>
                <a:ea typeface="Calibri" charset="0"/>
                <a:cs typeface="Calibri" charset="0"/>
              </a:rPr>
              <a:t>today.  When vacancies </a:t>
            </a:r>
            <a:r>
              <a:rPr lang="en-GB" sz="2000" dirty="0" smtClean="0">
                <a:latin typeface="Calibri" charset="0"/>
                <a:ea typeface="Calibri" charset="0"/>
                <a:cs typeface="Calibri" charset="0"/>
              </a:rPr>
              <a:t>came up,</a:t>
            </a:r>
            <a:r>
              <a:rPr lang="en-GB" sz="2000" dirty="0" smtClean="0">
                <a:latin typeface="Calibri" charset="0"/>
                <a:ea typeface="Calibri" charset="0"/>
                <a:cs typeface="Calibri" charset="0"/>
              </a:rPr>
              <a:t> </a:t>
            </a:r>
            <a:r>
              <a:rPr lang="en-GB" sz="2000" dirty="0">
                <a:latin typeface="Calibri" charset="0"/>
                <a:ea typeface="Calibri" charset="0"/>
                <a:cs typeface="Calibri" charset="0"/>
              </a:rPr>
              <a:t>men applied for the positions and if </a:t>
            </a:r>
            <a:r>
              <a:rPr lang="en-GB" sz="2000" dirty="0" smtClean="0">
                <a:latin typeface="Calibri" charset="0"/>
                <a:ea typeface="Calibri" charset="0"/>
                <a:cs typeface="Calibri" charset="0"/>
              </a:rPr>
              <a:t>they were selected they would </a:t>
            </a:r>
            <a:r>
              <a:rPr lang="en-GB" sz="2000" dirty="0">
                <a:latin typeface="Calibri" charset="0"/>
                <a:ea typeface="Calibri" charset="0"/>
                <a:cs typeface="Calibri" charset="0"/>
              </a:rPr>
              <a:t>serve for an agreed number of years.  After this they could stay on and make their career as </a:t>
            </a:r>
            <a:r>
              <a:rPr lang="en-GB" sz="2000" dirty="0" smtClean="0">
                <a:latin typeface="Calibri" charset="0"/>
                <a:ea typeface="Calibri" charset="0"/>
                <a:cs typeface="Calibri" charset="0"/>
              </a:rPr>
              <a:t>soldiers</a:t>
            </a:r>
            <a:r>
              <a:rPr lang="en-US" sz="2000" dirty="0" smtClean="0">
                <a:latin typeface="Calibri" charset="0"/>
                <a:ea typeface="Calibri" charset="0"/>
                <a:cs typeface="Calibri" charset="0"/>
              </a:rPr>
              <a:t>.</a:t>
            </a:r>
          </a:p>
          <a:p>
            <a:endParaRPr lang="en-US" sz="2000" dirty="0">
              <a:latin typeface="Calibri" charset="0"/>
              <a:ea typeface="Calibri" charset="0"/>
              <a:cs typeface="Calibri" charset="0"/>
            </a:endParaRPr>
          </a:p>
          <a:p>
            <a:r>
              <a:rPr lang="en-GB" sz="2000" dirty="0">
                <a:latin typeface="Calibri" charset="0"/>
                <a:ea typeface="Calibri" charset="0"/>
                <a:cs typeface="Calibri" charset="0"/>
              </a:rPr>
              <a:t>In August 1914 when the War began Lord Kitchener was appointed as the Secretary of State for War. He was  the politician in charge of organising troops.  He realised far more soldiers were needed, so many that he had to set up several complete new armies.  He asked for</a:t>
            </a:r>
            <a:r>
              <a:rPr lang="en-GB" sz="2000" b="1" dirty="0">
                <a:latin typeface="Calibri" charset="0"/>
                <a:ea typeface="Calibri" charset="0"/>
                <a:cs typeface="Calibri" charset="0"/>
              </a:rPr>
              <a:t> volunteers</a:t>
            </a:r>
            <a:r>
              <a:rPr lang="en-GB" sz="2000" dirty="0">
                <a:latin typeface="Calibri" charset="0"/>
                <a:ea typeface="Calibri" charset="0"/>
                <a:cs typeface="Calibri" charset="0"/>
              </a:rPr>
              <a:t>.   2.5 million young men came forward.</a:t>
            </a:r>
            <a:endParaRPr lang="en-US" sz="2000" dirty="0">
              <a:latin typeface="Calibri" charset="0"/>
              <a:ea typeface="Calibri" charset="0"/>
              <a:cs typeface="Calibri" charset="0"/>
            </a:endParaRPr>
          </a:p>
          <a:p>
            <a:endParaRPr lang="en-US" dirty="0"/>
          </a:p>
        </p:txBody>
      </p:sp>
      <p:sp>
        <p:nvSpPr>
          <p:cNvPr id="5" name="Rectangle 4"/>
          <p:cNvSpPr/>
          <p:nvPr/>
        </p:nvSpPr>
        <p:spPr>
          <a:xfrm>
            <a:off x="3203848" y="5908432"/>
            <a:ext cx="4283968" cy="584775"/>
          </a:xfrm>
          <a:prstGeom prst="rect">
            <a:avLst/>
          </a:prstGeom>
        </p:spPr>
        <p:txBody>
          <a:bodyPr wrap="square">
            <a:spAutoFit/>
          </a:bodyPr>
          <a:lstStyle/>
          <a:p>
            <a:r>
              <a:rPr lang="en-US" sz="1600" dirty="0">
                <a:latin typeface="arial" charset="0"/>
              </a:rPr>
              <a:t>The "Britons (Lord Kitchener) Wants YOU" poster dating from September 1914</a:t>
            </a:r>
            <a:endParaRPr lang="en-US" sz="16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598325"/>
            <a:ext cx="2952328" cy="4380874"/>
          </a:xfrm>
          <a:prstGeom prst="rect">
            <a:avLst/>
          </a:prstGeom>
        </p:spPr>
      </p:pic>
    </p:spTree>
    <p:extLst>
      <p:ext uri="{BB962C8B-B14F-4D97-AF65-F5344CB8AC3E}">
        <p14:creationId xmlns:p14="http://schemas.microsoft.com/office/powerpoint/2010/main" val="326134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856984" cy="1143000"/>
          </a:xfrm>
        </p:spPr>
        <p:txBody>
          <a:bodyPr/>
          <a:lstStyle/>
          <a:p>
            <a:pPr algn="ctr"/>
            <a:r>
              <a:rPr lang="en-GB" dirty="0" smtClean="0"/>
              <a:t>Everyone Must Join- </a:t>
            </a:r>
            <a:br>
              <a:rPr lang="en-GB" dirty="0" smtClean="0"/>
            </a:br>
            <a:r>
              <a:rPr lang="en-GB" dirty="0" smtClean="0"/>
              <a:t>Conscription in 1916</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382525" y="1767580"/>
            <a:ext cx="2839605" cy="2397579"/>
          </a:xfrm>
          <a:prstGeom prst="rect">
            <a:avLst/>
          </a:prstGeom>
        </p:spPr>
        <p:txBody>
          <a:bodyPr wrap="square">
            <a:spAutoFit/>
          </a:bodyPr>
          <a:lstStyle/>
          <a:p>
            <a:pPr marL="0" marR="0">
              <a:lnSpc>
                <a:spcPct val="107000"/>
              </a:lnSpc>
              <a:spcBef>
                <a:spcPts val="0"/>
              </a:spcBef>
              <a:spcAft>
                <a:spcPts val="800"/>
              </a:spcAft>
            </a:pPr>
            <a:r>
              <a:rPr lang="en-GB" sz="2000" dirty="0">
                <a:latin typeface="Calibri" charset="0"/>
                <a:ea typeface="Calibri" charset="0"/>
                <a:cs typeface="Arial" charset="0"/>
              </a:rPr>
              <a:t>By 1916 there were no longer enough volunteers  and </a:t>
            </a:r>
            <a:r>
              <a:rPr lang="en-GB" sz="2000" b="1" dirty="0">
                <a:latin typeface="Calibri" charset="0"/>
                <a:ea typeface="Calibri" charset="0"/>
                <a:cs typeface="Arial" charset="0"/>
              </a:rPr>
              <a:t>conscription</a:t>
            </a:r>
            <a:r>
              <a:rPr lang="en-GB" sz="2000" dirty="0">
                <a:latin typeface="Calibri" charset="0"/>
                <a:ea typeface="Calibri" charset="0"/>
                <a:cs typeface="Arial" charset="0"/>
              </a:rPr>
              <a:t> was introduced. All men between the ages of 18 and 40 had to join the army when ordered to.</a:t>
            </a:r>
            <a:endParaRPr lang="en-US" sz="2000" dirty="0">
              <a:effectLst/>
              <a:latin typeface="Calibri" charset="0"/>
              <a:ea typeface="Calibri" charset="0"/>
              <a:cs typeface="Arial"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3810" y="1567729"/>
            <a:ext cx="3332871" cy="5290271"/>
          </a:xfrm>
          <a:prstGeom prst="rect">
            <a:avLst/>
          </a:prstGeom>
        </p:spPr>
      </p:pic>
    </p:spTree>
    <p:extLst>
      <p:ext uri="{BB962C8B-B14F-4D97-AF65-F5344CB8AC3E}">
        <p14:creationId xmlns:p14="http://schemas.microsoft.com/office/powerpoint/2010/main" val="104051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704" y="332656"/>
            <a:ext cx="8579296" cy="1143000"/>
          </a:xfrm>
        </p:spPr>
        <p:txBody>
          <a:bodyPr/>
          <a:lstStyle/>
          <a:p>
            <a:pPr algn="ctr"/>
            <a:r>
              <a:rPr lang="en-GB" dirty="0" smtClean="0"/>
              <a:t>The Royal Army Medical Corps- Caring for the Wounded</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68" y="1961347"/>
            <a:ext cx="5146964" cy="3744416"/>
          </a:xfrm>
          <a:prstGeom prst="rect">
            <a:avLst/>
          </a:prstGeom>
        </p:spPr>
      </p:pic>
      <p:sp>
        <p:nvSpPr>
          <p:cNvPr id="5" name="Rectangle 4"/>
          <p:cNvSpPr/>
          <p:nvPr/>
        </p:nvSpPr>
        <p:spPr>
          <a:xfrm>
            <a:off x="5293632" y="1888911"/>
            <a:ext cx="3850368" cy="3945054"/>
          </a:xfrm>
          <a:prstGeom prst="rect">
            <a:avLst/>
          </a:prstGeom>
        </p:spPr>
        <p:txBody>
          <a:bodyPr wrap="square">
            <a:spAutoFit/>
          </a:bodyPr>
          <a:lstStyle/>
          <a:p>
            <a:pPr marL="0" marR="0">
              <a:lnSpc>
                <a:spcPct val="107000"/>
              </a:lnSpc>
              <a:spcBef>
                <a:spcPts val="0"/>
              </a:spcBef>
              <a:spcAft>
                <a:spcPts val="800"/>
              </a:spcAft>
            </a:pPr>
            <a:r>
              <a:rPr lang="en-GB" dirty="0">
                <a:latin typeface="Calibri" charset="0"/>
                <a:ea typeface="Calibri" charset="0"/>
                <a:cs typeface="Arial" charset="0"/>
              </a:rPr>
              <a:t>The role of the </a:t>
            </a:r>
            <a:r>
              <a:rPr lang="en-GB" dirty="0" smtClean="0">
                <a:latin typeface="Calibri" charset="0"/>
                <a:ea typeface="Calibri" charset="0"/>
                <a:cs typeface="Arial" charset="0"/>
              </a:rPr>
              <a:t>RAMC (</a:t>
            </a:r>
            <a:r>
              <a:rPr lang="en-GB" dirty="0" smtClean="0">
                <a:latin typeface="Calibri" charset="0"/>
                <a:ea typeface="Calibri" charset="0"/>
                <a:cs typeface="Arial" charset="0"/>
              </a:rPr>
              <a:t>Royal Army  </a:t>
            </a:r>
            <a:r>
              <a:rPr lang="en-GB" dirty="0" smtClean="0">
                <a:latin typeface="Calibri" charset="0"/>
                <a:ea typeface="Calibri" charset="0"/>
                <a:cs typeface="Arial" charset="0"/>
              </a:rPr>
              <a:t>Medical Corps) </a:t>
            </a:r>
            <a:r>
              <a:rPr lang="en-GB" dirty="0">
                <a:latin typeface="Calibri" charset="0"/>
                <a:ea typeface="Calibri" charset="0"/>
                <a:cs typeface="Arial" charset="0"/>
              </a:rPr>
              <a:t>was to care for the injured soldiers.  Stretcher </a:t>
            </a:r>
            <a:r>
              <a:rPr lang="en-GB" dirty="0" smtClean="0">
                <a:latin typeface="Calibri" charset="0"/>
                <a:ea typeface="Calibri" charset="0"/>
                <a:cs typeface="Arial" charset="0"/>
              </a:rPr>
              <a:t>bearers </a:t>
            </a:r>
            <a:r>
              <a:rPr lang="en-GB" dirty="0">
                <a:latin typeface="Calibri" charset="0"/>
                <a:ea typeface="Calibri" charset="0"/>
                <a:cs typeface="Arial" charset="0"/>
              </a:rPr>
              <a:t>would move them to field stations for initial treatment and then they would be moved to one of the many base hospitals set up in France.   Once well enough to be moved </a:t>
            </a:r>
            <a:r>
              <a:rPr lang="en-GB" dirty="0" smtClean="0">
                <a:latin typeface="Calibri" charset="0"/>
                <a:ea typeface="Calibri" charset="0"/>
                <a:cs typeface="Arial" charset="0"/>
              </a:rPr>
              <a:t>again, </a:t>
            </a:r>
            <a:r>
              <a:rPr lang="en-GB" dirty="0">
                <a:latin typeface="Calibri" charset="0"/>
                <a:ea typeface="Calibri" charset="0"/>
                <a:cs typeface="Arial" charset="0"/>
              </a:rPr>
              <a:t>they would be evacuated to Military Hospitals back in Britain.  Members of the RAMC working near the front line were often in as much danger as the fighting troops.</a:t>
            </a:r>
            <a:endParaRPr lang="en-US" dirty="0">
              <a:effectLst/>
              <a:latin typeface="Calibri" charset="0"/>
              <a:ea typeface="Calibri" charset="0"/>
              <a:cs typeface="Arial" charset="0"/>
            </a:endParaRPr>
          </a:p>
        </p:txBody>
      </p:sp>
      <p:sp>
        <p:nvSpPr>
          <p:cNvPr id="6" name="TextBox 5"/>
          <p:cNvSpPr txBox="1"/>
          <p:nvPr/>
        </p:nvSpPr>
        <p:spPr>
          <a:xfrm>
            <a:off x="3130012" y="5833965"/>
            <a:ext cx="3735766" cy="830997"/>
          </a:xfrm>
          <a:prstGeom prst="rect">
            <a:avLst/>
          </a:prstGeom>
          <a:noFill/>
        </p:spPr>
        <p:txBody>
          <a:bodyPr wrap="none" rtlCol="0">
            <a:spAutoFit/>
          </a:bodyPr>
          <a:lstStyle/>
          <a:p>
            <a:r>
              <a:rPr lang="en-US" sz="1600" dirty="0" smtClean="0">
                <a:hlinkClick r:id="rId3"/>
              </a:rPr>
              <a:t>Photo of unknown soldier being </a:t>
            </a:r>
          </a:p>
          <a:p>
            <a:r>
              <a:rPr lang="en-US" sz="1600" dirty="0" smtClean="0">
                <a:hlinkClick r:id="rId3"/>
              </a:rPr>
              <a:t>Taken from battlefield on a stretcher</a:t>
            </a:r>
          </a:p>
          <a:p>
            <a:r>
              <a:rPr lang="en-US" sz="1600" dirty="0" smtClean="0">
                <a:hlinkClick r:id="rId3"/>
              </a:rPr>
              <a:t>From Imperial War Museum Collection </a:t>
            </a:r>
            <a:endParaRPr lang="en-US" sz="1600" dirty="0"/>
          </a:p>
        </p:txBody>
      </p:sp>
    </p:spTree>
    <p:extLst>
      <p:ext uri="{BB962C8B-B14F-4D97-AF65-F5344CB8AC3E}">
        <p14:creationId xmlns:p14="http://schemas.microsoft.com/office/powerpoint/2010/main" val="2951655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No Graves for the Lost</a:t>
            </a:r>
            <a:r>
              <a:rPr lang="is-IS" dirty="0" smtClean="0"/>
              <a:t>…</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917" y="1916832"/>
            <a:ext cx="4610273" cy="3717032"/>
          </a:xfrm>
          <a:prstGeom prst="rect">
            <a:avLst/>
          </a:prstGeom>
        </p:spPr>
      </p:pic>
      <p:sp>
        <p:nvSpPr>
          <p:cNvPr id="5" name="Rectangle 4"/>
          <p:cNvSpPr/>
          <p:nvPr/>
        </p:nvSpPr>
        <p:spPr>
          <a:xfrm>
            <a:off x="5292080" y="1925082"/>
            <a:ext cx="3150096" cy="3473515"/>
          </a:xfrm>
          <a:prstGeom prst="rect">
            <a:avLst/>
          </a:prstGeom>
        </p:spPr>
        <p:txBody>
          <a:bodyPr wrap="square">
            <a:spAutoFit/>
          </a:bodyPr>
          <a:lstStyle/>
          <a:p>
            <a:pPr marL="0" marR="0">
              <a:lnSpc>
                <a:spcPct val="107000"/>
              </a:lnSpc>
              <a:spcBef>
                <a:spcPts val="0"/>
              </a:spcBef>
              <a:spcAft>
                <a:spcPts val="800"/>
              </a:spcAft>
            </a:pPr>
            <a:r>
              <a:rPr lang="en-GB" sz="2000" dirty="0">
                <a:latin typeface="Calibri" charset="0"/>
                <a:ea typeface="Calibri" charset="0"/>
                <a:cs typeface="Arial" charset="0"/>
              </a:rPr>
              <a:t>Soldiers who died on the battlefields were always buried in the area where they fell</a:t>
            </a:r>
            <a:r>
              <a:rPr lang="en-GB" sz="2000" dirty="0" smtClean="0">
                <a:latin typeface="Calibri" charset="0"/>
                <a:ea typeface="Calibri" charset="0"/>
                <a:cs typeface="Arial" charset="0"/>
              </a:rPr>
              <a:t>.</a:t>
            </a:r>
          </a:p>
          <a:p>
            <a:pPr marL="0" marR="0">
              <a:lnSpc>
                <a:spcPct val="107000"/>
              </a:lnSpc>
              <a:spcBef>
                <a:spcPts val="0"/>
              </a:spcBef>
              <a:spcAft>
                <a:spcPts val="800"/>
              </a:spcAft>
            </a:pPr>
            <a:r>
              <a:rPr lang="en-GB" sz="2000" dirty="0" smtClean="0">
                <a:latin typeface="Calibri" charset="0"/>
                <a:ea typeface="Calibri" charset="0"/>
                <a:cs typeface="Arial" charset="0"/>
              </a:rPr>
              <a:t> They </a:t>
            </a:r>
            <a:r>
              <a:rPr lang="en-GB" sz="2000" dirty="0">
                <a:latin typeface="Calibri" charset="0"/>
                <a:ea typeface="Calibri" charset="0"/>
                <a:cs typeface="Arial" charset="0"/>
              </a:rPr>
              <a:t>were not returned to their home countries.  Many have no known graves as their bodies, buried in the chaos of battle, could not be identified or even found. </a:t>
            </a:r>
            <a:endParaRPr lang="en-US" sz="2000" dirty="0">
              <a:effectLst/>
              <a:latin typeface="Calibri" charset="0"/>
              <a:ea typeface="Calibri" charset="0"/>
              <a:cs typeface="Arial" charset="0"/>
            </a:endParaRPr>
          </a:p>
        </p:txBody>
      </p:sp>
      <p:sp>
        <p:nvSpPr>
          <p:cNvPr id="6" name="TextBox 5"/>
          <p:cNvSpPr txBox="1"/>
          <p:nvPr/>
        </p:nvSpPr>
        <p:spPr>
          <a:xfrm>
            <a:off x="3153348" y="5809892"/>
            <a:ext cx="3557384" cy="646331"/>
          </a:xfrm>
          <a:prstGeom prst="rect">
            <a:avLst/>
          </a:prstGeom>
          <a:noFill/>
        </p:spPr>
        <p:txBody>
          <a:bodyPr wrap="none" rtlCol="0">
            <a:spAutoFit/>
          </a:bodyPr>
          <a:lstStyle/>
          <a:p>
            <a:r>
              <a:rPr lang="en-US" dirty="0" smtClean="0">
                <a:hlinkClick r:id="rId3"/>
              </a:rPr>
              <a:t>Picture of makeshift grave on the</a:t>
            </a:r>
          </a:p>
          <a:p>
            <a:r>
              <a:rPr lang="en-US" dirty="0" smtClean="0">
                <a:hlinkClick r:id="rId3"/>
              </a:rPr>
              <a:t>Battlefield near Combes</a:t>
            </a:r>
            <a:endParaRPr lang="en-US" dirty="0"/>
          </a:p>
        </p:txBody>
      </p:sp>
    </p:spTree>
    <p:extLst>
      <p:ext uri="{BB962C8B-B14F-4D97-AF65-F5344CB8AC3E}">
        <p14:creationId xmlns:p14="http://schemas.microsoft.com/office/powerpoint/2010/main" val="34827185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dirty="0" smtClean="0"/>
              <a:t>Memorials Made Back Home to </a:t>
            </a:r>
            <a:br>
              <a:rPr lang="en-GB" dirty="0" smtClean="0"/>
            </a:br>
            <a:r>
              <a:rPr lang="en-GB" dirty="0" smtClean="0"/>
              <a:t>Remember Those Who Died</a:t>
            </a:r>
            <a:endParaRPr lang="en-GB" dirty="0"/>
          </a:p>
        </p:txBody>
      </p:sp>
      <p:sp>
        <p:nvSpPr>
          <p:cNvPr id="4" name="TextBox 3"/>
          <p:cNvSpPr txBox="1"/>
          <p:nvPr/>
        </p:nvSpPr>
        <p:spPr>
          <a:xfrm>
            <a:off x="2945633" y="1827800"/>
            <a:ext cx="3208636" cy="1631216"/>
          </a:xfrm>
          <a:prstGeom prst="rect">
            <a:avLst/>
          </a:prstGeom>
          <a:noFill/>
        </p:spPr>
        <p:txBody>
          <a:bodyPr wrap="square" rtlCol="0">
            <a:spAutoFit/>
          </a:bodyPr>
          <a:lstStyle/>
          <a:p>
            <a:r>
              <a:rPr lang="en-US" sz="2000" dirty="0" smtClean="0">
                <a:latin typeface="Calibri" charset="0"/>
                <a:ea typeface="Calibri" charset="0"/>
                <a:cs typeface="Calibri" charset="0"/>
              </a:rPr>
              <a:t>As the soldiers bodies never returned back to the UK memorials were  created to remember those who had died in WWI.</a:t>
            </a:r>
            <a:endParaRPr lang="en-US" sz="2000" dirty="0">
              <a:latin typeface="Calibri" charset="0"/>
              <a:ea typeface="Calibri" charset="0"/>
              <a:cs typeface="Calibri"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177" y="1827800"/>
            <a:ext cx="2602632" cy="4104150"/>
          </a:xfrm>
          <a:prstGeom prst="rect">
            <a:avLst/>
          </a:prstGeom>
        </p:spPr>
      </p:pic>
      <p:sp>
        <p:nvSpPr>
          <p:cNvPr id="6" name="TextBox 5"/>
          <p:cNvSpPr txBox="1"/>
          <p:nvPr/>
        </p:nvSpPr>
        <p:spPr>
          <a:xfrm>
            <a:off x="3124656" y="5351081"/>
            <a:ext cx="4255657" cy="1477328"/>
          </a:xfrm>
          <a:prstGeom prst="rect">
            <a:avLst/>
          </a:prstGeom>
          <a:noFill/>
        </p:spPr>
        <p:txBody>
          <a:bodyPr wrap="square" rtlCol="0">
            <a:spAutoFit/>
          </a:bodyPr>
          <a:lstStyle/>
          <a:p>
            <a:r>
              <a:rPr lang="en-US" dirty="0" smtClean="0">
                <a:latin typeface="Calibri" charset="0"/>
                <a:ea typeface="Calibri" charset="0"/>
                <a:cs typeface="Calibri" charset="0"/>
              </a:rPr>
              <a:t>This memorial is inside the</a:t>
            </a:r>
          </a:p>
          <a:p>
            <a:r>
              <a:rPr lang="en-US" dirty="0" smtClean="0">
                <a:latin typeface="Calibri" charset="0"/>
                <a:ea typeface="Calibri" charset="0"/>
                <a:cs typeface="Calibri" charset="0"/>
              </a:rPr>
              <a:t>front entrance of  The Guildhall on Market Square, and is called a </a:t>
            </a:r>
            <a:r>
              <a:rPr lang="en-US" dirty="0">
                <a:latin typeface="Calibri" charset="0"/>
                <a:ea typeface="Calibri" charset="0"/>
                <a:cs typeface="Calibri" charset="0"/>
              </a:rPr>
              <a:t>roll of </a:t>
            </a:r>
            <a:r>
              <a:rPr lang="en-US" dirty="0" err="1" smtClean="0">
                <a:latin typeface="Calibri" charset="0"/>
                <a:ea typeface="Calibri" charset="0"/>
                <a:cs typeface="Calibri" charset="0"/>
              </a:rPr>
              <a:t>honour</a:t>
            </a:r>
            <a:r>
              <a:rPr lang="en-US" dirty="0" smtClean="0">
                <a:latin typeface="Calibri" charset="0"/>
                <a:ea typeface="Calibri" charset="0"/>
                <a:cs typeface="Calibri" charset="0"/>
              </a:rPr>
              <a:t>, as it names all those who died in WWI from the Cambridge area.</a:t>
            </a:r>
            <a:endParaRPr lang="en-US" dirty="0">
              <a:latin typeface="Calibri" charset="0"/>
              <a:ea typeface="Calibri" charset="0"/>
              <a:cs typeface="Calibri"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9093" y="1789502"/>
            <a:ext cx="2791096" cy="3721461"/>
          </a:xfrm>
          <a:prstGeom prst="rect">
            <a:avLst/>
          </a:prstGeom>
        </p:spPr>
      </p:pic>
      <p:sp>
        <p:nvSpPr>
          <p:cNvPr id="8" name="Left Arrow 7"/>
          <p:cNvSpPr/>
          <p:nvPr/>
        </p:nvSpPr>
        <p:spPr>
          <a:xfrm rot="1683144">
            <a:off x="2242166" y="5306974"/>
            <a:ext cx="792088" cy="582333"/>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ight Arrow 8"/>
          <p:cNvSpPr/>
          <p:nvPr/>
        </p:nvSpPr>
        <p:spPr>
          <a:xfrm rot="20061794">
            <a:off x="5751042" y="4097507"/>
            <a:ext cx="936104" cy="6458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2945633" y="3933056"/>
            <a:ext cx="3208636" cy="1200329"/>
          </a:xfrm>
          <a:prstGeom prst="rect">
            <a:avLst/>
          </a:prstGeom>
          <a:noFill/>
        </p:spPr>
        <p:txBody>
          <a:bodyPr wrap="square" rtlCol="0">
            <a:spAutoFit/>
          </a:bodyPr>
          <a:lstStyle/>
          <a:p>
            <a:r>
              <a:rPr lang="en-US" dirty="0" smtClean="0">
                <a:latin typeface="Calibri" charset="0"/>
                <a:ea typeface="Calibri" charset="0"/>
                <a:cs typeface="Calibri" charset="0"/>
              </a:rPr>
              <a:t>This memorial is in St. Luke’s Church and lists all those who died who lived in the Parish of St. Luke’s</a:t>
            </a:r>
            <a:endParaRPr lang="en-US" dirty="0">
              <a:latin typeface="Calibri" charset="0"/>
              <a:ea typeface="Calibri" charset="0"/>
              <a:cs typeface="Calibri" charset="0"/>
            </a:endParaRPr>
          </a:p>
        </p:txBody>
      </p:sp>
    </p:spTree>
    <p:extLst>
      <p:ext uri="{BB962C8B-B14F-4D97-AF65-F5344CB8AC3E}">
        <p14:creationId xmlns:p14="http://schemas.microsoft.com/office/powerpoint/2010/main" val="357989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b="1" dirty="0" smtClean="0"/>
              <a:t/>
            </a:r>
            <a:br>
              <a:rPr lang="en-GB" sz="4000" b="1" dirty="0" smtClean="0"/>
            </a:br>
            <a:r>
              <a:rPr lang="en-GB" sz="4000" dirty="0" smtClean="0"/>
              <a:t>Sergeant </a:t>
            </a:r>
            <a:r>
              <a:rPr lang="en-GB" sz="4000" dirty="0"/>
              <a:t>Arthur Henry Aylett  2</a:t>
            </a:r>
            <a:r>
              <a:rPr lang="en-GB" sz="4000" baseline="30000" dirty="0"/>
              <a:t>nd</a:t>
            </a:r>
            <a:r>
              <a:rPr lang="en-GB" sz="4000" dirty="0"/>
              <a:t> Battalion Suffolk Regiment</a:t>
            </a:r>
            <a:r>
              <a:rPr lang="en-US" dirty="0"/>
              <a:t/>
            </a:r>
            <a:br>
              <a:rPr lang="en-US" dirty="0"/>
            </a:br>
            <a:endParaRPr lang="en-US" dirty="0"/>
          </a:p>
        </p:txBody>
      </p:sp>
      <p:sp>
        <p:nvSpPr>
          <p:cNvPr id="4" name="Rectangle 3"/>
          <p:cNvSpPr/>
          <p:nvPr/>
        </p:nvSpPr>
        <p:spPr>
          <a:xfrm>
            <a:off x="4259342" y="2014098"/>
            <a:ext cx="4572000" cy="3477875"/>
          </a:xfrm>
          <a:prstGeom prst="rect">
            <a:avLst/>
          </a:prstGeom>
        </p:spPr>
        <p:txBody>
          <a:bodyPr>
            <a:spAutoFit/>
          </a:bodyPr>
          <a:lstStyle/>
          <a:p>
            <a:pPr marL="0" marR="0">
              <a:spcBef>
                <a:spcPts val="0"/>
              </a:spcBef>
              <a:spcAft>
                <a:spcPts val="0"/>
              </a:spcAft>
            </a:pPr>
            <a:r>
              <a:rPr lang="en-GB" sz="2000" dirty="0" smtClean="0">
                <a:latin typeface="Calibri" charset="0"/>
                <a:ea typeface="Times New Roman" charset="0"/>
              </a:rPr>
              <a:t>Sergeant Arthur Henry died </a:t>
            </a:r>
            <a:r>
              <a:rPr lang="en-GB" sz="2000" dirty="0" smtClean="0">
                <a:latin typeface="Calibri" charset="0"/>
                <a:ea typeface="Times New Roman" charset="0"/>
              </a:rPr>
              <a:t>from his </a:t>
            </a:r>
            <a:r>
              <a:rPr lang="en-GB" sz="2000" dirty="0" smtClean="0">
                <a:latin typeface="Calibri" charset="0"/>
                <a:ea typeface="Times New Roman" charset="0"/>
              </a:rPr>
              <a:t>wounds </a:t>
            </a:r>
            <a:r>
              <a:rPr lang="en-GB" sz="2000" dirty="0" smtClean="0">
                <a:latin typeface="Calibri" charset="0"/>
                <a:ea typeface="Times New Roman" charset="0"/>
              </a:rPr>
              <a:t>on </a:t>
            </a:r>
            <a:r>
              <a:rPr lang="en-GB" sz="2000" dirty="0" smtClean="0">
                <a:latin typeface="Calibri" charset="0"/>
                <a:ea typeface="Times New Roman" charset="0"/>
              </a:rPr>
              <a:t>10</a:t>
            </a:r>
            <a:r>
              <a:rPr lang="en-GB" sz="2000" baseline="30000" dirty="0" smtClean="0">
                <a:latin typeface="Calibri" charset="0"/>
                <a:ea typeface="Times New Roman" charset="0"/>
              </a:rPr>
              <a:t>th</a:t>
            </a:r>
            <a:r>
              <a:rPr lang="en-GB" sz="2000" dirty="0" smtClean="0">
                <a:latin typeface="Calibri" charset="0"/>
                <a:ea typeface="Times New Roman" charset="0"/>
              </a:rPr>
              <a:t> June, 1916,  aged </a:t>
            </a:r>
            <a:r>
              <a:rPr lang="en-GB" sz="2000" dirty="0" smtClean="0">
                <a:latin typeface="Calibri" charset="0"/>
                <a:ea typeface="Times New Roman" charset="0"/>
              </a:rPr>
              <a:t>32.    </a:t>
            </a:r>
          </a:p>
          <a:p>
            <a:pPr marL="0" marR="0">
              <a:spcBef>
                <a:spcPts val="0"/>
              </a:spcBef>
              <a:spcAft>
                <a:spcPts val="0"/>
              </a:spcAft>
            </a:pPr>
            <a:endParaRPr lang="en-GB" sz="2000" dirty="0" smtClean="0">
              <a:latin typeface="Calibri" charset="0"/>
              <a:ea typeface="Times New Roman" charset="0"/>
            </a:endParaRPr>
          </a:p>
          <a:p>
            <a:pPr marL="0" marR="0">
              <a:spcBef>
                <a:spcPts val="0"/>
              </a:spcBef>
              <a:spcAft>
                <a:spcPts val="0"/>
              </a:spcAft>
            </a:pPr>
            <a:r>
              <a:rPr lang="en-GB" sz="2000" dirty="0" smtClean="0">
                <a:latin typeface="Calibri" charset="0"/>
                <a:ea typeface="Times New Roman" charset="0"/>
              </a:rPr>
              <a:t>He was born in the Autumn of </a:t>
            </a:r>
            <a:r>
              <a:rPr lang="en-GB" sz="2000" dirty="0">
                <a:latin typeface="Calibri" charset="0"/>
                <a:ea typeface="Times New Roman" charset="0"/>
              </a:rPr>
              <a:t>1884 in Cambridge.   </a:t>
            </a:r>
            <a:endParaRPr lang="en-GB" sz="2000" dirty="0" smtClean="0">
              <a:latin typeface="Calibri" charset="0"/>
              <a:ea typeface="Times New Roman" charset="0"/>
            </a:endParaRPr>
          </a:p>
          <a:p>
            <a:pPr marL="0" marR="0">
              <a:spcBef>
                <a:spcPts val="0"/>
              </a:spcBef>
              <a:spcAft>
                <a:spcPts val="0"/>
              </a:spcAft>
            </a:pPr>
            <a:endParaRPr lang="en-GB" sz="2000" dirty="0" smtClean="0">
              <a:latin typeface="Calibri" charset="0"/>
              <a:ea typeface="Times New Roman" charset="0"/>
            </a:endParaRPr>
          </a:p>
          <a:p>
            <a:pPr marL="0" marR="0">
              <a:spcBef>
                <a:spcPts val="0"/>
              </a:spcBef>
              <a:spcAft>
                <a:spcPts val="0"/>
              </a:spcAft>
            </a:pPr>
            <a:r>
              <a:rPr lang="en-GB" sz="2000" dirty="0" smtClean="0">
                <a:latin typeface="Calibri" charset="0"/>
                <a:ea typeface="Times New Roman" charset="0"/>
              </a:rPr>
              <a:t>His parents were called John </a:t>
            </a:r>
            <a:r>
              <a:rPr lang="en-GB" sz="2000" dirty="0">
                <a:latin typeface="Calibri" charset="0"/>
                <a:ea typeface="Times New Roman" charset="0"/>
              </a:rPr>
              <a:t>&amp; Lydia Aylett </a:t>
            </a:r>
            <a:r>
              <a:rPr lang="en-GB" sz="2000" dirty="0" smtClean="0">
                <a:latin typeface="Calibri" charset="0"/>
                <a:ea typeface="Times New Roman" charset="0"/>
              </a:rPr>
              <a:t>and lived on </a:t>
            </a:r>
            <a:r>
              <a:rPr lang="en-GB" sz="2000" dirty="0">
                <a:latin typeface="Calibri" charset="0"/>
                <a:ea typeface="Times New Roman" charset="0"/>
              </a:rPr>
              <a:t>12 Albert Street. </a:t>
            </a:r>
            <a:endParaRPr lang="en-GB" sz="2000" dirty="0" smtClean="0">
              <a:latin typeface="Calibri" charset="0"/>
              <a:ea typeface="Times New Roman" charset="0"/>
            </a:endParaRPr>
          </a:p>
          <a:p>
            <a:pPr marL="0" marR="0">
              <a:spcBef>
                <a:spcPts val="0"/>
              </a:spcBef>
              <a:spcAft>
                <a:spcPts val="0"/>
              </a:spcAft>
            </a:pPr>
            <a:endParaRPr lang="en-GB" sz="2000" dirty="0" smtClean="0">
              <a:latin typeface="Calibri" charset="0"/>
              <a:ea typeface="Times New Roman" charset="0"/>
            </a:endParaRPr>
          </a:p>
          <a:p>
            <a:pPr marL="0" marR="0">
              <a:spcBef>
                <a:spcPts val="0"/>
              </a:spcBef>
              <a:spcAft>
                <a:spcPts val="0"/>
              </a:spcAft>
            </a:pPr>
            <a:r>
              <a:rPr lang="en-GB" sz="2000" dirty="0" smtClean="0">
                <a:latin typeface="Calibri" charset="0"/>
                <a:ea typeface="Times New Roman" charset="0"/>
              </a:rPr>
              <a:t>He married his wife Maud in April/June </a:t>
            </a:r>
            <a:r>
              <a:rPr lang="en-GB" sz="2000" dirty="0">
                <a:latin typeface="Calibri" charset="0"/>
                <a:ea typeface="Times New Roman" charset="0"/>
              </a:rPr>
              <a:t>1909</a:t>
            </a:r>
            <a:r>
              <a:rPr lang="en-GB" sz="2000" dirty="0" smtClean="0">
                <a:latin typeface="Calibri" charset="0"/>
                <a:ea typeface="Times New Roman" charset="0"/>
              </a:rPr>
              <a:t>, in </a:t>
            </a:r>
            <a:r>
              <a:rPr lang="en-GB" sz="2000" dirty="0">
                <a:latin typeface="Calibri" charset="0"/>
                <a:ea typeface="Times New Roman" charset="0"/>
              </a:rPr>
              <a:t>Cambridge.</a:t>
            </a:r>
            <a:endParaRPr lang="en-US" sz="2000" dirty="0">
              <a:effectLst/>
              <a:latin typeface="Times New Roman" charset="0"/>
              <a:ea typeface="Times New Roman"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965" y="1772816"/>
            <a:ext cx="3892157" cy="3960440"/>
          </a:xfrm>
          <a:prstGeom prst="rect">
            <a:avLst/>
          </a:prstGeom>
        </p:spPr>
      </p:pic>
    </p:spTree>
    <p:extLst>
      <p:ext uri="{BB962C8B-B14F-4D97-AF65-F5344CB8AC3E}">
        <p14:creationId xmlns:p14="http://schemas.microsoft.com/office/powerpoint/2010/main" val="888775806"/>
      </p:ext>
    </p:extLst>
  </p:cSld>
  <p:clrMapOvr>
    <a:masterClrMapping/>
  </p:clrMapOvr>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22929</TotalTime>
  <Words>1509</Words>
  <Application>Microsoft Macintosh PowerPoint</Application>
  <PresentationFormat>On-screen Show (4:3)</PresentationFormat>
  <Paragraphs>112</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Calibri</vt:lpstr>
      <vt:lpstr>ＭＳ Ｐゴシック</vt:lpstr>
      <vt:lpstr>Open Sans</vt:lpstr>
      <vt:lpstr>Open Sans Light</vt:lpstr>
      <vt:lpstr>Times New Roman</vt:lpstr>
      <vt:lpstr>Arial</vt:lpstr>
      <vt:lpstr>Arial</vt:lpstr>
      <vt:lpstr>Default Design</vt:lpstr>
      <vt:lpstr>World War I- Histon Road Cemetery  and St. Luke’s Church</vt:lpstr>
      <vt:lpstr>Memories of World War I </vt:lpstr>
      <vt:lpstr>Map Showing The Homes of the Men Who Were Lost in WWI</vt:lpstr>
      <vt:lpstr>Britons Wants You!- Recruiting for the Army in WWI</vt:lpstr>
      <vt:lpstr>Everyone Must Join-  Conscription in 1916</vt:lpstr>
      <vt:lpstr>The Royal Army Medical Corps- Caring for the Wounded</vt:lpstr>
      <vt:lpstr>No Graves for the Lost…</vt:lpstr>
      <vt:lpstr>Memorials Made Back Home to  Remember Those Who Died</vt:lpstr>
      <vt:lpstr> Sergeant Arthur Henry Aylett  2nd Battalion Suffolk Regiment </vt:lpstr>
      <vt:lpstr>Arthur’s War Medals </vt:lpstr>
      <vt:lpstr>Arthur Returns to Hospital  in Cambridge</vt:lpstr>
      <vt:lpstr>Arthur is Remembered</vt:lpstr>
      <vt:lpstr> Private Edmund John DORBAN    88th Field Ambulance RAMC. </vt:lpstr>
      <vt:lpstr>Edmund’s Family Home on Searle Street</vt:lpstr>
      <vt:lpstr>Edmund’s Role as a Stretcher Bearer</vt:lpstr>
      <vt:lpstr>Edmund is Remembered  in the Local Newspaper</vt:lpstr>
      <vt:lpstr>Edmund is Remembered  by his Family</vt:lpstr>
      <vt:lpstr>Edmund is Remembered  in Cambridge</vt:lpstr>
      <vt:lpstr>Edmund is Remembered  in Belgium</vt:lpstr>
      <vt:lpstr>The Fox Family</vt:lpstr>
      <vt:lpstr>The Fox Family of 89 Searle Street</vt:lpstr>
      <vt:lpstr> Commonwealth War Graves Commission   </vt:lpstr>
      <vt:lpstr>Discover More…</vt:lpstr>
      <vt:lpstr>Web Resources available at: </vt:lpstr>
    </vt:vector>
  </TitlesOfParts>
  <Company>Taylor</Company>
  <LinksUpToDate>false</LinksUpToDate>
  <SharedDoc>false</SharedDoc>
  <HyperlinksChanged>false</HyperlinksChanged>
  <AppVersion>15.0025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Microsoft Office User</cp:lastModifiedBy>
  <cp:revision>197</cp:revision>
  <dcterms:created xsi:type="dcterms:W3CDTF">2015-03-12T11:07:07Z</dcterms:created>
  <dcterms:modified xsi:type="dcterms:W3CDTF">2017-01-16T14:58:57Z</dcterms:modified>
</cp:coreProperties>
</file>